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387" r:id="rId3"/>
    <p:sldId id="405" r:id="rId4"/>
    <p:sldId id="379" r:id="rId5"/>
    <p:sldId id="369" r:id="rId6"/>
    <p:sldId id="384" r:id="rId7"/>
    <p:sldId id="382" r:id="rId8"/>
    <p:sldId id="407" r:id="rId9"/>
    <p:sldId id="378" r:id="rId10"/>
    <p:sldId id="398" r:id="rId11"/>
    <p:sldId id="365" r:id="rId12"/>
    <p:sldId id="408" r:id="rId13"/>
    <p:sldId id="409" r:id="rId14"/>
    <p:sldId id="399" r:id="rId15"/>
    <p:sldId id="390" r:id="rId16"/>
    <p:sldId id="386" r:id="rId17"/>
    <p:sldId id="366" r:id="rId18"/>
    <p:sldId id="367" r:id="rId19"/>
    <p:sldId id="26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7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onen Esa (Luke)" initials="LE(" lastIdx="1" clrIdx="0">
    <p:extLst>
      <p:ext uri="{19B8F6BF-5375-455C-9EA6-DF929625EA0E}">
        <p15:presenceInfo xmlns:p15="http://schemas.microsoft.com/office/powerpoint/2012/main" userId="S::esa.lehtonen@luke.fi::04ab7a73-7cb9-4534-bcfb-c7ee1480b6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2534" autoAdjust="0"/>
  </p:normalViewPr>
  <p:slideViewPr>
    <p:cSldViewPr snapToGrid="0" snapToObjects="1">
      <p:cViewPr varScale="1">
        <p:scale>
          <a:sx n="74" d="100"/>
          <a:sy n="74" d="100"/>
        </p:scale>
        <p:origin x="1076" y="44"/>
      </p:cViewPr>
      <p:guideLst>
        <p:guide orient="horz" pos="362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644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FI" dirty="0">
                <a:solidFill>
                  <a:srgbClr val="000000"/>
                </a:solidFill>
              </a:rPr>
              <a:t>Loviisa lohi</a:t>
            </a:r>
            <a:r>
              <a:rPr lang="fi-FI" dirty="0">
                <a:solidFill>
                  <a:srgbClr val="000000"/>
                </a:solidFill>
              </a:rPr>
              <a:t>saalis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3257270848167682"/>
          <c:y val="0.10207196214153055"/>
          <c:w val="0.83933247150076384"/>
          <c:h val="0.8311014370034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BA-49DF-9890-088E1D78E8A1}"/>
              </c:ext>
            </c:extLst>
          </c:dPt>
          <c:cat>
            <c:strRef>
              <c:f>'aluekohtaiset kuvat'!$Z$29:$AA$29</c:f>
              <c:strCache>
                <c:ptCount val="2"/>
                <c:pt idx="0">
                  <c:v>Karkotin</c:v>
                </c:pt>
                <c:pt idx="1">
                  <c:v>Ei karkotinta</c:v>
                </c:pt>
              </c:strCache>
            </c:strRef>
          </c:cat>
          <c:val>
            <c:numRef>
              <c:f>'aluekohtaiset kuvat'!$Z$30:$AA$30</c:f>
              <c:numCache>
                <c:formatCode>0%</c:formatCode>
                <c:ptCount val="2"/>
                <c:pt idx="0">
                  <c:v>0.56015037593984962</c:v>
                </c:pt>
                <c:pt idx="1">
                  <c:v>0.43984962406015038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A-49DF-9890-088E1D78E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124648"/>
        <c:axId val="669120056"/>
      </c:barChart>
      <c:catAx>
        <c:axId val="66912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9120056"/>
        <c:crosses val="autoZero"/>
        <c:auto val="1"/>
        <c:lblAlgn val="ctr"/>
        <c:lblOffset val="100"/>
        <c:noMultiLvlLbl val="0"/>
      </c:catAx>
      <c:valAx>
        <c:axId val="66912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912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FI" dirty="0">
                <a:solidFill>
                  <a:srgbClr val="000000"/>
                </a:solidFill>
              </a:rPr>
              <a:t>Padva siika</a:t>
            </a:r>
            <a:r>
              <a:rPr lang="fi-FI" dirty="0">
                <a:solidFill>
                  <a:srgbClr val="000000"/>
                </a:solidFill>
              </a:rPr>
              <a:t>saalis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91-4D63-A413-D97811A07B45}"/>
              </c:ext>
            </c:extLst>
          </c:dPt>
          <c:cat>
            <c:strRef>
              <c:f>'aluekohtaiset kuvat'!$Z$46:$AA$46</c:f>
              <c:strCache>
                <c:ptCount val="2"/>
                <c:pt idx="0">
                  <c:v>Karkotin</c:v>
                </c:pt>
                <c:pt idx="1">
                  <c:v>Ei karkotinta</c:v>
                </c:pt>
              </c:strCache>
            </c:strRef>
          </c:cat>
          <c:val>
            <c:numRef>
              <c:f>'aluekohtaiset kuvat'!$Z$56:$AA$56</c:f>
              <c:numCache>
                <c:formatCode>0%</c:formatCode>
                <c:ptCount val="2"/>
                <c:pt idx="0">
                  <c:v>0.68922661844692235</c:v>
                </c:pt>
                <c:pt idx="1">
                  <c:v>0.31077338155307765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1-4D63-A413-D97811A07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354752"/>
        <c:axId val="673355736"/>
      </c:barChart>
      <c:catAx>
        <c:axId val="673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355736"/>
        <c:crosses val="autoZero"/>
        <c:auto val="1"/>
        <c:lblAlgn val="ctr"/>
        <c:lblOffset val="100"/>
        <c:noMultiLvlLbl val="0"/>
      </c:catAx>
      <c:valAx>
        <c:axId val="67335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35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FI" dirty="0">
                <a:solidFill>
                  <a:srgbClr val="000000"/>
                </a:solidFill>
              </a:rPr>
              <a:t>Padva lohi</a:t>
            </a:r>
            <a:r>
              <a:rPr lang="fi-FI" dirty="0">
                <a:solidFill>
                  <a:srgbClr val="000000"/>
                </a:solidFill>
              </a:rPr>
              <a:t>saalis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79-4004-B17E-E4A5DB803023}"/>
              </c:ext>
            </c:extLst>
          </c:dPt>
          <c:cat>
            <c:strRef>
              <c:f>'aluekohtaiset kuvat'!$Z$46:$AA$46</c:f>
              <c:strCache>
                <c:ptCount val="2"/>
                <c:pt idx="0">
                  <c:v>Karkotin</c:v>
                </c:pt>
                <c:pt idx="1">
                  <c:v>Ei karkotinta</c:v>
                </c:pt>
              </c:strCache>
            </c:strRef>
          </c:cat>
          <c:val>
            <c:numRef>
              <c:f>'aluekohtaiset kuvat'!$Z$47:$AA$47</c:f>
              <c:numCache>
                <c:formatCode>0%</c:formatCode>
                <c:ptCount val="2"/>
                <c:pt idx="0">
                  <c:v>0.60122699386503076</c:v>
                </c:pt>
                <c:pt idx="1">
                  <c:v>0.39877300613496924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9-4004-B17E-E4A5DB803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354752"/>
        <c:axId val="673355736"/>
      </c:barChart>
      <c:catAx>
        <c:axId val="673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355736"/>
        <c:crosses val="autoZero"/>
        <c:auto val="1"/>
        <c:lblAlgn val="ctr"/>
        <c:lblOffset val="100"/>
        <c:noMultiLvlLbl val="0"/>
      </c:catAx>
      <c:valAx>
        <c:axId val="67335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35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E9FC5A-0746-47C6-8C65-2539C4358F44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294B74-AA6C-4461-8936-5EBA20365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E4F15-A485-4EC3-A386-8513F02D0C37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9D0533-85FE-4295-B056-A766E1E6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D0533-85FE-4295-B056-A766E1E690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D0533-85FE-4295-B056-A766E1E690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7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9462" y="1675182"/>
            <a:ext cx="4854684" cy="43818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0724" y="1675182"/>
            <a:ext cx="2512593" cy="438188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A80A1D-0D16-44AC-916C-020B80268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292DB85-BD78-4C49-85CB-2AF19122BE30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937A1AD-9024-4B44-8244-F91975300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C481155-0EBE-4C22-8A13-56C368A95E9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831BC28-0A8C-4F45-936D-FCE9876DF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4DD9DF4-C91B-49BD-91A2-D078624EBDC4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9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913" y="1906588"/>
            <a:ext cx="326231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AB04AE-9B21-4194-9CDB-888104CE2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62F654A-CA97-4069-8AF3-172B61E50275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4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Kiitos!</a:t>
            </a:r>
          </a:p>
        </p:txBody>
      </p:sp>
      <p:pic>
        <p:nvPicPr>
          <p:cNvPr id="9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942" y="5317588"/>
            <a:ext cx="1650046" cy="13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6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3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5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4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7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4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95F7A0-B1BC-49C5-B96E-2E527968A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E948F04-9F99-4818-A695-679B8EF17C98}" type="datetime1">
              <a:rPr lang="fi-FI"/>
              <a:pPr>
                <a:defRPr/>
              </a:pPr>
              <a:t>30.3.2021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89811"/>
            <a:ext cx="3775800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9811"/>
            <a:ext cx="3615946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296FC99-62BC-4FD6-91C5-E0F368A1B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7265C59-F197-43D7-B116-186ED066248B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6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704975"/>
            <a:ext cx="75438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431800"/>
            <a:ext cx="7543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0" y="6419850"/>
            <a:ext cx="11287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AED01-D84A-4DED-9C75-BDB283C7AE3B}" type="datetime1">
              <a:rPr lang="fi-FI"/>
              <a:pPr>
                <a:defRPr/>
              </a:pPr>
              <a:t>30.3.2021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419850"/>
            <a:ext cx="3119438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210350-72D7-4E1F-88CE-C802F25CF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kstikehys 8"/>
          <p:cNvSpPr txBox="1">
            <a:spLocks noChangeArrowheads="1"/>
          </p:cNvSpPr>
          <p:nvPr/>
        </p:nvSpPr>
        <p:spPr bwMode="auto">
          <a:xfrm>
            <a:off x="5764213" y="6443703"/>
            <a:ext cx="177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14" name="Picture 5" descr="Luke_FI_virall_RGB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5759450"/>
            <a:ext cx="1230155" cy="100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4" r:id="rId3"/>
    <p:sldLayoutId id="2147483842" r:id="rId4"/>
    <p:sldLayoutId id="2147483841" r:id="rId5"/>
    <p:sldLayoutId id="2147483865" r:id="rId6"/>
    <p:sldLayoutId id="2147483861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sakl.fi/hyljekarkotin-kehittyy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sakl.fi/mobiilikarkottimen-kehitystyo-jatkuu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myynti@arwell.fi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6054" y="4488999"/>
            <a:ext cx="2917891" cy="8497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4400" dirty="0">
                <a:solidFill>
                  <a:schemeClr val="bg1"/>
                </a:solidFill>
              </a:rPr>
              <a:t>31.3.2021 Ajankohtaista kalatalouden innovaatio-ohjelmissa, Webinaarisarja</a:t>
            </a:r>
          </a:p>
          <a:p>
            <a:pPr marL="0" indent="0">
              <a:buNone/>
            </a:pPr>
            <a:endParaRPr lang="fi-FI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4400" dirty="0">
                <a:solidFill>
                  <a:schemeClr val="bg1"/>
                </a:solidFill>
              </a:rPr>
              <a:t>Tutkimuksen ja kalastuksen välinen kumppanuus</a:t>
            </a:r>
          </a:p>
          <a:p>
            <a:pPr marL="0" indent="0">
              <a:buNone/>
            </a:pPr>
            <a:endParaRPr lang="fi-FI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4400" dirty="0">
                <a:solidFill>
                  <a:schemeClr val="bg1"/>
                </a:solidFill>
              </a:rPr>
              <a:t>Esa Lehtonen ja Roope Lehmonen, Luke</a:t>
            </a:r>
          </a:p>
          <a:p>
            <a:pPr marL="0" indent="0">
              <a:buNone/>
            </a:pPr>
            <a:r>
              <a:rPr lang="fi-FI" sz="4400" dirty="0">
                <a:solidFill>
                  <a:schemeClr val="bg1"/>
                </a:solidFill>
              </a:rPr>
              <a:t>Heikki Peltonen, Syke </a:t>
            </a:r>
          </a:p>
          <a:p>
            <a:pPr marL="0" indent="0">
              <a:buNone/>
            </a:pPr>
            <a:endParaRPr lang="fi-FI" sz="44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3799" y="138992"/>
            <a:ext cx="7175727" cy="18787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3200" dirty="0" err="1">
                <a:solidFill>
                  <a:schemeClr val="accent1"/>
                </a:solidFill>
              </a:rPr>
              <a:t>Hyljekarkotinten</a:t>
            </a:r>
            <a:r>
              <a:rPr lang="fi-FI" sz="3200" dirty="0">
                <a:solidFill>
                  <a:schemeClr val="accent1"/>
                </a:solidFill>
              </a:rPr>
              <a:t> testaus laajan rannikkokalastajaryhmän yhteistyönä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52FCA-73E7-46E4-A063-5AC42829B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" y="1851239"/>
            <a:ext cx="5253487" cy="29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2AF38-E2AC-4A89-8CC3-8CB459C3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Yhteistyökalastajien havaintoja </a:t>
            </a:r>
            <a:r>
              <a:rPr lang="fi-FI" dirty="0" err="1"/>
              <a:t>hyljekarkotinten</a:t>
            </a:r>
            <a:r>
              <a:rPr lang="fi-FI" dirty="0"/>
              <a:t> vaikutuksista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5DEE51-01B3-4F97-A20E-1C221241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10" y="1373256"/>
            <a:ext cx="7933384" cy="438188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/>
              <a:t>Karkottimen</a:t>
            </a:r>
            <a:r>
              <a:rPr lang="fi-FI" dirty="0"/>
              <a:t> käyttöönoton myötä rysille palasi kalojen ”rauhallisuus” ts. ei enää rysähapaisiin </a:t>
            </a:r>
            <a:r>
              <a:rPr lang="fi-FI" dirty="0" err="1"/>
              <a:t>silmäytyneitä</a:t>
            </a:r>
            <a:r>
              <a:rPr lang="fi-FI" dirty="0"/>
              <a:t> eikä vaurioituneita kaloja. 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Hylkeet karttoivat </a:t>
            </a:r>
            <a:r>
              <a:rPr lang="fi-FI" dirty="0" err="1"/>
              <a:t>karkotinta</a:t>
            </a:r>
            <a:r>
              <a:rPr lang="fi-FI" dirty="0"/>
              <a:t> ja siikojen havaittiin ajoittain hakeutuvan laitteen läheisyyteen. </a:t>
            </a:r>
            <a:r>
              <a:rPr lang="fi-FI" dirty="0" err="1"/>
              <a:t>Karkottimen</a:t>
            </a:r>
            <a:r>
              <a:rPr lang="fi-FI" dirty="0"/>
              <a:t> lähialue tarjoaa suojapaikan, jonne hylkeet eivät seuraa kaloja.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Hylkeiden tottumista </a:t>
            </a:r>
            <a:r>
              <a:rPr lang="fi-FI" dirty="0" err="1"/>
              <a:t>mobiilikarkottimeen</a:t>
            </a:r>
            <a:r>
              <a:rPr lang="fi-FI" dirty="0"/>
              <a:t> ei ole todettu toistaiseksi.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Rysille ”pinttyneiden ns. asuntohylkeiden” vierailut vähenivät tai ne poistuivat </a:t>
            </a:r>
            <a:r>
              <a:rPr lang="fi-FI" dirty="0" err="1"/>
              <a:t>karkottimen</a:t>
            </a:r>
            <a:r>
              <a:rPr lang="fi-FI" dirty="0"/>
              <a:t> käyttöönoton myötä. 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221E13-6698-454A-BEB9-20445269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A1D-0D16-44AC-916C-020B802680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CA461E6-E625-4B5A-BCC2-2470E103C84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292DB85-BD78-4C49-85CB-2AF19122BE30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EA58AFA-9DB3-46AD-86DE-F7F126487F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3913" y="467674"/>
            <a:ext cx="8581394" cy="1038225"/>
          </a:xfrm>
        </p:spPr>
        <p:txBody>
          <a:bodyPr/>
          <a:lstStyle/>
          <a:p>
            <a:r>
              <a:rPr lang="fi-FI" dirty="0" err="1"/>
              <a:t>Hyljekarkottimen</a:t>
            </a:r>
            <a:r>
              <a:rPr lang="fi-FI" dirty="0"/>
              <a:t> rysäparivertailu Kotka Kirkonmaa  </a:t>
            </a:r>
            <a:br>
              <a:rPr lang="fi-FI" dirty="0"/>
            </a:br>
            <a:r>
              <a:rPr lang="fi-FI" dirty="0"/>
              <a:t>2019-2020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125" y="1591031"/>
            <a:ext cx="4499000" cy="43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Koejärjestelyt ja rysäpaikat identtiset vuosina 2019 ja 2020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Molempina vuosina </a:t>
            </a:r>
            <a:r>
              <a:rPr lang="fi-FI" dirty="0" err="1">
                <a:solidFill>
                  <a:srgbClr val="000000"/>
                </a:solidFill>
              </a:rPr>
              <a:t>karkotinrysällä</a:t>
            </a:r>
            <a:r>
              <a:rPr lang="fi-FI" dirty="0">
                <a:solidFill>
                  <a:srgbClr val="000000"/>
                </a:solidFill>
              </a:rPr>
              <a:t> saatiin nelinkertainen lohisaalis vertailurysään nähden !! 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Yksittäisiä hylkeiden aiheuttamia saalisvahinkoja, mutta </a:t>
            </a:r>
            <a:r>
              <a:rPr lang="fi-FI" dirty="0" err="1">
                <a:solidFill>
                  <a:srgbClr val="000000"/>
                </a:solidFill>
              </a:rPr>
              <a:t>karkotinrysässä</a:t>
            </a:r>
            <a:r>
              <a:rPr lang="fi-FI" dirty="0">
                <a:solidFill>
                  <a:srgbClr val="000000"/>
                </a:solidFill>
              </a:rPr>
              <a:t> pääosa  lohisaaliista vahingoittumattomia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Vertailuparin rysien välinen etäisyys 2,4 km  </a:t>
            </a:r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6FC99-62BC-4FD6-91C5-E0F368A1B0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7265C59-F197-43D7-B116-186ED066248B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O:\2019 8.11. Innovaatiopäivät  EL ppt esitelmäkuvia\2019 6.11. summasaalis_pros_lohi_kotka_2019_M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516" y="1688676"/>
            <a:ext cx="2346380" cy="17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C98DBC4-55B0-4494-B2DF-79470C95BB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902" y="3692607"/>
            <a:ext cx="2204060" cy="16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0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C553AB-C944-470A-BD7F-BC801F6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Hyljekarkottimen</a:t>
            </a:r>
            <a:r>
              <a:rPr lang="fi-FI" dirty="0"/>
              <a:t> rysäparivertailu Loviisa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61BE3E-7ADA-4B75-9ADE-D36988BC6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6FC99-62BC-4FD6-91C5-E0F368A1B0C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18D05C1-FC9D-4892-9C2D-D40D21E6F6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7265C59-F197-43D7-B116-186ED066248B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C5C63B8-23F5-4134-A586-9AA44DE0E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D597F623-FDC1-4B8F-A0C8-83F359CD8D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004824"/>
              </p:ext>
            </p:extLst>
          </p:nvPr>
        </p:nvGraphicFramePr>
        <p:xfrm>
          <a:off x="4986068" y="2061713"/>
          <a:ext cx="3278457" cy="399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ACA050DA-C636-4CF8-86B3-02B6366FF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126" y="1934328"/>
            <a:ext cx="3885337" cy="38798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Koeasetelmaa päivitettiin vuonna 2020. Rysäparin kummankin pyydyksen äärelle ankkuroitiin erilliset </a:t>
            </a:r>
            <a:r>
              <a:rPr lang="fi-FI" dirty="0" err="1">
                <a:solidFill>
                  <a:srgbClr val="000000"/>
                </a:solidFill>
              </a:rPr>
              <a:t>karkottimet</a:t>
            </a:r>
            <a:r>
              <a:rPr lang="fi-FI" dirty="0">
                <a:solidFill>
                  <a:srgbClr val="000000"/>
                </a:solidFill>
              </a:rPr>
              <a:t> ja laitteet kytkettiin vuorotellen toimintaan viikoksi (rysäpaikkavaikutus).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Hylkeiden vaurioittamien saaliskalojen määrä vähäinen (yksittäisiä).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Tulosten analysointi on kesken. Hanke jatkuu 2021.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8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4633B6-B34C-4BF9-892C-49B2440D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Hyljekarkottimen</a:t>
            </a:r>
            <a:r>
              <a:rPr lang="fi-FI" dirty="0"/>
              <a:t> rysäparivertailu </a:t>
            </a:r>
            <a:r>
              <a:rPr lang="fi-FI" dirty="0" err="1"/>
              <a:t>Padva</a:t>
            </a:r>
            <a:r>
              <a:rPr lang="fi-FI" dirty="0"/>
              <a:t>, </a:t>
            </a:r>
            <a:r>
              <a:rPr lang="fi-FI" dirty="0" err="1"/>
              <a:t>Bromarv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8AB739-16E4-4C46-A412-2C4884683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6FC99-62BC-4FD6-91C5-E0F368A1B0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E438CED-BCE0-4D29-B471-E37628E32F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7265C59-F197-43D7-B116-186ED066248B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192D1E2-89E4-4F59-8DF7-996B5A7029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83434B04-346E-48C2-8B16-9024A136A5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4010291"/>
              </p:ext>
            </p:extLst>
          </p:nvPr>
        </p:nvGraphicFramePr>
        <p:xfrm>
          <a:off x="720725" y="1689100"/>
          <a:ext cx="3775075" cy="436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4CADD22-C13A-4111-B6F3-A00BBE6107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6906417"/>
              </p:ext>
            </p:extLst>
          </p:nvPr>
        </p:nvGraphicFramePr>
        <p:xfrm>
          <a:off x="4648200" y="1689100"/>
          <a:ext cx="3616325" cy="436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02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71" y="-81407"/>
            <a:ext cx="9147771" cy="7020814"/>
          </a:xfrm>
          <a:prstGeom prst="rect">
            <a:avLst/>
          </a:prstGeom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1BC28-0A8C-4F45-936D-FCE9876DF32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4DD9DF4-C91B-49BD-91A2-D078624EBDC4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6794" y="1202885"/>
            <a:ext cx="54835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/>
            <a:r>
              <a:rPr lang="fi-FI" sz="1600" dirty="0">
                <a:solidFill>
                  <a:schemeClr val="bg1"/>
                </a:solidFill>
              </a:rPr>
              <a:t>Neljä </a:t>
            </a:r>
            <a:r>
              <a:rPr lang="fi-FI" sz="1600" dirty="0" err="1">
                <a:solidFill>
                  <a:schemeClr val="bg1"/>
                </a:solidFill>
              </a:rPr>
              <a:t>hyljekarkotinta</a:t>
            </a:r>
            <a:r>
              <a:rPr lang="fi-FI" sz="1600" dirty="0">
                <a:solidFill>
                  <a:schemeClr val="bg1"/>
                </a:solidFill>
              </a:rPr>
              <a:t> Naantalin aukolle johtavien salmien (50-150 m) suualueilla</a:t>
            </a:r>
          </a:p>
          <a:p>
            <a:pPr marL="555625" indent="-285750">
              <a:buFont typeface="Symbol"/>
              <a:buChar char="Þ"/>
            </a:pPr>
            <a:r>
              <a:rPr lang="fi-FI" sz="1600" b="1" dirty="0">
                <a:solidFill>
                  <a:schemeClr val="bg1"/>
                </a:solidFill>
              </a:rPr>
              <a:t>Hyljevapaa pyyntialue tavoitteena, hanke jatkuu</a:t>
            </a:r>
          </a:p>
          <a:p>
            <a:pPr marL="269875"/>
            <a:r>
              <a:rPr lang="fi-FI" sz="1600" dirty="0">
                <a:solidFill>
                  <a:schemeClr val="bg1"/>
                </a:solidFill>
              </a:rPr>
              <a:t>  </a:t>
            </a:r>
          </a:p>
          <a:p>
            <a:pPr marL="263525" lvl="0"/>
            <a:endParaRPr lang="fi-FI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1482134" y="333877"/>
            <a:ext cx="7751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HYLJEKARKOTINTEN TESTAUS NAANTALINAUKON VERKKOKALASTUKSEN SUOJAAMISEKSI 2018-2021</a:t>
            </a:r>
            <a:endParaRPr lang="fi-FI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uora nuoliyhdysviiva 12"/>
          <p:cNvCxnSpPr/>
          <p:nvPr/>
        </p:nvCxnSpPr>
        <p:spPr>
          <a:xfrm flipH="1" flipV="1">
            <a:off x="7120614" y="4713986"/>
            <a:ext cx="340934" cy="245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83301" y="6633603"/>
            <a:ext cx="1444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© Luke, Esa Lehtonen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96876" y="526623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Karkotin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091868" y="6081296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Karkotin</a:t>
            </a:r>
          </a:p>
        </p:txBody>
      </p:sp>
      <p:pic>
        <p:nvPicPr>
          <p:cNvPr id="16" name="Kuva 1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DED4AC9-7C05-46E9-96A4-65FB5CD3D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662" y="2895617"/>
            <a:ext cx="5395672" cy="2767522"/>
          </a:xfrm>
          <a:prstGeom prst="rect">
            <a:avLst/>
          </a:prstGeom>
        </p:spPr>
      </p:pic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9D906618-EEA5-4390-B4C1-E09D4B71F6AE}"/>
              </a:ext>
            </a:extLst>
          </p:cNvPr>
          <p:cNvCxnSpPr>
            <a:cxnSpLocks/>
          </p:cNvCxnSpPr>
          <p:nvPr/>
        </p:nvCxnSpPr>
        <p:spPr>
          <a:xfrm flipH="1" flipV="1">
            <a:off x="4047080" y="4840498"/>
            <a:ext cx="56561" cy="378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116700E9-F11D-4FA8-9DFA-D24160ECDD95}"/>
              </a:ext>
            </a:extLst>
          </p:cNvPr>
          <p:cNvCxnSpPr>
            <a:cxnSpLocks/>
          </p:cNvCxnSpPr>
          <p:nvPr/>
        </p:nvCxnSpPr>
        <p:spPr>
          <a:xfrm flipH="1" flipV="1">
            <a:off x="4219951" y="4887953"/>
            <a:ext cx="56561" cy="378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F3BBAFE3-949A-4F42-B13D-1AA24F53DF06}"/>
              </a:ext>
            </a:extLst>
          </p:cNvPr>
          <p:cNvCxnSpPr>
            <a:cxnSpLocks/>
          </p:cNvCxnSpPr>
          <p:nvPr/>
        </p:nvCxnSpPr>
        <p:spPr>
          <a:xfrm flipH="1" flipV="1">
            <a:off x="7092334" y="4762433"/>
            <a:ext cx="56560" cy="378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D0935FBD-C4D3-4E88-9B46-49BFF07C2354}"/>
              </a:ext>
            </a:extLst>
          </p:cNvPr>
          <p:cNvCxnSpPr>
            <a:cxnSpLocks/>
          </p:cNvCxnSpPr>
          <p:nvPr/>
        </p:nvCxnSpPr>
        <p:spPr>
          <a:xfrm flipH="1" flipV="1">
            <a:off x="2602986" y="3362695"/>
            <a:ext cx="56561" cy="378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6135B32E-486F-4247-87A8-E303C396D8D0}"/>
              </a:ext>
            </a:extLst>
          </p:cNvPr>
          <p:cNvSpPr/>
          <p:nvPr/>
        </p:nvSpPr>
        <p:spPr>
          <a:xfrm>
            <a:off x="2548614" y="54603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Hylkeiden aiheuttamia saalisvahinkoja aiempaa vähemmän</a:t>
            </a:r>
          </a:p>
        </p:txBody>
      </p:sp>
    </p:spTree>
    <p:extLst>
      <p:ext uri="{BB962C8B-B14F-4D97-AF65-F5344CB8AC3E}">
        <p14:creationId xmlns:p14="http://schemas.microsoft.com/office/powerpoint/2010/main" val="345261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0EE52D-6171-43C2-BF78-695A638E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503F0F3-AF35-4D76-B7E4-AD151EDE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A1D-0D16-44AC-916C-020B802680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5111563-340B-4437-9263-4CE8150EAFA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292DB85-BD78-4C49-85CB-2AF19122BE30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ED38FC7-D2FB-4B15-B470-88A087CBCE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1817A4A-098D-4E52-B264-117EA66B7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25" y="1161570"/>
            <a:ext cx="7984676" cy="45404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 err="1">
                <a:solidFill>
                  <a:srgbClr val="000000"/>
                </a:solidFill>
              </a:rPr>
              <a:t>Karkotinta</a:t>
            </a:r>
            <a:r>
              <a:rPr lang="fi-FI" dirty="0">
                <a:solidFill>
                  <a:srgbClr val="000000"/>
                </a:solidFill>
              </a:rPr>
              <a:t> käytettäessä rannikon eri alueiden koerysillä saatiin noin      20-30 % enemmän lohi- ja siikasaalista vertailurysiin (joissa ei </a:t>
            </a:r>
            <a:r>
              <a:rPr lang="fi-FI" dirty="0" err="1">
                <a:solidFill>
                  <a:srgbClr val="000000"/>
                </a:solidFill>
              </a:rPr>
              <a:t>karkotinta</a:t>
            </a:r>
            <a:r>
              <a:rPr lang="fi-FI" dirty="0">
                <a:solidFill>
                  <a:srgbClr val="000000"/>
                </a:solidFill>
              </a:rPr>
              <a:t>) nähden.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Rysäpaikalla on suuri vaikutus saaliiseen ja </a:t>
            </a:r>
            <a:r>
              <a:rPr lang="fi-FI" dirty="0" err="1">
                <a:solidFill>
                  <a:srgbClr val="000000"/>
                </a:solidFill>
              </a:rPr>
              <a:t>karkottimella</a:t>
            </a:r>
            <a:r>
              <a:rPr lang="fi-FI" dirty="0">
                <a:solidFill>
                  <a:srgbClr val="000000"/>
                </a:solidFill>
              </a:rPr>
              <a:t> saataviin tuloksiin. Sattuman merkitys on myös keskeinen (kalaparvien koko ja niiden liikkeet pyydysten läheisyydessä ovat vaihtelevia).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Rysäparivertailussa </a:t>
            </a:r>
            <a:r>
              <a:rPr lang="fi-FI" dirty="0" err="1">
                <a:solidFill>
                  <a:srgbClr val="000000"/>
                </a:solidFill>
              </a:rPr>
              <a:t>karkottimen</a:t>
            </a:r>
            <a:r>
              <a:rPr lang="fi-FI" dirty="0">
                <a:solidFill>
                  <a:srgbClr val="000000"/>
                </a:solidFill>
              </a:rPr>
              <a:t> siirrolla viikoittain rysältä toiselle on mahdollista selvittää rysäpaikan vaikutusta. Testauksessa tarvitaan usean vuoden toistoja rannikon eri alueilla.  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>
                <a:solidFill>
                  <a:srgbClr val="000000"/>
                </a:solidFill>
              </a:rPr>
              <a:t>Karkotinten</a:t>
            </a:r>
            <a:r>
              <a:rPr lang="fi-FI" dirty="0">
                <a:solidFill>
                  <a:srgbClr val="000000"/>
                </a:solidFill>
              </a:rPr>
              <a:t> korkeataajuisen äänen ei ole todettu vaikuttavan kalojen käyttäytymiseen eikä hylkeiden tottumista </a:t>
            </a:r>
            <a:r>
              <a:rPr lang="fi-FI" dirty="0" err="1">
                <a:solidFill>
                  <a:srgbClr val="000000"/>
                </a:solidFill>
              </a:rPr>
              <a:t>karkottimiin</a:t>
            </a:r>
            <a:r>
              <a:rPr lang="fi-FI" dirty="0">
                <a:solidFill>
                  <a:srgbClr val="000000"/>
                </a:solidFill>
              </a:rPr>
              <a:t> ole havaittu tähänastisissa tutkimuksissa.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373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BFAB9A-9375-4DD1-975C-3B022E7F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Jatkotoimet 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C12A96-7A50-4DA7-8644-B9FC816D9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25" y="1675182"/>
            <a:ext cx="7543421" cy="4381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Hyljekarkotinten</a:t>
            </a:r>
            <a:r>
              <a:rPr lang="fi-FI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vaikutusten </a:t>
            </a:r>
            <a:r>
              <a:rPr lang="fi-F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tutkimus jatkuu rysäparivertailuina vuonna 2021 laajan yhteistyökalastajaryhmän kanssa.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Edelleen selvitettäviä asioita ovat mm. </a:t>
            </a:r>
            <a:r>
              <a:rPr lang="fi-FI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karkottimen</a:t>
            </a:r>
            <a:r>
              <a:rPr lang="fi-F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optimaalisin sijoituspaikka pyydyksessä ja onko </a:t>
            </a:r>
            <a:r>
              <a:rPr lang="fi-FI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karkottimen</a:t>
            </a:r>
            <a:r>
              <a:rPr lang="fi-F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käytöllä mahdollista saada sama kokonaissaalis aiempaa pienemmällä pyydysmäärällä.</a:t>
            </a:r>
          </a:p>
          <a:p>
            <a:pPr marL="0" indent="0">
              <a:buNone/>
            </a:pP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/>
              <a:t>Karkotinlaitteiston</a:t>
            </a:r>
            <a:r>
              <a:rPr lang="fi-FI" dirty="0"/>
              <a:t> teknisiä ratkaisuja kehitetään edelleen.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C163AE-E0B0-4E73-9953-505DA4D5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A1D-0D16-44AC-916C-020B802680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9749272-3C6B-4D9A-B982-3AE121551D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292DB85-BD78-4C49-85CB-2AF19122BE30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03BB318-8072-4323-AC81-9F06DB56C9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Sisällön paikkamerkki 8">
            <a:extLst>
              <a:ext uri="{FF2B5EF4-FFF2-40B4-BE49-F238E27FC236}">
                <a16:creationId xmlns:a16="http://schemas.microsoft.com/office/drawing/2014/main" id="{7B998809-D638-43A7-A553-44B7B1CA8A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2817" y="4553903"/>
            <a:ext cx="2512593" cy="15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52FD38EB-AF6F-4823-8A98-044F8AF5CDD1}"/>
              </a:ext>
            </a:extLst>
          </p:cNvPr>
          <p:cNvSpPr/>
          <p:nvPr/>
        </p:nvSpPr>
        <p:spPr>
          <a:xfrm>
            <a:off x="1162817" y="5826238"/>
            <a:ext cx="12506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dirty="0">
                <a:solidFill>
                  <a:schemeClr val="bg2"/>
                </a:solidFill>
              </a:rPr>
              <a:t>© Heikki Salokangas</a:t>
            </a:r>
          </a:p>
        </p:txBody>
      </p:sp>
    </p:spTree>
    <p:extLst>
      <p:ext uri="{BB962C8B-B14F-4D97-AF65-F5344CB8AC3E}">
        <p14:creationId xmlns:p14="http://schemas.microsoft.com/office/powerpoint/2010/main" val="378631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90696-DF50-46C8-B414-61668E54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65100"/>
            <a:ext cx="8289711" cy="1038225"/>
          </a:xfrm>
        </p:spPr>
        <p:txBody>
          <a:bodyPr/>
          <a:lstStyle/>
          <a:p>
            <a:r>
              <a:rPr lang="fi-FI" dirty="0"/>
              <a:t>Aalto Yliopiston Design </a:t>
            </a:r>
            <a:r>
              <a:rPr lang="fi-FI" dirty="0" err="1"/>
              <a:t>Factory</a:t>
            </a:r>
            <a:r>
              <a:rPr lang="fi-FI" dirty="0"/>
              <a:t> &amp; Luke yhteistyö   2020-2021_Kalalaskurin tuotekehitys etenee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AE8BEDC-2A3A-4ABB-B51B-985060197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A1AD-9024-4B44-8244-F91975300F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A51348-4E0E-4C3E-8EBB-31504352A9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481155-0EBE-4C22-8A13-56C368A95E93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1BC5D9-BA49-48D3-9DA2-D6A1261364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Kuva 10" descr="Kuva, joka sisältää kohteen istuminen, katettu, lintu, riippuminen&#10;&#10;Kuvaus luotu automaattisesti">
            <a:extLst>
              <a:ext uri="{FF2B5EF4-FFF2-40B4-BE49-F238E27FC236}">
                <a16:creationId xmlns:a16="http://schemas.microsoft.com/office/drawing/2014/main" id="{2AA59525-B494-4762-9C86-EEFD92EEDA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4" y="1757515"/>
            <a:ext cx="1372474" cy="114515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58C46BD-53C0-4515-8226-00A775DF1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47" y="2776389"/>
            <a:ext cx="3346492" cy="275314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BEAE420-591B-4CD0-AB50-58A3DBE7E0FE}"/>
              </a:ext>
            </a:extLst>
          </p:cNvPr>
          <p:cNvSpPr txBox="1"/>
          <p:nvPr/>
        </p:nvSpPr>
        <p:spPr>
          <a:xfrm>
            <a:off x="4219361" y="1289953"/>
            <a:ext cx="46034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0000"/>
                </a:solidFill>
              </a:rPr>
              <a:t>Tavoitteita</a:t>
            </a:r>
          </a:p>
          <a:p>
            <a:endParaRPr lang="fi-FI" sz="800" dirty="0">
              <a:solidFill>
                <a:srgbClr val="000000"/>
              </a:solidFill>
            </a:endParaRPr>
          </a:p>
          <a:p>
            <a:r>
              <a:rPr lang="fi-FI" sz="1600" dirty="0">
                <a:solidFill>
                  <a:srgbClr val="000000"/>
                </a:solidFill>
              </a:rPr>
              <a:t>Reaaliaikaisen kalamäärälaskurin kehittäminen</a:t>
            </a:r>
          </a:p>
          <a:p>
            <a:r>
              <a:rPr lang="fi-FI" sz="1600" dirty="0">
                <a:solidFill>
                  <a:srgbClr val="000000"/>
                </a:solidFill>
              </a:rPr>
              <a:t>eri kalanpyydystyyppeihin (mobiilisovellus)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rgbClr val="000000"/>
                </a:solidFill>
              </a:rPr>
              <a:t>Etäällä sijaitsevien pyydysten koentakertojen</a:t>
            </a:r>
          </a:p>
          <a:p>
            <a:r>
              <a:rPr lang="fi-FI" sz="1600" dirty="0">
                <a:solidFill>
                  <a:srgbClr val="000000"/>
                </a:solidFill>
              </a:rPr>
              <a:t>     vähentäminen </a:t>
            </a:r>
          </a:p>
          <a:p>
            <a:endParaRPr lang="fi-FI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rgbClr val="000000"/>
                </a:solidFill>
              </a:rPr>
              <a:t>Työajan ja polttoaineen säästö</a:t>
            </a:r>
          </a:p>
          <a:p>
            <a:endParaRPr lang="fi-FI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rgbClr val="000000"/>
                </a:solidFill>
              </a:rPr>
              <a:t>Pyydykseen ja mahdollisesti sieltä ulos uivien </a:t>
            </a:r>
          </a:p>
          <a:p>
            <a:r>
              <a:rPr lang="fi-FI" sz="1600" dirty="0">
                <a:solidFill>
                  <a:srgbClr val="000000"/>
                </a:solidFill>
              </a:rPr>
              <a:t>     kalojen rekisteröinti </a:t>
            </a:r>
          </a:p>
          <a:p>
            <a:endParaRPr lang="fi-FI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rgbClr val="000000"/>
                </a:solidFill>
              </a:rPr>
              <a:t>Tutkimuksen apuväline</a:t>
            </a:r>
          </a:p>
          <a:p>
            <a:endParaRPr lang="fi-FI" sz="1600" dirty="0">
              <a:solidFill>
                <a:srgbClr val="000000"/>
              </a:solidFill>
            </a:endParaRPr>
          </a:p>
          <a:p>
            <a:endParaRPr lang="fi-FI" dirty="0">
              <a:solidFill>
                <a:schemeClr val="tx1">
                  <a:lumMod val="50000"/>
                </a:schemeClr>
              </a:solidFill>
            </a:endParaRPr>
          </a:p>
          <a:p>
            <a:endParaRPr lang="fi-FI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Kuva 8" descr="Kuva, joka sisältää kohteen ulko, aita, lumi, metalli&#10;&#10;Kuvaus luotu automaattisesti">
            <a:extLst>
              <a:ext uri="{FF2B5EF4-FFF2-40B4-BE49-F238E27FC236}">
                <a16:creationId xmlns:a16="http://schemas.microsoft.com/office/drawing/2014/main" id="{6EE80938-193A-4C1C-8B36-580BC13F98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151" y="2229239"/>
            <a:ext cx="1190488" cy="1038226"/>
          </a:xfrm>
          <a:prstGeom prst="rect">
            <a:avLst/>
          </a:prstGeom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E61D6542-CACC-4C16-AF83-E781F4BB323D}"/>
              </a:ext>
            </a:extLst>
          </p:cNvPr>
          <p:cNvCxnSpPr>
            <a:cxnSpLocks/>
          </p:cNvCxnSpPr>
          <p:nvPr/>
        </p:nvCxnSpPr>
        <p:spPr>
          <a:xfrm>
            <a:off x="3307339" y="3303102"/>
            <a:ext cx="0" cy="37780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iruutu 27">
            <a:extLst>
              <a:ext uri="{FF2B5EF4-FFF2-40B4-BE49-F238E27FC236}">
                <a16:creationId xmlns:a16="http://schemas.microsoft.com/office/drawing/2014/main" id="{39BA361C-2C9F-42C2-B590-57FE4AE0C632}"/>
              </a:ext>
            </a:extLst>
          </p:cNvPr>
          <p:cNvSpPr txBox="1"/>
          <p:nvPr/>
        </p:nvSpPr>
        <p:spPr>
          <a:xfrm>
            <a:off x="2782195" y="502922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</a:rPr>
              <a:t>Rysänperä</a:t>
            </a:r>
          </a:p>
        </p:txBody>
      </p:sp>
      <p:pic>
        <p:nvPicPr>
          <p:cNvPr id="8" name="Kuva 7" descr="Kuva, joka sisältää kohteen teksti, henkilö, sisä, henkilöt&#10;&#10;Kuvaus luotu automaattisesti">
            <a:extLst>
              <a:ext uri="{FF2B5EF4-FFF2-40B4-BE49-F238E27FC236}">
                <a16:creationId xmlns:a16="http://schemas.microsoft.com/office/drawing/2014/main" id="{DF3EAE1B-0783-4CC2-BEB4-B31AE3578C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182" y="4946911"/>
            <a:ext cx="1560376" cy="120332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C1DB052-3B2D-4B2E-B22B-BD9C840077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909" y="4927869"/>
            <a:ext cx="2404273" cy="12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vesi, ulko&#10;&#10;Kuvaus luotu automaattisesti">
            <a:extLst>
              <a:ext uri="{FF2B5EF4-FFF2-40B4-BE49-F238E27FC236}">
                <a16:creationId xmlns:a16="http://schemas.microsoft.com/office/drawing/2014/main" id="{EEB88028-379C-4103-A3F2-AADB6A141A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65150"/>
            <a:ext cx="9144000" cy="668359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CA20B46-82B7-452C-8FEB-4ADC0093E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A1AD-9024-4B44-8244-F91975300F6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AEF668-67F3-4750-B0BD-24E891D67A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481155-0EBE-4C22-8A13-56C368A95E93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BD6512-FD79-46BC-8E8F-74C940C168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6973326-DEDE-46DE-AA1F-561E96DF7AE4}"/>
              </a:ext>
            </a:extLst>
          </p:cNvPr>
          <p:cNvSpPr txBox="1"/>
          <p:nvPr/>
        </p:nvSpPr>
        <p:spPr>
          <a:xfrm>
            <a:off x="6677716" y="2389384"/>
            <a:ext cx="118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141840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19EB1-7B49-4481-8AD4-D5340651A10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5DACE11-3EEE-9241-A1DF-F2B920867C27}" type="datetime1">
              <a:rPr lang="fi-FI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9C7A1-36A7-4935-87E3-90C421F2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31800"/>
            <a:ext cx="7767667" cy="1038225"/>
          </a:xfrm>
        </p:spPr>
        <p:txBody>
          <a:bodyPr/>
          <a:lstStyle/>
          <a:p>
            <a:r>
              <a:rPr lang="fi-FI" dirty="0"/>
              <a:t>Harmaahylkeen kuulo herkin 20-25 kHz taajuudella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F3C056-7A03-455E-BEB4-093215E6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A1D-0D16-44AC-916C-020B802680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B6FD8A8-CB18-4C3C-A1B7-A22677D66D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292DB85-BD78-4C49-85CB-2AF19122BE30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2918FE7-5E1D-46A7-977C-B9A1E0C7A7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4229D17-5971-4CE6-8563-C9E18FF6960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48580"/>
            <a:ext cx="3851275" cy="348062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7F7E3BC6-07E6-443B-9D2F-D0C4F0BB146C}"/>
              </a:ext>
            </a:extLst>
          </p:cNvPr>
          <p:cNvSpPr/>
          <p:nvPr/>
        </p:nvSpPr>
        <p:spPr>
          <a:xfrm>
            <a:off x="599955" y="1302773"/>
            <a:ext cx="3862508" cy="465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Harmaahylkeiden on todettu kuulevaan hyvin 1000-20000 Hz taajuuksia (jopa &gt; 20000 Hz).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Lähes kaikki kalalajit kuulevat hyvin matalia ääniä, mutta korkeita ääniä useimmat lajit kuulevat heikosti.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Äänen taajuuden yksikkö hertsi (Hz) eli värähdystä sekunnissa, suurilla lukuarvoilla kilohertsi (kHz). Ihmisen kuuloalue on tyypillisesti 16 Hz-20000 Hz.</a:t>
            </a:r>
          </a:p>
          <a:p>
            <a:pPr marL="37592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9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9E870-8F99-4662-9BC1-1AAABE6A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300533"/>
            <a:ext cx="7543800" cy="1038225"/>
          </a:xfrm>
        </p:spPr>
        <p:txBody>
          <a:bodyPr/>
          <a:lstStyle/>
          <a:p>
            <a:r>
              <a:rPr lang="fi-FI" dirty="0" err="1"/>
              <a:t>Hyljekarkottimen</a:t>
            </a:r>
            <a:r>
              <a:rPr lang="fi-FI" dirty="0"/>
              <a:t> äänisignaalin </a:t>
            </a:r>
            <a:r>
              <a:rPr lang="fi-FI" dirty="0" err="1"/>
              <a:t>hydrofonilogger</a:t>
            </a:r>
            <a:r>
              <a:rPr lang="fi-FI" dirty="0"/>
              <a:t> mittaus, Syke yhteistyö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6225B8E-6AEB-4F9C-AC75-7F2ADCC6BD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663" y="1431985"/>
            <a:ext cx="3746397" cy="2408228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3D7766-0B1B-4D62-BC84-848CCABC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0A1D-0D16-44AC-916C-020B802680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7C26BF6-357C-4DBA-9C77-09BF54B16B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292DB85-BD78-4C49-85CB-2AF19122BE30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BA307AE-AE7C-4A12-AADD-61415BD485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1C825D-EB2F-41EC-931A-54200CDAC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409" y="3840213"/>
            <a:ext cx="3735651" cy="1920479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BBC1BF1-ACB8-43B1-843E-446028D457CB}"/>
              </a:ext>
            </a:extLst>
          </p:cNvPr>
          <p:cNvSpPr/>
          <p:nvPr/>
        </p:nvSpPr>
        <p:spPr>
          <a:xfrm>
            <a:off x="616744" y="2020513"/>
            <a:ext cx="41709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6 mittauspistettä, </a:t>
            </a:r>
            <a:r>
              <a:rPr lang="fi-FI" dirty="0" err="1">
                <a:solidFill>
                  <a:srgbClr val="000000"/>
                </a:solidFill>
              </a:rPr>
              <a:t>max</a:t>
            </a:r>
            <a:r>
              <a:rPr lang="fi-FI" dirty="0">
                <a:solidFill>
                  <a:srgbClr val="000000"/>
                </a:solidFill>
              </a:rPr>
              <a:t> 1000 m etäisyys </a:t>
            </a:r>
            <a:r>
              <a:rPr lang="fi-FI" dirty="0" err="1">
                <a:solidFill>
                  <a:srgbClr val="000000"/>
                </a:solidFill>
              </a:rPr>
              <a:t>karkottimesta</a:t>
            </a:r>
            <a:r>
              <a:rPr lang="fi-FI" dirty="0">
                <a:solidFill>
                  <a:srgbClr val="000000"/>
                </a:solidFill>
              </a:rPr>
              <a:t> (7.12.2020)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Voimakas vaimeneminen on tyypillinen matalassa vedessä 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Äänen etenemiseen vaikuttaa mm. lämpötila, suolaisuus, syvyys, pohjan materiaali ja pohjanmuodot. </a:t>
            </a:r>
          </a:p>
          <a:p>
            <a:r>
              <a:rPr lang="fi-FI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Toistaiseksi ei voida tarkalleen sanoa miten voimakas ääni on riittävä hylkeiden karkottamiseksi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BC451F9-FECE-4393-8B25-93B194DB9CC3}"/>
              </a:ext>
            </a:extLst>
          </p:cNvPr>
          <p:cNvSpPr txBox="1"/>
          <p:nvPr/>
        </p:nvSpPr>
        <p:spPr>
          <a:xfrm>
            <a:off x="7360992" y="504030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Karkotin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06F40FD-D9F4-452B-BB78-3B93890D772A}"/>
              </a:ext>
            </a:extLst>
          </p:cNvPr>
          <p:cNvSpPr txBox="1"/>
          <p:nvPr/>
        </p:nvSpPr>
        <p:spPr>
          <a:xfrm>
            <a:off x="4937848" y="431470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1000 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04B89FC-2D14-49B5-9020-376F97BB53DB}"/>
              </a:ext>
            </a:extLst>
          </p:cNvPr>
          <p:cNvSpPr txBox="1"/>
          <p:nvPr/>
        </p:nvSpPr>
        <p:spPr>
          <a:xfrm>
            <a:off x="6719632" y="540963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err="1">
                <a:solidFill>
                  <a:schemeClr val="bg1"/>
                </a:solidFill>
              </a:rPr>
              <a:t>Merimaskunsalmi</a:t>
            </a:r>
            <a:endParaRPr lang="fi-FI" sz="1100" dirty="0">
              <a:solidFill>
                <a:schemeClr val="bg1"/>
              </a:solidFill>
            </a:endParaRP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A5059615-B277-4979-B69E-B746CE4957B3}"/>
              </a:ext>
            </a:extLst>
          </p:cNvPr>
          <p:cNvCxnSpPr>
            <a:cxnSpLocks/>
          </p:cNvCxnSpPr>
          <p:nvPr/>
        </p:nvCxnSpPr>
        <p:spPr>
          <a:xfrm flipV="1">
            <a:off x="5830529" y="4201666"/>
            <a:ext cx="122853" cy="329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1C99CBD2-CE55-4C8A-AB73-79209CFEC2F7}"/>
              </a:ext>
            </a:extLst>
          </p:cNvPr>
          <p:cNvCxnSpPr>
            <a:cxnSpLocks/>
          </p:cNvCxnSpPr>
          <p:nvPr/>
        </p:nvCxnSpPr>
        <p:spPr>
          <a:xfrm flipH="1" flipV="1">
            <a:off x="6938155" y="5206384"/>
            <a:ext cx="422837" cy="12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9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1E9C48-681E-4E5B-9FEB-D5D75091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31800"/>
            <a:ext cx="7745514" cy="1038225"/>
          </a:xfrm>
        </p:spPr>
        <p:txBody>
          <a:bodyPr/>
          <a:lstStyle/>
          <a:p>
            <a:r>
              <a:rPr lang="fi-FI" dirty="0"/>
              <a:t>Liikuteltavan </a:t>
            </a:r>
            <a:r>
              <a:rPr lang="fi-FI" dirty="0" err="1"/>
              <a:t>hyljekarkotinlaitteen</a:t>
            </a:r>
            <a:r>
              <a:rPr lang="fi-FI" dirty="0"/>
              <a:t> suunnittelu valmistajien ja kalastajien yhteistyönä 2020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FD811DB-F251-4738-9BE9-96495C4FD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A1AD-9024-4B44-8244-F91975300F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8990D-B1F5-452D-8E19-4A9AC9CB89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481155-0EBE-4C22-8A13-56C368A95E93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CAF646-7B8E-45BA-B1D7-9681177090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F48B338-4649-40BA-86BC-02F339E22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793" y="5523244"/>
            <a:ext cx="739306" cy="865373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74C5648-61AB-42B8-AE03-D92A64061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096" y="5640382"/>
            <a:ext cx="873303" cy="395716"/>
          </a:xfrm>
          <a:prstGeom prst="rect">
            <a:avLst/>
          </a:prstGeom>
        </p:spPr>
      </p:pic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28A378-CE81-4525-801F-80C5F0CAAD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03" y="5580302"/>
            <a:ext cx="474046" cy="474046"/>
          </a:xfrm>
          <a:prstGeom prst="rect">
            <a:avLst/>
          </a:prstGeom>
        </p:spPr>
      </p:pic>
      <p:pic>
        <p:nvPicPr>
          <p:cNvPr id="10" name="Sisällön paikkamerkki 8" descr="Kuva, joka sisältää kohteen henkilö, ulko, tie, mies&#10;&#10;Kuvaus luotu automaattisesti">
            <a:extLst>
              <a:ext uri="{FF2B5EF4-FFF2-40B4-BE49-F238E27FC236}">
                <a16:creationId xmlns:a16="http://schemas.microsoft.com/office/drawing/2014/main" id="{AEF5809A-BC4F-4381-B188-FD9F65D3B3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" y="3990347"/>
            <a:ext cx="2871297" cy="215347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EA9B47F-CC75-4DA6-8D1C-691413B30A75}"/>
              </a:ext>
            </a:extLst>
          </p:cNvPr>
          <p:cNvSpPr/>
          <p:nvPr/>
        </p:nvSpPr>
        <p:spPr>
          <a:xfrm>
            <a:off x="569343" y="1757900"/>
            <a:ext cx="8369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dirty="0">
                <a:solidFill>
                  <a:srgbClr val="000000"/>
                </a:solidFill>
              </a:rPr>
              <a:t>Osa kalatalouden innovaatio-ohjelman </a:t>
            </a:r>
            <a:r>
              <a:rPr lang="fi-FI" b="1" dirty="0">
                <a:solidFill>
                  <a:srgbClr val="000000"/>
                </a:solidFill>
              </a:rPr>
              <a:t>Tutkimuksen ja kalastajien välinen kumppanuus-hanketta (</a:t>
            </a:r>
            <a:r>
              <a:rPr lang="fi-FI" dirty="0">
                <a:solidFill>
                  <a:srgbClr val="000000"/>
                </a:solidFill>
              </a:rPr>
              <a:t>Luke ja SAKL yhteistyö).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 Kalastaja hankkii </a:t>
            </a:r>
            <a:r>
              <a:rPr lang="fi-FI" dirty="0" err="1">
                <a:solidFill>
                  <a:srgbClr val="000000"/>
                </a:solidFill>
              </a:rPr>
              <a:t>karkottimen</a:t>
            </a:r>
            <a:r>
              <a:rPr lang="fi-FI" dirty="0">
                <a:solidFill>
                  <a:srgbClr val="000000"/>
                </a:solidFill>
              </a:rPr>
              <a:t>  80 % investointituella joka sisältää yhteistyövelvoitteen Luken kanssa.</a:t>
            </a:r>
            <a:endParaRPr lang="fi-FI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i-FI" b="1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F4C5F51-998F-4039-B64F-048806566D81}"/>
              </a:ext>
            </a:extLst>
          </p:cNvPr>
          <p:cNvSpPr/>
          <p:nvPr/>
        </p:nvSpPr>
        <p:spPr>
          <a:xfrm>
            <a:off x="758407" y="5928376"/>
            <a:ext cx="12394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>
                <a:solidFill>
                  <a:schemeClr val="bg2"/>
                </a:solidFill>
              </a:rPr>
              <a:t>© Luke, Esa Lehtonen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2D5A7FE-0E67-4396-9222-6A6F01339502}"/>
              </a:ext>
            </a:extLst>
          </p:cNvPr>
          <p:cNvSpPr/>
          <p:nvPr/>
        </p:nvSpPr>
        <p:spPr>
          <a:xfrm>
            <a:off x="4265605" y="3854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http://sakl.fi/mobiilikarkottimen-kehitystyo-jatkuu/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http://sakl.fi/hyljekarkotin-kehittyy/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6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6D86D-AECD-4B87-9BD5-1D49B74F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94" y="329543"/>
            <a:ext cx="8135600" cy="1038225"/>
          </a:xfrm>
        </p:spPr>
        <p:txBody>
          <a:bodyPr/>
          <a:lstStyle/>
          <a:p>
            <a:r>
              <a:rPr lang="fi-FI" dirty="0"/>
              <a:t>Liikuteltava </a:t>
            </a:r>
            <a:r>
              <a:rPr lang="fi-FI" dirty="0" err="1"/>
              <a:t>hyljekarkotin</a:t>
            </a:r>
            <a:r>
              <a:rPr lang="fi-FI" dirty="0"/>
              <a:t>, 2020 tuotantoversio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FD1F0FE-973A-433D-90A9-13F8473F7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A1AD-9024-4B44-8244-F91975300F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A0A5BF-7080-49C6-927E-5F27E6BAE9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481155-0EBE-4C22-8A13-56C368A95E93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072014-595C-4155-A739-148F56009D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Kuva 11" descr="Kuva, joka sisältää kohteen ulko, tie, katu, asettuminen&#10;&#10;Kuvaus luotu automaattisesti">
            <a:extLst>
              <a:ext uri="{FF2B5EF4-FFF2-40B4-BE49-F238E27FC236}">
                <a16:creationId xmlns:a16="http://schemas.microsoft.com/office/drawing/2014/main" id="{10660EA7-8073-409B-A859-6AE854DAC9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9684" y="1412347"/>
            <a:ext cx="3511328" cy="1729096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6EE918E-A2A9-47E2-8811-AC8B764F8EE7}"/>
              </a:ext>
            </a:extLst>
          </p:cNvPr>
          <p:cNvSpPr/>
          <p:nvPr/>
        </p:nvSpPr>
        <p:spPr>
          <a:xfrm>
            <a:off x="4375725" y="930999"/>
            <a:ext cx="46029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dirty="0"/>
          </a:p>
          <a:p>
            <a:endParaRPr lang="fi-FI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GPS paikantimella varmennetaan </a:t>
            </a:r>
            <a:r>
              <a:rPr lang="fi-FI" dirty="0" err="1">
                <a:solidFill>
                  <a:srgbClr val="000000"/>
                </a:solidFill>
              </a:rPr>
              <a:t>karkottimen</a:t>
            </a:r>
            <a:r>
              <a:rPr lang="fi-FI" dirty="0">
                <a:solidFill>
                  <a:srgbClr val="000000"/>
                </a:solidFill>
              </a:rPr>
              <a:t> löytyminen mikäli kiinnitysköydet katkeaisivat. Akuston jännitettä voidaan seurata reaaliaikaisesti (</a:t>
            </a:r>
            <a:r>
              <a:rPr lang="fi-FI" dirty="0" err="1">
                <a:solidFill>
                  <a:srgbClr val="000000"/>
                </a:solidFill>
              </a:rPr>
              <a:t>Mapon</a:t>
            </a:r>
            <a:r>
              <a:rPr lang="fi-FI" dirty="0">
                <a:solidFill>
                  <a:srgbClr val="000000"/>
                </a:solidFill>
              </a:rPr>
              <a:t>). 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err="1">
                <a:solidFill>
                  <a:srgbClr val="000000"/>
                </a:solidFill>
              </a:rPr>
              <a:t>Otaq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karkottimen</a:t>
            </a:r>
            <a:r>
              <a:rPr lang="fi-FI" dirty="0">
                <a:solidFill>
                  <a:srgbClr val="000000"/>
                </a:solidFill>
              </a:rPr>
              <a:t> 2-10 kHz vaihtuvista taajuuksista muodostuva ”pulssiseinä” koostuu noin </a:t>
            </a:r>
            <a:r>
              <a:rPr lang="fi-FI" b="1" dirty="0">
                <a:solidFill>
                  <a:srgbClr val="000000"/>
                </a:solidFill>
              </a:rPr>
              <a:t>kymmenestä eri taajuudesta </a:t>
            </a:r>
            <a:r>
              <a:rPr lang="fi-FI" dirty="0">
                <a:solidFill>
                  <a:srgbClr val="000000"/>
                </a:solidFill>
              </a:rPr>
              <a:t>jotka lähetetään sykleinä veden alla, välissä taukoja -&gt; </a:t>
            </a:r>
            <a:r>
              <a:rPr lang="fi-FI" b="1" dirty="0">
                <a:solidFill>
                  <a:srgbClr val="000000"/>
                </a:solidFill>
              </a:rPr>
              <a:t>estetään tottuminen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</a:rPr>
              <a:t>Yksittäinen pyydys suojattavissa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6431D4E4-C80E-489D-ADED-2594EEBC8900}"/>
              </a:ext>
            </a:extLst>
          </p:cNvPr>
          <p:cNvCxnSpPr>
            <a:cxnSpLocks/>
          </p:cNvCxnSpPr>
          <p:nvPr/>
        </p:nvCxnSpPr>
        <p:spPr>
          <a:xfrm>
            <a:off x="1128800" y="2556270"/>
            <a:ext cx="283124" cy="190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F21AE63C-5054-40A3-940D-2750EEB79A7A}"/>
              </a:ext>
            </a:extLst>
          </p:cNvPr>
          <p:cNvCxnSpPr>
            <a:cxnSpLocks/>
          </p:cNvCxnSpPr>
          <p:nvPr/>
        </p:nvCxnSpPr>
        <p:spPr>
          <a:xfrm>
            <a:off x="2013237" y="2015434"/>
            <a:ext cx="82691" cy="295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2F7B99C4-244B-47CE-BDB4-B660900F9406}"/>
              </a:ext>
            </a:extLst>
          </p:cNvPr>
          <p:cNvCxnSpPr>
            <a:cxnSpLocks/>
          </p:cNvCxnSpPr>
          <p:nvPr/>
        </p:nvCxnSpPr>
        <p:spPr>
          <a:xfrm>
            <a:off x="2295129" y="1810958"/>
            <a:ext cx="332773" cy="100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74ECA2F9-C46F-48D7-AA3F-AB3C771D20B5}"/>
              </a:ext>
            </a:extLst>
          </p:cNvPr>
          <p:cNvCxnSpPr>
            <a:cxnSpLocks/>
          </p:cNvCxnSpPr>
          <p:nvPr/>
        </p:nvCxnSpPr>
        <p:spPr>
          <a:xfrm flipH="1" flipV="1">
            <a:off x="3295558" y="2031857"/>
            <a:ext cx="236954" cy="355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>
            <a:extLst>
              <a:ext uri="{FF2B5EF4-FFF2-40B4-BE49-F238E27FC236}">
                <a16:creationId xmlns:a16="http://schemas.microsoft.com/office/drawing/2014/main" id="{33B97DBE-4106-4D81-9DDD-A6D94B777D16}"/>
              </a:ext>
            </a:extLst>
          </p:cNvPr>
          <p:cNvSpPr txBox="1"/>
          <p:nvPr/>
        </p:nvSpPr>
        <p:spPr>
          <a:xfrm>
            <a:off x="628736" y="2310466"/>
            <a:ext cx="862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solidFill>
                  <a:srgbClr val="000000"/>
                </a:solidFill>
              </a:rPr>
              <a:t>Va</a:t>
            </a:r>
            <a:r>
              <a:rPr lang="fi-FI" sz="1200" dirty="0">
                <a:solidFill>
                  <a:srgbClr val="000000"/>
                </a:solidFill>
              </a:rPr>
              <a:t>-lähetin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CDFE6E2A-622B-48ED-90DC-D2F43D8D45B7}"/>
              </a:ext>
            </a:extLst>
          </p:cNvPr>
          <p:cNvSpPr txBox="1"/>
          <p:nvPr/>
        </p:nvSpPr>
        <p:spPr>
          <a:xfrm>
            <a:off x="1411924" y="1672458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000000"/>
                </a:solidFill>
              </a:rPr>
              <a:t>Akut 2 kpl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43D62268-C258-4C3E-8309-531563816F11}"/>
              </a:ext>
            </a:extLst>
          </p:cNvPr>
          <p:cNvSpPr txBox="1"/>
          <p:nvPr/>
        </p:nvSpPr>
        <p:spPr>
          <a:xfrm>
            <a:off x="2977820" y="2523384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000000"/>
                </a:solidFill>
              </a:rPr>
              <a:t>Ohjausyksikkö</a:t>
            </a:r>
          </a:p>
          <a:p>
            <a:r>
              <a:rPr lang="fi-FI" sz="1200" dirty="0">
                <a:solidFill>
                  <a:srgbClr val="000000"/>
                </a:solidFill>
              </a:rPr>
              <a:t>        &amp; </a:t>
            </a:r>
          </a:p>
          <a:p>
            <a:r>
              <a:rPr lang="fi-FI" sz="1200" dirty="0">
                <a:solidFill>
                  <a:srgbClr val="000000"/>
                </a:solidFill>
              </a:rPr>
              <a:t>    kelluke</a:t>
            </a:r>
          </a:p>
        </p:txBody>
      </p:sp>
      <p:pic>
        <p:nvPicPr>
          <p:cNvPr id="18" name="Kuva 17" descr="Kuva, joka sisältää kohteen ulko, henkilö, vesi, mies&#10;&#10;Kuvaus luotu automaattisesti">
            <a:extLst>
              <a:ext uri="{FF2B5EF4-FFF2-40B4-BE49-F238E27FC236}">
                <a16:creationId xmlns:a16="http://schemas.microsoft.com/office/drawing/2014/main" id="{6D71A0B0-478B-4B76-AEF0-F788133B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85" y="3352856"/>
            <a:ext cx="3511328" cy="23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7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36777-DEC7-455D-9993-B7EE752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431800"/>
            <a:ext cx="7853932" cy="1038225"/>
          </a:xfrm>
        </p:spPr>
        <p:txBody>
          <a:bodyPr/>
          <a:lstStyle/>
          <a:p>
            <a:r>
              <a:rPr lang="fi-FI" dirty="0" err="1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Karkottimen</a:t>
            </a:r>
            <a:r>
              <a:rPr lang="fi-FI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tehokas vaikutusetäisyys noin 45 m, </a:t>
            </a:r>
            <a:br>
              <a:rPr lang="fi-FI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fi-FI" dirty="0"/>
              <a:t>valmistaja </a:t>
            </a:r>
            <a:r>
              <a:rPr lang="fi-FI" dirty="0" err="1"/>
              <a:t>Otaq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Technology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ECE5971-EC73-46FC-B481-13D30B6DB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A1AD-9024-4B44-8244-F91975300F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5FC12-8827-4B9A-9AB7-772493A16B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481155-0EBE-4C22-8A13-56C368A95E93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FD7744-DDF3-4774-9F1A-6736336610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Kuva 6" descr="Kuva, joka sisältää kohteen sisä, likainen&#10;&#10;Kuvaus luotu automaattisesti">
            <a:extLst>
              <a:ext uri="{FF2B5EF4-FFF2-40B4-BE49-F238E27FC236}">
                <a16:creationId xmlns:a16="http://schemas.microsoft.com/office/drawing/2014/main" id="{39EA1B56-C23F-40F1-8D95-E88458CD54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909" y="2156125"/>
            <a:ext cx="1640342" cy="2545750"/>
          </a:xfrm>
          <a:prstGeom prst="rect">
            <a:avLst/>
          </a:prstGeom>
        </p:spPr>
      </p:pic>
      <p:pic>
        <p:nvPicPr>
          <p:cNvPr id="9" name="Kuva 8" descr="Kuva, joka sisältää kohteen kuppi, sisä, roska&#10;&#10;Kuvaus luotu automaattisesti">
            <a:extLst>
              <a:ext uri="{FF2B5EF4-FFF2-40B4-BE49-F238E27FC236}">
                <a16:creationId xmlns:a16="http://schemas.microsoft.com/office/drawing/2014/main" id="{0FC98C60-F831-4AD0-9110-16D40D8D6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713" y="2156125"/>
            <a:ext cx="2303672" cy="2546757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37859EA-D284-432C-AC63-4324C208015D}"/>
              </a:ext>
            </a:extLst>
          </p:cNvPr>
          <p:cNvSpPr/>
          <p:nvPr/>
        </p:nvSpPr>
        <p:spPr>
          <a:xfrm>
            <a:off x="-49134" y="1905448"/>
            <a:ext cx="4696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Vaihdettava akusto,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karkotinta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ei tarvitse tuoda pyydykseltä maihin ladattavaksi.</a:t>
            </a:r>
          </a:p>
          <a:p>
            <a:pPr marL="457200"/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</a:t>
            </a:r>
          </a:p>
          <a:p>
            <a:pPr marL="742950" indent="-28575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Toiminta-aika on 4-5 vrk. </a:t>
            </a: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Lähetysteho ja karkottava vaikutus heikkenee mikäli akuston jännite pääsee laskemaan liiaksi !! </a:t>
            </a:r>
            <a:endParaRPr lang="fi-FI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742950" indent="-285750">
              <a:buFont typeface="Wingdings" panose="05000000000000000000" pitchFamily="2" charset="2"/>
              <a:buChar char="Ø"/>
            </a:pP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Otaq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portable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karkotin on asennettu muoviputkirungon sisään ja laitekokonaisuus on tuotteistettu. Valmistuksesta, myynnistä sekä huollosta vastaa 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Arwell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-Tekniikka Oy  </a:t>
            </a:r>
            <a:r>
              <a:rPr lang="fi-FI" u="sng" dirty="0">
                <a:solidFill>
                  <a:srgbClr val="0563C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hlinkClick r:id="rId5"/>
              </a:rPr>
              <a:t>myynti</a:t>
            </a:r>
            <a:r>
              <a:rPr lang="fi-FI" u="sng" dirty="0">
                <a:solidFill>
                  <a:srgbClr val="0563C1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5"/>
              </a:rPr>
              <a:t>@</a:t>
            </a:r>
            <a:r>
              <a:rPr lang="fi-FI" u="sng" dirty="0">
                <a:solidFill>
                  <a:srgbClr val="0563C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hlinkClick r:id="rId5"/>
              </a:rPr>
              <a:t>arwell.fi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.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457200"/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457200"/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EE26AD-600D-43DB-B9D2-FDEA6F9F743C}"/>
              </a:ext>
            </a:extLst>
          </p:cNvPr>
          <p:cNvSpPr txBox="1"/>
          <p:nvPr/>
        </p:nvSpPr>
        <p:spPr>
          <a:xfrm>
            <a:off x="7708566" y="3578117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Akut 24 V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7961F44-631D-4CB2-A64D-990C5B8DE0A2}"/>
              </a:ext>
            </a:extLst>
          </p:cNvPr>
          <p:cNvSpPr/>
          <p:nvPr/>
        </p:nvSpPr>
        <p:spPr>
          <a:xfrm>
            <a:off x="5010246" y="3578118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Lähetinyksikkö</a:t>
            </a:r>
          </a:p>
        </p:txBody>
      </p:sp>
    </p:spTree>
    <p:extLst>
      <p:ext uri="{BB962C8B-B14F-4D97-AF65-F5344CB8AC3E}">
        <p14:creationId xmlns:p14="http://schemas.microsoft.com/office/powerpoint/2010/main" val="23301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E98A4-46CE-4887-A046-2BDAAA3E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Liikuteltavan </a:t>
            </a:r>
            <a:r>
              <a:rPr lang="fi-FI" dirty="0" err="1"/>
              <a:t>karkottimen</a:t>
            </a:r>
            <a:r>
              <a:rPr lang="fi-FI" dirty="0"/>
              <a:t> pilottitestit PU-rysissä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FA9C90-2260-4272-87C8-34C041306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5F7A0-B1BC-49C5-B96E-2E527968A3A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635573-79DA-489D-B219-8A6D1AA23A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E948F04-9F99-4818-A695-679B8EF17C98}" type="datetime1">
              <a:rPr lang="fi-FI" smtClean="0"/>
              <a:pPr>
                <a:defRPr/>
              </a:pPr>
              <a:t>30.3.2021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E2B9CD-3792-4225-8F9D-EFAB113419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Sisällön paikkamerkki 9" descr="Kuva, joka sisältää kohteen ulko, vesi, laiva, ranta&#10;&#10;Kuvaus luotu automaattisesti">
            <a:extLst>
              <a:ext uri="{FF2B5EF4-FFF2-40B4-BE49-F238E27FC236}">
                <a16:creationId xmlns:a16="http://schemas.microsoft.com/office/drawing/2014/main" id="{E8716B0A-9833-4BD8-A0F9-5C7894F6A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94" y="1242106"/>
            <a:ext cx="5693305" cy="3015262"/>
          </a:xfr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642D63A8-703C-4EE5-9029-BC8139868BCE}"/>
              </a:ext>
            </a:extLst>
          </p:cNvPr>
          <p:cNvSpPr/>
          <p:nvPr/>
        </p:nvSpPr>
        <p:spPr>
          <a:xfrm>
            <a:off x="936626" y="4600060"/>
            <a:ext cx="7612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>
              <a:buFont typeface="Wingdings" panose="05000000000000000000" pitchFamily="2" charset="2"/>
              <a:buChar char="Ø"/>
              <a:tabLst>
                <a:tab pos="180000" algn="l"/>
                <a:tab pos="252000" algn="l"/>
              </a:tabLst>
            </a:pP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dirty="0">
                <a:solidFill>
                  <a:srgbClr val="000000"/>
                </a:solidFill>
              </a:rPr>
              <a:t>Karkotin ankkuroituna rysän ulkopuolelle, adapterin vierelle </a:t>
            </a:r>
          </a:p>
          <a:p>
            <a:pPr defTabSz="0">
              <a:buFont typeface="Wingdings" panose="05000000000000000000" pitchFamily="2" charset="2"/>
              <a:buChar char="Ø"/>
              <a:tabLst>
                <a:tab pos="180000" algn="l"/>
                <a:tab pos="216000" algn="l"/>
              </a:tabLst>
            </a:pPr>
            <a:endParaRPr lang="fi-FI" dirty="0">
              <a:solidFill>
                <a:srgbClr val="000000"/>
              </a:solidFill>
            </a:endParaRPr>
          </a:p>
          <a:p>
            <a:pPr defTabSz="0">
              <a:buFont typeface="Wingdings" panose="05000000000000000000" pitchFamily="2" charset="2"/>
              <a:buChar char="Ø"/>
              <a:tabLst>
                <a:tab pos="180000" algn="l"/>
              </a:tabLst>
            </a:pPr>
            <a:r>
              <a:rPr lang="fi-FI" dirty="0">
                <a:solidFill>
                  <a:srgbClr val="000000"/>
                </a:solidFill>
              </a:rPr>
              <a:t> Alustavat kokemukset laitteen vaikutuksista ovat lupaavia,                   ei hylkeiden vaurioittamia saaliskaloja rysänperässä. </a:t>
            </a:r>
          </a:p>
          <a:p>
            <a:pPr defTabSz="0">
              <a:tabLst>
                <a:tab pos="180000" algn="l"/>
              </a:tabLst>
            </a:pPr>
            <a:endParaRPr lang="fi-FI" b="1" dirty="0">
              <a:solidFill>
                <a:srgbClr val="000000"/>
              </a:solidFill>
            </a:endParaRPr>
          </a:p>
          <a:p>
            <a:pPr>
              <a:tabLst>
                <a:tab pos="180000" algn="l"/>
                <a:tab pos="216000" algn="l"/>
              </a:tabLst>
            </a:pPr>
            <a:r>
              <a:rPr lang="fi-FI" dirty="0"/>
              <a:t>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C2B649E-2EB9-4A77-B33A-E1D26BB5796F}"/>
              </a:ext>
            </a:extLst>
          </p:cNvPr>
          <p:cNvSpPr txBox="1"/>
          <p:nvPr/>
        </p:nvSpPr>
        <p:spPr>
          <a:xfrm>
            <a:off x="1047750" y="212644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</a:rPr>
              <a:t>Rysänperä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F877C4B-2AF4-47A7-A7E3-5867EA9049E3}"/>
              </a:ext>
            </a:extLst>
          </p:cNvPr>
          <p:cNvSpPr txBox="1"/>
          <p:nvPr/>
        </p:nvSpPr>
        <p:spPr>
          <a:xfrm>
            <a:off x="5298248" y="298776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</a:rPr>
              <a:t>Karkotin</a:t>
            </a: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62D127D2-2642-41B5-9098-28E60010EA10}"/>
              </a:ext>
            </a:extLst>
          </p:cNvPr>
          <p:cNvCxnSpPr>
            <a:cxnSpLocks/>
          </p:cNvCxnSpPr>
          <p:nvPr/>
        </p:nvCxnSpPr>
        <p:spPr>
          <a:xfrm flipH="1">
            <a:off x="4901614" y="3159741"/>
            <a:ext cx="290380" cy="74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uorakulmio 22">
            <a:extLst>
              <a:ext uri="{FF2B5EF4-FFF2-40B4-BE49-F238E27FC236}">
                <a16:creationId xmlns:a16="http://schemas.microsoft.com/office/drawing/2014/main" id="{28324A54-795F-49C4-A5CC-81ACAFF9AAF5}"/>
              </a:ext>
            </a:extLst>
          </p:cNvPr>
          <p:cNvSpPr/>
          <p:nvPr/>
        </p:nvSpPr>
        <p:spPr>
          <a:xfrm>
            <a:off x="594648" y="4011150"/>
            <a:ext cx="1109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© </a:t>
            </a:r>
            <a:r>
              <a:rPr lang="fi-FI" sz="800" dirty="0">
                <a:solidFill>
                  <a:schemeClr val="bg1"/>
                </a:solidFill>
              </a:rPr>
              <a:t>Jarno</a:t>
            </a:r>
            <a:r>
              <a:rPr lang="fi-FI" sz="1000" dirty="0">
                <a:solidFill>
                  <a:schemeClr val="bg1"/>
                </a:solidFill>
              </a:rPr>
              <a:t> Aaltonen</a:t>
            </a:r>
          </a:p>
        </p:txBody>
      </p:sp>
      <p:pic>
        <p:nvPicPr>
          <p:cNvPr id="25" name="Kuva 24" descr="Kuva, joka sisältää kohteen lumi, hiihtäminen, katettu, istuminen&#10;&#10;Kuvaus luotu automaattisesti">
            <a:extLst>
              <a:ext uri="{FF2B5EF4-FFF2-40B4-BE49-F238E27FC236}">
                <a16:creationId xmlns:a16="http://schemas.microsoft.com/office/drawing/2014/main" id="{C48A835C-1D9E-41BB-BB01-DFB3904AB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10996" y="1619015"/>
            <a:ext cx="3015263" cy="2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EA474E-BBD9-452B-9736-CEBFA933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Ponttonilautalle asennettu </a:t>
            </a:r>
            <a:r>
              <a:rPr lang="fi-FI" dirty="0" err="1"/>
              <a:t>Otaq</a:t>
            </a:r>
            <a:r>
              <a:rPr lang="fi-FI" dirty="0"/>
              <a:t> </a:t>
            </a:r>
            <a:r>
              <a:rPr lang="fi-FI" dirty="0" err="1"/>
              <a:t>hyljekarkotin</a:t>
            </a:r>
            <a:r>
              <a:rPr lang="fi-FI" dirty="0"/>
              <a:t> Suomenlahden rysäparivertailuissa (8 lauttaa)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36D7E6-9A67-43BF-B065-6A14FA66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7377" y="1852176"/>
            <a:ext cx="3659038" cy="43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Ankkuroitu rysän äärelle (eri menetelmiä)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Aurinkopaneelit ja tuuligeneraattori tuottavat virran </a:t>
            </a:r>
            <a:r>
              <a:rPr lang="fi-FI" dirty="0" err="1">
                <a:solidFill>
                  <a:schemeClr val="tx1">
                    <a:lumMod val="50000"/>
                  </a:schemeClr>
                </a:solidFill>
              </a:rPr>
              <a:t>hyljekarkottimelle</a:t>
            </a:r>
            <a:endParaRPr lang="fi-FI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Huoltotarve vähäinen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F7A0188-D378-45B4-9A44-F61166199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6FC99-62BC-4FD6-91C5-E0F368A1B0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D55932-BC93-4068-9716-E37BC3C897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7265C59-F197-43D7-B116-186ED066248B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66D88C7-F600-489D-BEDD-2BD7FEB69B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Sisällön paikkamerkki 7" descr="Kuva, joka sisältää kohteen vesi, ulko, taivas, laiva&#10;&#10;Kuvaus luotu automaattisesti">
            <a:extLst>
              <a:ext uri="{FF2B5EF4-FFF2-40B4-BE49-F238E27FC236}">
                <a16:creationId xmlns:a16="http://schemas.microsoft.com/office/drawing/2014/main" id="{E79ABE66-57A4-44F3-8E37-6B1476E74D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5" y="1852176"/>
            <a:ext cx="3928176" cy="282147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7DF2A865-2F52-4BC9-9FF5-7FBED6C64E31}"/>
              </a:ext>
            </a:extLst>
          </p:cNvPr>
          <p:cNvSpPr/>
          <p:nvPr/>
        </p:nvSpPr>
        <p:spPr>
          <a:xfrm>
            <a:off x="720725" y="4442819"/>
            <a:ext cx="13596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dirty="0">
                <a:solidFill>
                  <a:schemeClr val="bg2"/>
                </a:solidFill>
              </a:rPr>
              <a:t>© Luke, Esa Lehtonen </a:t>
            </a:r>
          </a:p>
        </p:txBody>
      </p:sp>
    </p:spTree>
    <p:extLst>
      <p:ext uri="{BB962C8B-B14F-4D97-AF65-F5344CB8AC3E}">
        <p14:creationId xmlns:p14="http://schemas.microsoft.com/office/powerpoint/2010/main" val="52588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00DAAC-7027-47B8-8A86-83E5B159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31800"/>
            <a:ext cx="8659581" cy="1038225"/>
          </a:xfrm>
        </p:spPr>
        <p:txBody>
          <a:bodyPr/>
          <a:lstStyle/>
          <a:p>
            <a:r>
              <a:rPr lang="fi-FI" dirty="0" err="1"/>
              <a:t>Hyljekarkotinten</a:t>
            </a:r>
            <a:r>
              <a:rPr lang="fi-FI" dirty="0"/>
              <a:t> rysäparivertailun yhteistyökalastajat 2020-2021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8773C4F-B07C-4541-A46F-E41B9530C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A1AD-9024-4B44-8244-F91975300F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215396-197E-4978-97A4-16716831C4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481155-0EBE-4C22-8A13-56C368A95E93}" type="datetime1">
              <a:rPr lang="fi-FI" smtClean="0"/>
              <a:pPr>
                <a:defRPr/>
              </a:pPr>
              <a:t>30.3.2021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9BED43-C136-41F4-A444-2C543D8379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A6412041-49FA-44D5-86C4-CA0EB2FBF1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8" y="1764916"/>
            <a:ext cx="3563913" cy="3328168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3480030E-EE17-4FA4-A501-DF537CAAE89B}"/>
              </a:ext>
            </a:extLst>
          </p:cNvPr>
          <p:cNvSpPr/>
          <p:nvPr/>
        </p:nvSpPr>
        <p:spPr>
          <a:xfrm>
            <a:off x="4096670" y="1470294"/>
            <a:ext cx="50473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Heikki Salokangas, Pori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Kari Malen, Pori (2021-)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Jarno Aaltonen, 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Mikael Lindholm, Loviisa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Erik Johansson, Pyhäranta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Mika Rantanen, Lokalahti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Toni Rantamaa, Merikarvia (2021-)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Seppo Laine, Merikarvia (2021-)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Juha Välisalo, Merikarvia (2021-)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Kim </a:t>
            </a:r>
            <a:r>
              <a:rPr lang="fi-FI" dirty="0" err="1">
                <a:solidFill>
                  <a:srgbClr val="000000"/>
                </a:solidFill>
              </a:rPr>
              <a:t>Sunden</a:t>
            </a:r>
            <a:r>
              <a:rPr lang="fi-FI" dirty="0">
                <a:solidFill>
                  <a:srgbClr val="000000"/>
                </a:solidFill>
              </a:rPr>
              <a:t>, Bergö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Kennet Törnroos, </a:t>
            </a:r>
            <a:r>
              <a:rPr lang="fi-FI" dirty="0" err="1">
                <a:solidFill>
                  <a:srgbClr val="000000"/>
                </a:solidFill>
              </a:rPr>
              <a:t>Padva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Bromarv</a:t>
            </a:r>
            <a:r>
              <a:rPr lang="fi-FI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Tanja Åkerfelt, Sipoo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Antero Halonen, Kotka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Seppo ja Jaana Salo, Kotka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Juha Metsäranta ja Mikko Salonen, Kotka 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r>
              <a:rPr lang="fi-FI" dirty="0">
                <a:solidFill>
                  <a:srgbClr val="000000"/>
                </a:solidFill>
              </a:rPr>
              <a:t>    </a:t>
            </a:r>
            <a:endParaRPr lang="fi-FI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95847"/>
      </p:ext>
    </p:extLst>
  </p:cSld>
  <p:clrMapOvr>
    <a:masterClrMapping/>
  </p:clrMapOvr>
</p:sld>
</file>

<file path=ppt/theme/theme1.xml><?xml version="1.0" encoding="utf-8"?>
<a:theme xmlns:a="http://schemas.openxmlformats.org/drawingml/2006/main" name="Luke_PP_FI_pieni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Luke_PP_FI_pieni</Template>
  <TotalTime>6278</TotalTime>
  <Words>906</Words>
  <Application>Microsoft Office PowerPoint</Application>
  <PresentationFormat>Näytössä katseltava diaesitys (4:3)</PresentationFormat>
  <Paragraphs>195</Paragraphs>
  <Slides>19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Luke_PP_FI_pieni</vt:lpstr>
      <vt:lpstr>Hyljekarkotinten testaus laajan rannikkokalastajaryhmän yhteistyönä</vt:lpstr>
      <vt:lpstr>Harmaahylkeen kuulo herkin 20-25 kHz taajuudella</vt:lpstr>
      <vt:lpstr>Hyljekarkottimen äänisignaalin hydrofonilogger mittaus, Syke yhteistyö</vt:lpstr>
      <vt:lpstr>Liikuteltavan hyljekarkotinlaitteen suunnittelu valmistajien ja kalastajien yhteistyönä 2020  </vt:lpstr>
      <vt:lpstr>Liikuteltava hyljekarkotin, 2020 tuotantoversio  </vt:lpstr>
      <vt:lpstr>Karkottimen tehokas vaikutusetäisyys noin 45 m,  valmistaja Otaq Marine Technology</vt:lpstr>
      <vt:lpstr>Liikuteltavan karkottimen pilottitestit PU-rysissä </vt:lpstr>
      <vt:lpstr>Ponttonilautalle asennettu Otaq hyljekarkotin Suomenlahden rysäparivertailuissa (8 lauttaa)</vt:lpstr>
      <vt:lpstr>Hyljekarkotinten rysäparivertailun yhteistyökalastajat 2020-2021</vt:lpstr>
      <vt:lpstr>Yhteistyökalastajien havaintoja hyljekarkotinten vaikutuksista</vt:lpstr>
      <vt:lpstr>Hyljekarkottimen rysäparivertailu Kotka Kirkonmaa   2019-2020 </vt:lpstr>
      <vt:lpstr>Hyljekarkottimen rysäparivertailu Loviisa</vt:lpstr>
      <vt:lpstr>Hyljekarkottimen rysäparivertailu Padva, Bromarv</vt:lpstr>
      <vt:lpstr>PowerPoint-esitys</vt:lpstr>
      <vt:lpstr>Johtopäätökset</vt:lpstr>
      <vt:lpstr>Jatkotoimet 2021</vt:lpstr>
      <vt:lpstr>Aalto Yliopiston Design Factory &amp; Luke yhteistyö   2020-2021_Kalalaskurin tuotekehitys etenee </vt:lpstr>
      <vt:lpstr>PowerPoint-esitys</vt:lpstr>
      <vt:lpstr>PowerPoint-esitys</vt:lpstr>
    </vt:vector>
  </TitlesOfParts>
  <Company>METLA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Pääotsikko</dc:title>
  <dc:creator>Luonnonvarakeskus</dc:creator>
  <cp:lastModifiedBy>Lehtonen Esa (Luke)</cp:lastModifiedBy>
  <cp:revision>550</cp:revision>
  <dcterms:created xsi:type="dcterms:W3CDTF">2015-12-08T09:35:44Z</dcterms:created>
  <dcterms:modified xsi:type="dcterms:W3CDTF">2021-03-30T18:02:22Z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