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charts/style4.xml" ContentType="application/vnd.ms-office.chartstyle+xml"/>
  <Override PartName="/ppt/charts/style6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365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337" r:id="rId11"/>
    <p:sldId id="356" r:id="rId12"/>
    <p:sldId id="357" r:id="rId13"/>
    <p:sldId id="358" r:id="rId14"/>
    <p:sldId id="352" r:id="rId15"/>
    <p:sldId id="359" r:id="rId16"/>
    <p:sldId id="354" r:id="rId17"/>
    <p:sldId id="342" r:id="rId18"/>
    <p:sldId id="339" r:id="rId19"/>
    <p:sldId id="340" r:id="rId20"/>
    <p:sldId id="343" r:id="rId21"/>
    <p:sldId id="361" r:id="rId22"/>
    <p:sldId id="344" r:id="rId23"/>
    <p:sldId id="360" r:id="rId24"/>
    <p:sldId id="362" r:id="rId25"/>
    <p:sldId id="363" r:id="rId26"/>
    <p:sldId id="341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7F5"/>
    <a:srgbClr val="F0F7F2"/>
    <a:srgbClr val="A5F4F7"/>
    <a:srgbClr val="76E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0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anuhop\Documents\Documents%20-%20TY2112113\2023\Copy%20of%20Luke_Kal_Kulutus_01_20230905-07594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uhop\Documents\Documents%20-%20TY2112113\2023\Copy%20of%20Luke_Kal_Kulutus_01_20230905-075947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aara\Desktop\Blue%20Products%20yhdistetty%20data_analyys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istaja\Downloads\AMMATTIKEITTI&#214;KYSELY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istaja\Downloads\AMMATTIKEITTI&#214;KYSELY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istaja\Downloads\AMMATTIKEITTI&#214;KYSELY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istaja\Downloads\AMMATTIKEITTI&#214;KYSELY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Kalan</a:t>
            </a:r>
            <a:r>
              <a:rPr lang="en-GB" sz="1800" baseline="0"/>
              <a:t> kokonaiskulutus Suomessa 2000-2021 kg/hlö/v (LUKE)</a:t>
            </a:r>
            <a:endParaRPr lang="en-GB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KUVAT!$B$50</c:f>
              <c:strCache>
                <c:ptCount val="1"/>
                <c:pt idx="0">
                  <c:v>Kotimainen kala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82-4B46-A5A7-0922A93D096B}"/>
              </c:ext>
            </c:extLst>
          </c:dPt>
          <c:cat>
            <c:strRef>
              <c:f>KUVAT!$C$49:$H$49</c:f>
              <c:strCach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2021</c:v>
                </c:pt>
                <c:pt idx="5">
                  <c:v>2022/ennakko</c:v>
                </c:pt>
              </c:strCache>
            </c:strRef>
          </c:cat>
          <c:val>
            <c:numRef>
              <c:f>KUVAT!$C$50:$H$50</c:f>
              <c:numCache>
                <c:formatCode>General</c:formatCode>
                <c:ptCount val="6"/>
                <c:pt idx="0">
                  <c:v>6.1</c:v>
                </c:pt>
                <c:pt idx="1">
                  <c:v>5.2</c:v>
                </c:pt>
                <c:pt idx="2">
                  <c:v>4.3</c:v>
                </c:pt>
                <c:pt idx="3">
                  <c:v>4.0999999999999996</c:v>
                </c:pt>
                <c:pt idx="4">
                  <c:v>4.2</c:v>
                </c:pt>
                <c:pt idx="5">
                  <c:v>4.7850000000000001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82-4B46-A5A7-0922A93D096B}"/>
            </c:ext>
          </c:extLst>
        </c:ser>
        <c:ser>
          <c:idx val="1"/>
          <c:order val="1"/>
          <c:tx>
            <c:strRef>
              <c:f>KUVAT!$B$51</c:f>
              <c:strCache>
                <c:ptCount val="1"/>
                <c:pt idx="0">
                  <c:v>Tuontikala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E82-4B46-A5A7-0922A93D096B}"/>
              </c:ext>
            </c:extLst>
          </c:dPt>
          <c:cat>
            <c:strRef>
              <c:f>KUVAT!$C$49:$H$49</c:f>
              <c:strCach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2021</c:v>
                </c:pt>
                <c:pt idx="5">
                  <c:v>2022/ennakko</c:v>
                </c:pt>
              </c:strCache>
            </c:strRef>
          </c:cat>
          <c:val>
            <c:numRef>
              <c:f>KUVAT!$C$51:$H$51</c:f>
              <c:numCache>
                <c:formatCode>General</c:formatCode>
                <c:ptCount val="6"/>
                <c:pt idx="0">
                  <c:v>6.2</c:v>
                </c:pt>
                <c:pt idx="1">
                  <c:v>7.9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8.3000000000000007</c:v>
                </c:pt>
                <c:pt idx="5">
                  <c:v>9.7149999999999999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82-4B46-A5A7-0922A93D0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5357104"/>
        <c:axId val="965362528"/>
      </c:barChart>
      <c:catAx>
        <c:axId val="96535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5362528"/>
        <c:crosses val="autoZero"/>
        <c:auto val="1"/>
        <c:lblAlgn val="ctr"/>
        <c:lblOffset val="100"/>
        <c:noMultiLvlLbl val="0"/>
      </c:catAx>
      <c:valAx>
        <c:axId val="9653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535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Kalan kulutus 2021, kg/hlö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KUVAT!$C$83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49-1348-86A5-E8DFA8DDBE2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49-1348-86A5-E8DFA8DDBE2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49-1348-86A5-E8DFA8DDBE2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49-1348-86A5-E8DFA8DDBE2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49-1348-86A5-E8DFA8DDBE2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349-1348-86A5-E8DFA8DDBE2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349-1348-86A5-E8DFA8DDBE2B}"/>
              </c:ext>
            </c:extLst>
          </c:dPt>
          <c:cat>
            <c:strRef>
              <c:f>KUVAT!$A$84:$B$99</c:f>
              <c:strCache>
                <c:ptCount val="16"/>
                <c:pt idx="0">
                  <c:v>Kasvatettu kirjolohi</c:v>
                </c:pt>
                <c:pt idx="1">
                  <c:v>Silakka</c:v>
                </c:pt>
                <c:pt idx="2">
                  <c:v>Hauki</c:v>
                </c:pt>
                <c:pt idx="3">
                  <c:v>Ahven</c:v>
                </c:pt>
                <c:pt idx="4">
                  <c:v>Muikku</c:v>
                </c:pt>
                <c:pt idx="5">
                  <c:v>Siika</c:v>
                </c:pt>
                <c:pt idx="6">
                  <c:v>Kuha</c:v>
                </c:pt>
                <c:pt idx="7">
                  <c:v>Muu kotimainen kala</c:v>
                </c:pt>
                <c:pt idx="9">
                  <c:v>Kasvatettu kirjolohi</c:v>
                </c:pt>
                <c:pt idx="10">
                  <c:v>Kasvatettu lohi</c:v>
                </c:pt>
                <c:pt idx="11">
                  <c:v>Tonnikala (säilykkeet ja valmisteet)</c:v>
                </c:pt>
                <c:pt idx="12">
                  <c:v>Seiti (pakastefile)</c:v>
                </c:pt>
                <c:pt idx="13">
                  <c:v>Katkarapu</c:v>
                </c:pt>
                <c:pt idx="14">
                  <c:v>Silli- ja silakka (säilykkeet)</c:v>
                </c:pt>
                <c:pt idx="15">
                  <c:v>Muu tuontikala</c:v>
                </c:pt>
              </c:strCache>
            </c:strRef>
          </c:cat>
          <c:val>
            <c:numRef>
              <c:f>KUVAT!$C$84:$C$99</c:f>
              <c:numCache>
                <c:formatCode>General</c:formatCode>
                <c:ptCount val="16"/>
                <c:pt idx="0">
                  <c:v>1.4</c:v>
                </c:pt>
                <c:pt idx="1">
                  <c:v>0.4</c:v>
                </c:pt>
                <c:pt idx="2">
                  <c:v>0.5</c:v>
                </c:pt>
                <c:pt idx="3">
                  <c:v>0.7</c:v>
                </c:pt>
                <c:pt idx="4">
                  <c:v>0.4</c:v>
                </c:pt>
                <c:pt idx="5">
                  <c:v>0.3</c:v>
                </c:pt>
                <c:pt idx="6">
                  <c:v>0.3</c:v>
                </c:pt>
                <c:pt idx="7">
                  <c:v>0.4</c:v>
                </c:pt>
                <c:pt idx="9">
                  <c:v>0.2</c:v>
                </c:pt>
                <c:pt idx="10">
                  <c:v>3.4</c:v>
                </c:pt>
                <c:pt idx="11">
                  <c:v>1.4</c:v>
                </c:pt>
                <c:pt idx="12">
                  <c:v>0.3</c:v>
                </c:pt>
                <c:pt idx="13">
                  <c:v>0.5</c:v>
                </c:pt>
                <c:pt idx="14">
                  <c:v>0.5</c:v>
                </c:pt>
                <c:pt idx="1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49-1348-86A5-E8DFA8DDB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074080"/>
        <c:axId val="2006425919"/>
      </c:barChart>
      <c:catAx>
        <c:axId val="2250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06425919"/>
        <c:crosses val="autoZero"/>
        <c:auto val="1"/>
        <c:lblAlgn val="ctr"/>
        <c:lblOffset val="100"/>
        <c:noMultiLvlLbl val="0"/>
      </c:catAx>
      <c:valAx>
        <c:axId val="200642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2507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93620598322828"/>
          <c:y val="1.5874551543918883E-2"/>
          <c:w val="0.87246555648332702"/>
          <c:h val="0.979511828790836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E6868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C86405B9-2C52-2E41-A278-8151BE4078F7}" type="VALUE">
                      <a:rPr lang="en-US" smtClean="0"/>
                      <a:pPr/>
                      <a:t>[ARVO]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59F-564F-AD25-CB3DE7BFD26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'Kalalajien käyttö'!$D$15:$D$38</c:f>
              <c:strCache>
                <c:ptCount val="24"/>
                <c:pt idx="0">
                  <c:v>Lohi</c:v>
                </c:pt>
                <c:pt idx="1">
                  <c:v>Kirjolohi</c:v>
                </c:pt>
                <c:pt idx="2">
                  <c:v>Tonnikala</c:v>
                </c:pt>
                <c:pt idx="3">
                  <c:v>Ahven</c:v>
                </c:pt>
                <c:pt idx="4">
                  <c:v>Sei</c:v>
                </c:pt>
                <c:pt idx="5">
                  <c:v>Kuha</c:v>
                </c:pt>
                <c:pt idx="6">
                  <c:v>Muikku</c:v>
                </c:pt>
                <c:pt idx="7">
                  <c:v>Siika</c:v>
                </c:pt>
                <c:pt idx="8">
                  <c:v>Hauki</c:v>
                </c:pt>
                <c:pt idx="9">
                  <c:v>Silakka</c:v>
                </c:pt>
                <c:pt idx="10">
                  <c:v>Silli</c:v>
                </c:pt>
                <c:pt idx="11">
                  <c:v>Turska</c:v>
                </c:pt>
                <c:pt idx="12">
                  <c:v>Kampela</c:v>
                </c:pt>
                <c:pt idx="13">
                  <c:v>Taimen</c:v>
                </c:pt>
                <c:pt idx="14">
                  <c:v>Lahna</c:v>
                </c:pt>
                <c:pt idx="15">
                  <c:v>Särki</c:v>
                </c:pt>
                <c:pt idx="16">
                  <c:v>Made</c:v>
                </c:pt>
                <c:pt idx="17">
                  <c:v>Pangasius</c:v>
                </c:pt>
                <c:pt idx="18">
                  <c:v>Harjus</c:v>
                </c:pt>
                <c:pt idx="19">
                  <c:v>Nahkiainen</c:v>
                </c:pt>
                <c:pt idx="20">
                  <c:v>Nieriä</c:v>
                </c:pt>
                <c:pt idx="21">
                  <c:v>Jokin muu</c:v>
                </c:pt>
                <c:pt idx="22">
                  <c:v>Maiva</c:v>
                </c:pt>
                <c:pt idx="23">
                  <c:v>Säyne</c:v>
                </c:pt>
              </c:strCache>
            </c:strRef>
          </c:cat>
          <c:val>
            <c:numRef>
              <c:f>'Kalalajien käyttö'!$E$15:$E$38</c:f>
              <c:numCache>
                <c:formatCode>General</c:formatCode>
                <c:ptCount val="24"/>
                <c:pt idx="0">
                  <c:v>94</c:v>
                </c:pt>
                <c:pt idx="1">
                  <c:v>86</c:v>
                </c:pt>
                <c:pt idx="2">
                  <c:v>78</c:v>
                </c:pt>
                <c:pt idx="3">
                  <c:v>62</c:v>
                </c:pt>
                <c:pt idx="4">
                  <c:v>55</c:v>
                </c:pt>
                <c:pt idx="5">
                  <c:v>49</c:v>
                </c:pt>
                <c:pt idx="6">
                  <c:v>49</c:v>
                </c:pt>
                <c:pt idx="7">
                  <c:v>47</c:v>
                </c:pt>
                <c:pt idx="8">
                  <c:v>43</c:v>
                </c:pt>
                <c:pt idx="9">
                  <c:v>41</c:v>
                </c:pt>
                <c:pt idx="10">
                  <c:v>40</c:v>
                </c:pt>
                <c:pt idx="11">
                  <c:v>26</c:v>
                </c:pt>
                <c:pt idx="12">
                  <c:v>18</c:v>
                </c:pt>
                <c:pt idx="13">
                  <c:v>17</c:v>
                </c:pt>
                <c:pt idx="14">
                  <c:v>11</c:v>
                </c:pt>
                <c:pt idx="15">
                  <c:v>11</c:v>
                </c:pt>
                <c:pt idx="16">
                  <c:v>9</c:v>
                </c:pt>
                <c:pt idx="17">
                  <c:v>6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9F-564F-AD25-CB3DE7BFD2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234308111"/>
        <c:axId val="1237238159"/>
      </c:barChart>
      <c:catAx>
        <c:axId val="12343081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fi-FI"/>
          </a:p>
        </c:txPr>
        <c:crossAx val="1237238159"/>
        <c:crosses val="autoZero"/>
        <c:auto val="1"/>
        <c:lblAlgn val="ctr"/>
        <c:lblOffset val="100"/>
        <c:noMultiLvlLbl val="0"/>
      </c:catAx>
      <c:valAx>
        <c:axId val="1237238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430811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i-FI"/>
              <a:t>Kalaruokia listalla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Taul6!$G$35:$G$39</c:f>
              <c:strCache>
                <c:ptCount val="5"/>
                <c:pt idx="0">
                  <c:v>a. kerran kuukaudessa</c:v>
                </c:pt>
                <c:pt idx="1">
                  <c:v>b. joka toinen viikko</c:v>
                </c:pt>
                <c:pt idx="2">
                  <c:v>c. joka viikko</c:v>
                </c:pt>
                <c:pt idx="3">
                  <c:v>d. joka päivä vaihtoehtona</c:v>
                </c:pt>
                <c:pt idx="4">
                  <c:v>e. muu, mikä?</c:v>
                </c:pt>
              </c:strCache>
            </c:strRef>
          </c:cat>
          <c:val>
            <c:numRef>
              <c:f>Taul6!$H$35:$H$39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B-E048-82A5-5873F60534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52358479"/>
        <c:axId val="770940207"/>
      </c:barChart>
      <c:catAx>
        <c:axId val="1052358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n=18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0940207"/>
        <c:crosses val="autoZero"/>
        <c:auto val="1"/>
        <c:lblAlgn val="ctr"/>
        <c:lblOffset val="100"/>
        <c:noMultiLvlLbl val="0"/>
      </c:catAx>
      <c:valAx>
        <c:axId val="7709402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235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Kokoluokka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Taul1!$A$66:$C$72</c:f>
              <c:strCache>
                <c:ptCount val="7"/>
                <c:pt idx="0">
                  <c:v>Alle sata</c:v>
                </c:pt>
                <c:pt idx="1">
                  <c:v>100-999</c:v>
                </c:pt>
                <c:pt idx="2">
                  <c:v>1000 – 3999 annosta</c:v>
                </c:pt>
                <c:pt idx="3">
                  <c:v>4000-6999 annosta</c:v>
                </c:pt>
                <c:pt idx="4">
                  <c:v>7000-9999 annosta</c:v>
                </c:pt>
                <c:pt idx="5">
                  <c:v>10 000-20 000 annosta</c:v>
                </c:pt>
                <c:pt idx="6">
                  <c:v>Yli 20 000</c:v>
                </c:pt>
              </c:strCache>
            </c:strRef>
          </c:cat>
          <c:val>
            <c:numRef>
              <c:f>Taul1!$D$66:$D$72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A-FA4D-87B1-F2B162FFB2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60322864"/>
        <c:axId val="582696448"/>
      </c:barChart>
      <c:catAx>
        <c:axId val="1860322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n=18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2696448"/>
        <c:crosses val="autoZero"/>
        <c:auto val="1"/>
        <c:lblAlgn val="ctr"/>
        <c:lblOffset val="100"/>
        <c:noMultiLvlLbl val="0"/>
      </c:catAx>
      <c:valAx>
        <c:axId val="58269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603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Palvelu</a:t>
            </a:r>
            <a:r>
              <a:rPr lang="fi-FI" baseline="0" dirty="0"/>
              <a:t>sektori(t)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Taul1!$B$3:$F$3</c:f>
              <c:strCache>
                <c:ptCount val="5"/>
                <c:pt idx="0">
                  <c:v>Kunta</c:v>
                </c:pt>
                <c:pt idx="1">
                  <c:v>Julkinen liikelaitos </c:v>
                </c:pt>
                <c:pt idx="2">
                  <c:v>Muu organisaatio, mikä?  </c:v>
                </c:pt>
                <c:pt idx="3">
                  <c:v>Yksityinen ammattikeittiö</c:v>
                </c:pt>
                <c:pt idx="4">
                  <c:v>Hyvinvointialue </c:v>
                </c:pt>
              </c:strCache>
            </c:strRef>
          </c:cat>
          <c:val>
            <c:numRef>
              <c:f>Taul1!$B$4:$F$4</c:f>
              <c:numCache>
                <c:formatCode>General</c:formatCode>
                <c:ptCount val="5"/>
                <c:pt idx="0">
                  <c:v>14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4-AC45-8D75-49A9D57426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2354639"/>
        <c:axId val="997548271"/>
      </c:barChart>
      <c:catAx>
        <c:axId val="1052354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n=18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7548271"/>
        <c:crosses val="autoZero"/>
        <c:auto val="1"/>
        <c:lblAlgn val="ctr"/>
        <c:lblOffset val="100"/>
        <c:noMultiLvlLbl val="0"/>
      </c:catAx>
      <c:valAx>
        <c:axId val="99754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235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Kalalajien</a:t>
            </a:r>
            <a:r>
              <a:rPr lang="fi-FI" baseline="0" dirty="0"/>
              <a:t> käytön yleisyys (n/18)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Taul6!$C$13:$C$25</c:f>
              <c:strCache>
                <c:ptCount val="13"/>
                <c:pt idx="0">
                  <c:v>Sei</c:v>
                </c:pt>
                <c:pt idx="1">
                  <c:v>Kirjolohi</c:v>
                </c:pt>
                <c:pt idx="2">
                  <c:v>Silakka </c:v>
                </c:pt>
                <c:pt idx="3">
                  <c:v>Tonnikala</c:v>
                </c:pt>
                <c:pt idx="4">
                  <c:v>Turska</c:v>
                </c:pt>
                <c:pt idx="5">
                  <c:v>Lahna</c:v>
                </c:pt>
                <c:pt idx="6">
                  <c:v>Särki</c:v>
                </c:pt>
                <c:pt idx="7">
                  <c:v>Lohi</c:v>
                </c:pt>
                <c:pt idx="8">
                  <c:v>Ahven</c:v>
                </c:pt>
                <c:pt idx="9">
                  <c:v>Hauki</c:v>
                </c:pt>
                <c:pt idx="10">
                  <c:v>Siika</c:v>
                </c:pt>
                <c:pt idx="11">
                  <c:v>Hokikala</c:v>
                </c:pt>
                <c:pt idx="12">
                  <c:v>Muikku</c:v>
                </c:pt>
              </c:strCache>
            </c:strRef>
          </c:cat>
          <c:val>
            <c:numRef>
              <c:f>Taul6!$D$13:$D$25</c:f>
              <c:numCache>
                <c:formatCode>General</c:formatCode>
                <c:ptCount val="13"/>
                <c:pt idx="0">
                  <c:v>15</c:v>
                </c:pt>
                <c:pt idx="1">
                  <c:v>12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8-7745-8E60-7517B51412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91303263"/>
        <c:axId val="853327999"/>
      </c:barChart>
      <c:catAx>
        <c:axId val="991303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n:18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3327999"/>
        <c:crosses val="autoZero"/>
        <c:auto val="1"/>
        <c:lblAlgn val="ctr"/>
        <c:lblOffset val="100"/>
        <c:noMultiLvlLbl val="0"/>
      </c:catAx>
      <c:valAx>
        <c:axId val="85332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130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Tärkeimmät</a:t>
            </a:r>
            <a:r>
              <a:rPr lang="en-GB" dirty="0"/>
              <a:t> </a:t>
            </a:r>
            <a:r>
              <a:rPr lang="en-GB" dirty="0" err="1"/>
              <a:t>ominaisuudet</a:t>
            </a:r>
            <a:r>
              <a:rPr lang="en-GB" dirty="0"/>
              <a:t> (n/18)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Sheet1!$A$4:$A$14</c:f>
              <c:strCache>
                <c:ptCount val="11"/>
                <c:pt idx="0">
                  <c:v>Laatu</c:v>
                </c:pt>
                <c:pt idx="1">
                  <c:v>Helppous</c:v>
                </c:pt>
                <c:pt idx="2">
                  <c:v>Vastuullisuus</c:v>
                </c:pt>
                <c:pt idx="3">
                  <c:v>Maku</c:v>
                </c:pt>
                <c:pt idx="4">
                  <c:v>Hinta</c:v>
                </c:pt>
                <c:pt idx="5">
                  <c:v>Pakkauskoko</c:v>
                </c:pt>
                <c:pt idx="6">
                  <c:v>Tasakokoinen</c:v>
                </c:pt>
                <c:pt idx="7">
                  <c:v>Kotimainen</c:v>
                </c:pt>
                <c:pt idx="8">
                  <c:v>Sydänmerkki</c:v>
                </c:pt>
                <c:pt idx="9">
                  <c:v>Allergiat</c:v>
                </c:pt>
                <c:pt idx="10">
                  <c:v>Säilyvyys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7-4F47-BF33-9F05C8A99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177423"/>
        <c:axId val="962924495"/>
      </c:barChart>
      <c:catAx>
        <c:axId val="96317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2924495"/>
        <c:crosses val="autoZero"/>
        <c:auto val="1"/>
        <c:lblAlgn val="ctr"/>
        <c:lblOffset val="100"/>
        <c:noMultiLvlLbl val="0"/>
      </c:catAx>
      <c:valAx>
        <c:axId val="96292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317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0.02025</cdr:x>
      <cdr:y>0.0385</cdr:y>
    </cdr:from>
    <cdr:to>
      <cdr:x>0.12747</cdr:x>
      <cdr:y>0.2374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6826A8-8DBD-DCCA-C5F5-B4E4106C0C16}"/>
            </a:ext>
          </a:extLst>
        </cdr:cNvPr>
        <cdr:cNvSpPr txBox="1"/>
      </cdr:nvSpPr>
      <cdr:spPr>
        <a:xfrm xmlns:a="http://schemas.openxmlformats.org/drawingml/2006/main">
          <a:off x="172670" y="1770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K</a:t>
          </a:r>
          <a:r>
            <a:rPr lang="en-FI" sz="1100" dirty="0"/>
            <a:t>g/hlö/v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151C9-03D8-0648-96D4-F3CCBE0BD974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37B5C-7835-5D4D-8B92-2B23E9ED68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17AD6-A2A6-47D1-A8F4-15042690C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1"/>
          <a:stretch/>
        </p:blipFill>
        <p:spPr>
          <a:xfrm>
            <a:off x="0" y="4146"/>
            <a:ext cx="12192000" cy="6853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6ABC95-D26B-4924-AFB5-CC529E3E0F31}"/>
              </a:ext>
            </a:extLst>
          </p:cNvPr>
          <p:cNvSpPr/>
          <p:nvPr userDrawn="1"/>
        </p:nvSpPr>
        <p:spPr>
          <a:xfrm>
            <a:off x="2817222" y="1630376"/>
            <a:ext cx="6548846" cy="35556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A4A2855-7383-44DF-902C-0FB59E35D9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00845" y="1946864"/>
            <a:ext cx="5181600" cy="15797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00" b="1">
                <a:solidFill>
                  <a:srgbClr val="21596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12195C4-6CA0-4507-81D5-437A9E40D1D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41837" y="3951317"/>
            <a:ext cx="3108325" cy="6759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21596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Esittäjä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8F468-1064-48D5-A8A3-E73F18A2D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775" y="2842425"/>
            <a:ext cx="3103133" cy="27983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466AB-6241-4BD0-AA36-2D353243F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032" y="5957199"/>
            <a:ext cx="4273968" cy="8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5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2FE39-7064-408C-866D-E637E75F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789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5B01A0-D730-4C6A-B1B3-476654F4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31859C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E6F729-B10D-47F3-8B76-910212E36D88}"/>
              </a:ext>
            </a:extLst>
          </p:cNvPr>
          <p:cNvGrpSpPr/>
          <p:nvPr userDrawn="1"/>
        </p:nvGrpSpPr>
        <p:grpSpPr>
          <a:xfrm>
            <a:off x="0" y="6135673"/>
            <a:ext cx="12192000" cy="722325"/>
            <a:chOff x="0" y="6135673"/>
            <a:chExt cx="12192000" cy="7223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FF03CC-1621-41A1-B8DD-D34B8162C4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95"/>
            <a:stretch/>
          </p:blipFill>
          <p:spPr>
            <a:xfrm>
              <a:off x="0" y="6139815"/>
              <a:ext cx="12192000" cy="71818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849C56-4804-4F94-98AA-721A488571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8740" y="6135673"/>
              <a:ext cx="3423260" cy="718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16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AE340-183D-4797-98E9-43CA746DF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92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B7173-17D9-409F-9EE5-50AAA94BC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92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3AC7FF4-0097-457A-BCA0-0F677295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1859C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276401-22C8-4C9D-A14A-B09DFDBE4C21}"/>
              </a:ext>
            </a:extLst>
          </p:cNvPr>
          <p:cNvGrpSpPr/>
          <p:nvPr userDrawn="1"/>
        </p:nvGrpSpPr>
        <p:grpSpPr>
          <a:xfrm>
            <a:off x="0" y="6135673"/>
            <a:ext cx="12192000" cy="722325"/>
            <a:chOff x="0" y="6135673"/>
            <a:chExt cx="12192000" cy="7223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DF4E7E-CF1C-4963-852E-A28007EB25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95"/>
            <a:stretch/>
          </p:blipFill>
          <p:spPr>
            <a:xfrm>
              <a:off x="0" y="6139815"/>
              <a:ext cx="12192000" cy="7181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AC8886-E553-42D3-BA20-8C7D84C890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8740" y="6135673"/>
              <a:ext cx="3423260" cy="718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62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36F5-10EC-4A1C-A6C1-EB47476C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1859C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09D25D-7685-4F51-B3AB-3640D212C40A}"/>
              </a:ext>
            </a:extLst>
          </p:cNvPr>
          <p:cNvGrpSpPr/>
          <p:nvPr userDrawn="1"/>
        </p:nvGrpSpPr>
        <p:grpSpPr>
          <a:xfrm>
            <a:off x="0" y="6135673"/>
            <a:ext cx="12192000" cy="722325"/>
            <a:chOff x="0" y="6135673"/>
            <a:chExt cx="12192000" cy="722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D1CE4A-7045-4EA3-9790-A84F903546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95"/>
            <a:stretch/>
          </p:blipFill>
          <p:spPr>
            <a:xfrm>
              <a:off x="0" y="6139815"/>
              <a:ext cx="12192000" cy="7181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3376F8-1920-4671-B4D6-7012F1AC3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8740" y="6135673"/>
              <a:ext cx="3423260" cy="718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97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732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2C7FB-F2D5-46F2-9ACD-F0BDEACB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4400" b="1" dirty="0">
                <a:solidFill>
                  <a:srgbClr val="318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Otsikko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0306-BBD4-49C0-A6F5-F1F14A5F0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BCB12-14F9-43A1-9055-7C4B14F5A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40BC-9B28-4ACE-B7B8-D3C83187B980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9442B-C2DF-4F26-A347-03ED3EAA7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50C62-02E9-4C97-B171-CE98911E5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8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hnfish/500441557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xhere.com/en/photo/1410779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oto.wuestenigel.com/the-concept-of-cooking-fish-raw-dorada-and-spices-on-white-wooden-background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27100-4EF8-AFEC-ED63-4749C18CF591}"/>
              </a:ext>
            </a:extLst>
          </p:cNvPr>
          <p:cNvSpPr txBox="1">
            <a:spLocks/>
          </p:cNvSpPr>
          <p:nvPr/>
        </p:nvSpPr>
        <p:spPr>
          <a:xfrm>
            <a:off x="2171392" y="1647260"/>
            <a:ext cx="7887008" cy="289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sz="4000" dirty="0" err="1">
                <a:solidFill>
                  <a:srgbClr val="4BACC6">
                    <a:lumMod val="50000"/>
                  </a:srgbClr>
                </a:solidFill>
                <a:latin typeface="Calibri"/>
              </a:rPr>
              <a:t>Blue</a:t>
            </a:r>
            <a:r>
              <a:rPr lang="fi-FI" sz="400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 Products 3.0 – Uusien tuotteiden kehittämisohjelman painopisteet</a:t>
            </a:r>
          </a:p>
          <a:p>
            <a:pPr>
              <a:lnSpc>
                <a:spcPct val="90000"/>
              </a:lnSpc>
            </a:pPr>
            <a:endParaRPr lang="fi-FI" sz="1800" dirty="0">
              <a:solidFill>
                <a:srgbClr val="4BACC6">
                  <a:lumMod val="50000"/>
                </a:srgbClr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Marina Nyqvist, Österbottens Fiskarförbund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Anu Hopia, Turun Yliopisto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7EED1F8-E222-3320-0E41-713A6D2FD740}"/>
              </a:ext>
            </a:extLst>
          </p:cNvPr>
          <p:cNvSpPr txBox="1"/>
          <p:nvPr/>
        </p:nvSpPr>
        <p:spPr>
          <a:xfrm>
            <a:off x="3792985" y="465810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Kalatalouden</a:t>
            </a:r>
            <a:r>
              <a:rPr lang="en-US" dirty="0"/>
              <a:t> </a:t>
            </a:r>
            <a:r>
              <a:rPr lang="en-US" dirty="0" err="1"/>
              <a:t>innovaatiopäivät</a:t>
            </a:r>
            <a:r>
              <a:rPr lang="en-US" dirty="0"/>
              <a:t> 3.11.2023</a:t>
            </a:r>
          </a:p>
        </p:txBody>
      </p:sp>
    </p:spTree>
    <p:extLst>
      <p:ext uri="{BB962C8B-B14F-4D97-AF65-F5344CB8AC3E}">
        <p14:creationId xmlns:p14="http://schemas.microsoft.com/office/powerpoint/2010/main" val="219225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den spoons of various shapes and sizes laid on wood table">
            <a:extLst>
              <a:ext uri="{FF2B5EF4-FFF2-40B4-BE49-F238E27FC236}">
                <a16:creationId xmlns:a16="http://schemas.microsoft.com/office/drawing/2014/main" id="{273362E7-B509-50D6-0855-D557BFE4C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5"/>
            <a:ext cx="5181600" cy="4179253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F6B9FF-AE14-5F93-ECC3-F9FE082E2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92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/>
              <a:t>Kotimaisen kalan kulutus Suomessa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/>
              <a:t>Kyselytutkimus suomalaisille 18-55v kaupunkilaiskuluttajille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/>
              <a:t>Ammattikeittiöiden rooli osana terveyttä edistävää ja kestävää ruokakulttuuria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/>
              <a:t>Ammattikeittiöiden rooli kotimaisen kalan kulutuksen vahvistajana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/>
              <a:t>Kyselytutkimus 18 ammattikeittiölle eri puolilla Suomea</a:t>
            </a:r>
          </a:p>
        </p:txBody>
      </p:sp>
      <p:sp>
        <p:nvSpPr>
          <p:cNvPr id="4" name="Otsikko 4">
            <a:extLst>
              <a:ext uri="{FF2B5EF4-FFF2-40B4-BE49-F238E27FC236}">
                <a16:creationId xmlns:a16="http://schemas.microsoft.com/office/drawing/2014/main" id="{BEF7B140-126E-38C6-7190-2B6497B2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FI" dirty="0"/>
              <a:t>Ammattikeittiöt portinvartijoina kotimaisen kalan kulutuksen lisäämisessä? 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6035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food&#10;&#10;Description automatically generated">
            <a:extLst>
              <a:ext uri="{FF2B5EF4-FFF2-40B4-BE49-F238E27FC236}">
                <a16:creationId xmlns:a16="http://schemas.microsoft.com/office/drawing/2014/main" id="{B36AFC79-77EF-CEB6-1726-3E4447CA3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8261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0CC92-544E-386B-400C-1141024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82" y="4322377"/>
            <a:ext cx="5505814" cy="16904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Suomalaiset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kalankuluttajina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Pääpällistä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Norjan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loheen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C16C7274-F26E-7AB0-8406-29F3FF25FF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9665B8-1094-B9F6-4485-DE049D098202}"/>
              </a:ext>
            </a:extLst>
          </p:cNvPr>
          <p:cNvSpPr txBox="1"/>
          <p:nvPr/>
        </p:nvSpPr>
        <p:spPr>
          <a:xfrm>
            <a:off x="253582" y="6528124"/>
            <a:ext cx="549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Jaakko Kolmonen 1981: Karjalan ja Petsamon pitäjäruoat</a:t>
            </a:r>
          </a:p>
        </p:txBody>
      </p:sp>
    </p:spTree>
    <p:extLst>
      <p:ext uri="{BB962C8B-B14F-4D97-AF65-F5344CB8AC3E}">
        <p14:creationId xmlns:p14="http://schemas.microsoft.com/office/powerpoint/2010/main" val="230976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33BAF4-87A5-FBB2-73C1-30EFF5AD0E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800" dirty="0"/>
              <a:t>Suomalaisten kalan kulutus eurooppalasella tasolla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400" dirty="0"/>
              <a:t>Keskimäärin 150 g/hlö/vk (= 1,6 annosta)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Kotimaisen</a:t>
            </a:r>
            <a:r>
              <a:rPr lang="en-GB" sz="2800" dirty="0"/>
              <a:t> </a:t>
            </a:r>
            <a:r>
              <a:rPr lang="en-GB" sz="2800" dirty="0" err="1"/>
              <a:t>kalan</a:t>
            </a:r>
            <a:r>
              <a:rPr lang="en-GB" sz="2800" dirty="0"/>
              <a:t> </a:t>
            </a:r>
            <a:r>
              <a:rPr lang="en-GB" sz="2800" dirty="0" err="1"/>
              <a:t>osuus</a:t>
            </a:r>
            <a:r>
              <a:rPr lang="en-GB" sz="2800" dirty="0"/>
              <a:t> </a:t>
            </a:r>
            <a:r>
              <a:rPr lang="en-GB" sz="2800" dirty="0" err="1"/>
              <a:t>laskenut</a:t>
            </a:r>
            <a:r>
              <a:rPr lang="en-GB" sz="2800" dirty="0"/>
              <a:t> 50% → 33%</a:t>
            </a:r>
            <a:endParaRPr lang="en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800" dirty="0"/>
              <a:t>Kulutus suurimmillaan 2010-luvulla (14,5 – 14,9 kg/hlö/v)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2800" dirty="0"/>
              <a:t>2021 12,5 kg/hlö/v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Kolmannes</a:t>
            </a:r>
            <a:r>
              <a:rPr lang="en-GB" sz="2800" dirty="0"/>
              <a:t> 18-50 –</a:t>
            </a:r>
            <a:r>
              <a:rPr lang="en-GB" sz="2800" dirty="0" err="1"/>
              <a:t>vuotiaista</a:t>
            </a:r>
            <a:r>
              <a:rPr lang="en-GB" sz="2800" dirty="0"/>
              <a:t> </a:t>
            </a:r>
            <a:r>
              <a:rPr lang="en-GB" sz="2800" dirty="0" err="1"/>
              <a:t>kaupunkilaisista</a:t>
            </a:r>
            <a:r>
              <a:rPr lang="en-GB" sz="2800" dirty="0"/>
              <a:t> </a:t>
            </a:r>
            <a:r>
              <a:rPr lang="en-GB" sz="2800" dirty="0" err="1"/>
              <a:t>kuluttavat</a:t>
            </a:r>
            <a:r>
              <a:rPr lang="en-GB" sz="2800" dirty="0"/>
              <a:t> </a:t>
            </a:r>
            <a:r>
              <a:rPr lang="en-GB" sz="2800" dirty="0" err="1"/>
              <a:t>monipuolisesti</a:t>
            </a:r>
            <a:r>
              <a:rPr lang="en-GB" sz="2800" dirty="0"/>
              <a:t> </a:t>
            </a:r>
            <a:r>
              <a:rPr lang="en-GB" sz="2800" dirty="0" err="1"/>
              <a:t>myös</a:t>
            </a:r>
            <a:r>
              <a:rPr lang="en-GB" sz="2800" dirty="0"/>
              <a:t> </a:t>
            </a:r>
            <a:r>
              <a:rPr lang="en-GB" sz="2800" dirty="0" err="1"/>
              <a:t>kotimaista</a:t>
            </a:r>
            <a:r>
              <a:rPr lang="en-GB" sz="2800" dirty="0"/>
              <a:t> </a:t>
            </a:r>
            <a:r>
              <a:rPr lang="en-GB" sz="2800" dirty="0" err="1"/>
              <a:t>kalaa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Miten</a:t>
            </a:r>
            <a:r>
              <a:rPr lang="en-GB" sz="2800" dirty="0"/>
              <a:t> </a:t>
            </a:r>
            <a:r>
              <a:rPr lang="en-GB" sz="2800" dirty="0" err="1"/>
              <a:t>saisi</a:t>
            </a:r>
            <a:r>
              <a:rPr lang="en-GB" sz="2800" dirty="0"/>
              <a:t> </a:t>
            </a:r>
            <a:r>
              <a:rPr lang="en-GB" sz="2800" dirty="0" err="1"/>
              <a:t>myös</a:t>
            </a:r>
            <a:r>
              <a:rPr lang="en-GB" sz="2800" dirty="0"/>
              <a:t> </a:t>
            </a:r>
            <a:r>
              <a:rPr lang="en-GB" sz="2800" dirty="0" err="1"/>
              <a:t>vähän</a:t>
            </a:r>
            <a:r>
              <a:rPr lang="en-GB" sz="2800" dirty="0"/>
              <a:t> </a:t>
            </a:r>
            <a:r>
              <a:rPr lang="en-GB" sz="2800" dirty="0" err="1"/>
              <a:t>kalaa</a:t>
            </a:r>
            <a:r>
              <a:rPr lang="en-GB" sz="2800" dirty="0"/>
              <a:t> </a:t>
            </a:r>
            <a:r>
              <a:rPr lang="en-GB" sz="2800" dirty="0" err="1"/>
              <a:t>kuluttavat</a:t>
            </a:r>
            <a:r>
              <a:rPr lang="en-GB" sz="2800" dirty="0"/>
              <a:t> </a:t>
            </a:r>
            <a:r>
              <a:rPr lang="en-GB" sz="2800" dirty="0" err="1"/>
              <a:t>kansalaiset</a:t>
            </a:r>
            <a:r>
              <a:rPr lang="en-GB" sz="2800" dirty="0"/>
              <a:t> </a:t>
            </a:r>
            <a:r>
              <a:rPr lang="en-GB" sz="2800" dirty="0" err="1"/>
              <a:t>löytämään</a:t>
            </a:r>
            <a:r>
              <a:rPr lang="en-GB" sz="2800" dirty="0"/>
              <a:t> </a:t>
            </a:r>
            <a:r>
              <a:rPr lang="en-GB" sz="2800" dirty="0" err="1"/>
              <a:t>kotimaisen</a:t>
            </a:r>
            <a:r>
              <a:rPr lang="en-GB" sz="2800" dirty="0"/>
              <a:t> </a:t>
            </a:r>
            <a:r>
              <a:rPr lang="en-GB" sz="2800" dirty="0" err="1"/>
              <a:t>kalan</a:t>
            </a:r>
            <a:r>
              <a:rPr lang="en-GB" sz="2800" dirty="0"/>
              <a:t> </a:t>
            </a:r>
            <a:r>
              <a:rPr lang="en-GB" sz="2800" dirty="0" err="1"/>
              <a:t>hienot</a:t>
            </a:r>
            <a:r>
              <a:rPr lang="en-GB" sz="2800" dirty="0"/>
              <a:t> </a:t>
            </a:r>
            <a:r>
              <a:rPr lang="en-GB" sz="2800" dirty="0" err="1"/>
              <a:t>aromit</a:t>
            </a:r>
            <a:r>
              <a:rPr lang="en-GB" sz="2800" dirty="0"/>
              <a:t>?</a:t>
            </a:r>
            <a:endParaRPr lang="en-FI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B7E44F-697A-E548-1F5C-10FC3666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Kalan kulutuksen kehitys 2000-luvulla </a:t>
            </a:r>
            <a:endParaRPr lang="fi-FI" dirty="0"/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6D6584F3-B023-8F24-34F6-AB0F89F4294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8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02255D-21D3-1F35-B0BF-EFF44AB4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Nykyiset kulutusluvut (LUKE 2021)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0862C1-6B8C-C5A9-63B2-22F9414212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7FBE2A-36FD-74F6-F248-D26AAA112863}"/>
              </a:ext>
            </a:extLst>
          </p:cNvPr>
          <p:cNvSpPr txBox="1"/>
          <p:nvPr/>
        </p:nvSpPr>
        <p:spPr>
          <a:xfrm>
            <a:off x="3737726" y="3029521"/>
            <a:ext cx="1069973" cy="29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en-FI" sz="12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KOTIMAINEN</a:t>
            </a:r>
            <a:endParaRPr lang="en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9B70C-D7BC-4E19-5B8F-3A460486CC3E}"/>
              </a:ext>
            </a:extLst>
          </p:cNvPr>
          <p:cNvSpPr txBox="1"/>
          <p:nvPr/>
        </p:nvSpPr>
        <p:spPr>
          <a:xfrm>
            <a:off x="8454275" y="3029521"/>
            <a:ext cx="1128963" cy="29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en-FI" sz="12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ULKOMAINEN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2302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3458AB-5CAE-D0CA-C0BD-CB624F29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Kalan kulutuksen yleisyys 18-50-vuotiaiden kaupunkilaisten keskuudessa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92DB5-5C60-CD86-919E-AD18C4DA8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50" y="1825625"/>
            <a:ext cx="6706849" cy="4351338"/>
          </a:xfrm>
        </p:spPr>
        <p:txBody>
          <a:bodyPr/>
          <a:lstStyle/>
          <a:p>
            <a:pPr marL="0" indent="0">
              <a:buNone/>
            </a:pPr>
            <a:r>
              <a:rPr lang="en-FI" b="1" dirty="0"/>
              <a:t>32 % </a:t>
            </a:r>
            <a:r>
              <a:rPr lang="en-FI" dirty="0"/>
              <a:t>(159/504) käyttää </a:t>
            </a:r>
            <a:r>
              <a:rPr lang="en-FI" b="1" dirty="0"/>
              <a:t>1-5 kalalajia</a:t>
            </a:r>
          </a:p>
          <a:p>
            <a:pPr marL="457200" lvl="1" indent="0">
              <a:buNone/>
            </a:pPr>
            <a:r>
              <a:rPr lang="en-FI" dirty="0"/>
              <a:t>Yleisimmät lohi (85 %), kirjolohi (65%)  ja tonnikalasäilyke (58%)</a:t>
            </a:r>
          </a:p>
          <a:p>
            <a:pPr marL="0" indent="0">
              <a:buNone/>
            </a:pPr>
            <a:r>
              <a:rPr lang="en-FI" b="1" dirty="0"/>
              <a:t>38 %</a:t>
            </a:r>
            <a:r>
              <a:rPr lang="en-FI" dirty="0"/>
              <a:t> (192/504) käyttää </a:t>
            </a:r>
            <a:r>
              <a:rPr lang="en-FI" b="1" dirty="0"/>
              <a:t>6-9 kalalajia</a:t>
            </a:r>
          </a:p>
          <a:p>
            <a:pPr marL="457200" lvl="1" indent="0">
              <a:buNone/>
            </a:pPr>
            <a:r>
              <a:rPr lang="en-FI" dirty="0"/>
              <a:t>Yleisimmät lohi (97%), kirjolohi (92 %) ja tonnikalasäilyke (84 %)</a:t>
            </a:r>
          </a:p>
          <a:p>
            <a:pPr marL="0" indent="0">
              <a:buNone/>
            </a:pPr>
            <a:r>
              <a:rPr lang="en-FI" b="1" dirty="0"/>
              <a:t>30 %</a:t>
            </a:r>
            <a:r>
              <a:rPr lang="en-FI" dirty="0"/>
              <a:t> (153/504) käyttää </a:t>
            </a:r>
            <a:r>
              <a:rPr lang="en-FI" b="1" dirty="0"/>
              <a:t>10-21 kalalajia</a:t>
            </a:r>
          </a:p>
          <a:p>
            <a:pPr marL="457200" lvl="1" indent="0">
              <a:buNone/>
            </a:pPr>
            <a:r>
              <a:rPr lang="en-FI" dirty="0"/>
              <a:t>Yleisimmät lohi (99%), kirjolohi (98 %) ja ahven (94%)</a:t>
            </a:r>
          </a:p>
        </p:txBody>
      </p:sp>
      <p:pic>
        <p:nvPicPr>
          <p:cNvPr id="2" name="Kuva 8">
            <a:extLst>
              <a:ext uri="{FF2B5EF4-FFF2-40B4-BE49-F238E27FC236}">
                <a16:creationId xmlns:a16="http://schemas.microsoft.com/office/drawing/2014/main" id="{34B1D8FB-F2FB-653C-A510-FF988DE76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475" y="4421931"/>
            <a:ext cx="2019170" cy="365791"/>
          </a:xfrm>
          <a:prstGeom prst="rect">
            <a:avLst/>
          </a:prstGeom>
        </p:spPr>
      </p:pic>
      <p:pic>
        <p:nvPicPr>
          <p:cNvPr id="3" name="Kuva 8">
            <a:extLst>
              <a:ext uri="{FF2B5EF4-FFF2-40B4-BE49-F238E27FC236}">
                <a16:creationId xmlns:a16="http://schemas.microsoft.com/office/drawing/2014/main" id="{C20B6C27-84BC-A541-E1A0-9735D9926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80" y="3122490"/>
            <a:ext cx="2019170" cy="365791"/>
          </a:xfrm>
          <a:prstGeom prst="rect">
            <a:avLst/>
          </a:prstGeom>
        </p:spPr>
      </p:pic>
      <p:pic>
        <p:nvPicPr>
          <p:cNvPr id="4" name="Kuva 8">
            <a:extLst>
              <a:ext uri="{FF2B5EF4-FFF2-40B4-BE49-F238E27FC236}">
                <a16:creationId xmlns:a16="http://schemas.microsoft.com/office/drawing/2014/main" id="{F451031D-3580-7BC5-9C51-C5C160F3C4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217" y="1947043"/>
            <a:ext cx="1169233" cy="211817"/>
          </a:xfrm>
          <a:prstGeom prst="rect">
            <a:avLst/>
          </a:prstGeom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A78F94EC-AC1F-74B2-1812-B39FD042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5" y="4451911"/>
            <a:ext cx="2019170" cy="3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7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A3928A-1FA2-ED07-1797-041050F9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Kalalajien käyttö – kaikki kalalajit, joita käyttää edes joskus  </a:t>
            </a:r>
            <a:br>
              <a:rPr lang="fi-FI" dirty="0"/>
            </a:br>
            <a:r>
              <a:rPr lang="fi-FI" sz="1300" dirty="0"/>
              <a:t>(</a:t>
            </a:r>
            <a:r>
              <a:rPr lang="fi-FI" sz="1300" dirty="0" err="1"/>
              <a:t>Ks.Hopia</a:t>
            </a:r>
            <a:r>
              <a:rPr lang="fi-FI" sz="1300" dirty="0"/>
              <a:t> ja </a:t>
            </a:r>
            <a:r>
              <a:rPr lang="fi-FI" sz="1300" dirty="0" err="1"/>
              <a:t>Lundén</a:t>
            </a:r>
            <a:r>
              <a:rPr lang="fi-FI" sz="1300" dirty="0"/>
              <a:t>, 2021, Suomalaisten kaupunkilaisten lautaselle ui harvemmin silakkaa tai särkeä </a:t>
            </a:r>
            <a:r>
              <a:rPr lang="fi-FI" sz="1300" dirty="0" err="1"/>
              <a:t>https</a:t>
            </a:r>
            <a:r>
              <a:rPr lang="fi-FI" sz="1300" dirty="0"/>
              <a:t>://</a:t>
            </a:r>
            <a:r>
              <a:rPr lang="fi-FI" sz="1300" dirty="0" err="1"/>
              <a:t>kehittyvaelintarvike.fi</a:t>
            </a:r>
            <a:r>
              <a:rPr lang="fi-FI" sz="1300" dirty="0"/>
              <a:t>/artikkelit/toimialat/kalateollisuus/suomalaisten-kaupunkilaisten-lautaselle-ui-harvemmin-silakkaa-tai-sarkea/)</a:t>
            </a:r>
            <a:endParaRPr lang="fi-FI" dirty="0"/>
          </a:p>
        </p:txBody>
      </p:sp>
      <p:graphicFrame>
        <p:nvGraphicFramePr>
          <p:cNvPr id="4" name="Kaavio 11">
            <a:extLst>
              <a:ext uri="{FF2B5EF4-FFF2-40B4-BE49-F238E27FC236}">
                <a16:creationId xmlns:a16="http://schemas.microsoft.com/office/drawing/2014/main" id="{0B3A64C4-0340-B508-0473-B2A0C2295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255543"/>
              </p:ext>
            </p:extLst>
          </p:nvPr>
        </p:nvGraphicFramePr>
        <p:xfrm>
          <a:off x="507999" y="1940231"/>
          <a:ext cx="8904883" cy="469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A20DAD-D512-7526-7C3E-9F60FBB8D340}"/>
              </a:ext>
            </a:extLst>
          </p:cNvPr>
          <p:cNvSpPr txBox="1"/>
          <p:nvPr/>
        </p:nvSpPr>
        <p:spPr>
          <a:xfrm>
            <a:off x="7682041" y="2429151"/>
            <a:ext cx="4187032" cy="923330"/>
          </a:xfrm>
          <a:prstGeom prst="rect">
            <a:avLst/>
          </a:prstGeom>
          <a:solidFill>
            <a:srgbClr val="76E4ED"/>
          </a:solidFill>
        </p:spPr>
        <p:txBody>
          <a:bodyPr wrap="square" rtlCol="0">
            <a:spAutoFit/>
          </a:bodyPr>
          <a:lstStyle/>
          <a:p>
            <a:r>
              <a:rPr lang="en-FI" b="1" i="1" dirty="0"/>
              <a:t>Lohi, kirjolohi ja ahven </a:t>
            </a:r>
            <a:r>
              <a:rPr lang="en-FI" i="1" dirty="0"/>
              <a:t>ovat tuttuja kalalajeja </a:t>
            </a:r>
            <a:r>
              <a:rPr lang="en-FI" b="1" i="1" dirty="0">
                <a:solidFill>
                  <a:srgbClr val="FF0000"/>
                </a:solidFill>
              </a:rPr>
              <a:t>lähes kaikille </a:t>
            </a:r>
            <a:r>
              <a:rPr lang="en-FI" i="1" dirty="0"/>
              <a:t>suomalaisille 18-50 –vuotiaille kaupunkilaisille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FAB26-9D48-A8BA-9483-4514ED4F8A2E}"/>
              </a:ext>
            </a:extLst>
          </p:cNvPr>
          <p:cNvSpPr txBox="1"/>
          <p:nvPr/>
        </p:nvSpPr>
        <p:spPr>
          <a:xfrm>
            <a:off x="4960440" y="3578011"/>
            <a:ext cx="6132063" cy="646331"/>
          </a:xfrm>
          <a:prstGeom prst="rect">
            <a:avLst/>
          </a:prstGeom>
          <a:solidFill>
            <a:srgbClr val="A5F4F7"/>
          </a:solidFill>
        </p:spPr>
        <p:txBody>
          <a:bodyPr wrap="none" rtlCol="0">
            <a:spAutoFit/>
          </a:bodyPr>
          <a:lstStyle/>
          <a:p>
            <a:r>
              <a:rPr lang="en-FI" b="1" dirty="0"/>
              <a:t>Kuhaa, muikkua, siikaa, haukea ja silakkaa </a:t>
            </a:r>
            <a:r>
              <a:rPr lang="en-FI" dirty="0"/>
              <a:t>käyttää edes joskus </a:t>
            </a:r>
          </a:p>
          <a:p>
            <a:r>
              <a:rPr lang="en-FI" b="1" dirty="0">
                <a:solidFill>
                  <a:srgbClr val="FF0000"/>
                </a:solidFill>
              </a:rPr>
              <a:t>alle puolet </a:t>
            </a:r>
            <a:r>
              <a:rPr lang="en-FI" dirty="0"/>
              <a:t>suomalaisista 18-50 –vuotiaista kaupunkilaisista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A5D10-AAAB-F5D1-4B91-98917C6E15A2}"/>
              </a:ext>
            </a:extLst>
          </p:cNvPr>
          <p:cNvSpPr txBox="1"/>
          <p:nvPr/>
        </p:nvSpPr>
        <p:spPr>
          <a:xfrm>
            <a:off x="2534396" y="4675403"/>
            <a:ext cx="6958315" cy="646331"/>
          </a:xfrm>
          <a:prstGeom prst="rect">
            <a:avLst/>
          </a:prstGeom>
          <a:solidFill>
            <a:srgbClr val="D0F7F5"/>
          </a:solidFill>
        </p:spPr>
        <p:txBody>
          <a:bodyPr wrap="none" rtlCol="0">
            <a:spAutoFit/>
          </a:bodyPr>
          <a:lstStyle/>
          <a:p>
            <a:r>
              <a:rPr lang="en-FI" b="1" dirty="0"/>
              <a:t>Taimenta, lahnaa, särkeä ja madetta </a:t>
            </a:r>
            <a:r>
              <a:rPr lang="en-FI" dirty="0"/>
              <a:t>käyttää edes joskus </a:t>
            </a:r>
          </a:p>
          <a:p>
            <a:r>
              <a:rPr lang="en-FI" b="1" dirty="0">
                <a:solidFill>
                  <a:srgbClr val="FF0000"/>
                </a:solidFill>
              </a:rPr>
              <a:t>joka viides tai joka kymmenes </a:t>
            </a:r>
            <a:r>
              <a:rPr lang="en-FI" dirty="0"/>
              <a:t>18-50 –vuotias kaupunkilainen Suomessa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E015A-1227-97C4-38D8-871CDC7B0530}"/>
              </a:ext>
            </a:extLst>
          </p:cNvPr>
          <p:cNvSpPr txBox="1"/>
          <p:nvPr/>
        </p:nvSpPr>
        <p:spPr>
          <a:xfrm>
            <a:off x="1749105" y="5495872"/>
            <a:ext cx="7347011" cy="646331"/>
          </a:xfrm>
          <a:prstGeom prst="rect">
            <a:avLst/>
          </a:prstGeom>
          <a:solidFill>
            <a:srgbClr val="F0F7F2"/>
          </a:solidFill>
        </p:spPr>
        <p:txBody>
          <a:bodyPr wrap="none" rtlCol="0">
            <a:spAutoFit/>
          </a:bodyPr>
          <a:lstStyle/>
          <a:p>
            <a:r>
              <a:rPr lang="en-FI" b="1" dirty="0"/>
              <a:t>Nahkiaista, harjusta, nieriää, maivaa tai säynettä </a:t>
            </a:r>
            <a:r>
              <a:rPr lang="en-FI" dirty="0"/>
              <a:t>käyttää edes joskus</a:t>
            </a:r>
          </a:p>
          <a:p>
            <a:r>
              <a:rPr lang="en-FI" b="1" dirty="0">
                <a:solidFill>
                  <a:srgbClr val="FF0000"/>
                </a:solidFill>
              </a:rPr>
              <a:t>2-3 sadasta </a:t>
            </a:r>
            <a:r>
              <a:rPr lang="en-FI" dirty="0"/>
              <a:t>suomalaisesta 18-50 –vuotiaasta kaupunkilaisesta suomalaisesta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9DF0D32-ADED-0ECC-A891-6EC9840F8512}"/>
              </a:ext>
            </a:extLst>
          </p:cNvPr>
          <p:cNvSpPr/>
          <p:nvPr/>
        </p:nvSpPr>
        <p:spPr>
          <a:xfrm>
            <a:off x="6447099" y="2048719"/>
            <a:ext cx="428263" cy="740780"/>
          </a:xfrm>
          <a:custGeom>
            <a:avLst/>
            <a:gdLst>
              <a:gd name="connsiteX0" fmla="*/ 0 w 428263"/>
              <a:gd name="connsiteY0" fmla="*/ 0 h 740780"/>
              <a:gd name="connsiteX1" fmla="*/ 214132 w 428263"/>
              <a:gd name="connsiteY1" fmla="*/ 35687 h 740780"/>
              <a:gd name="connsiteX2" fmla="*/ 214132 w 428263"/>
              <a:gd name="connsiteY2" fmla="*/ 334703 h 740780"/>
              <a:gd name="connsiteX3" fmla="*/ 428264 w 428263"/>
              <a:gd name="connsiteY3" fmla="*/ 370390 h 740780"/>
              <a:gd name="connsiteX4" fmla="*/ 214132 w 428263"/>
              <a:gd name="connsiteY4" fmla="*/ 406077 h 740780"/>
              <a:gd name="connsiteX5" fmla="*/ 214132 w 428263"/>
              <a:gd name="connsiteY5" fmla="*/ 705093 h 740780"/>
              <a:gd name="connsiteX6" fmla="*/ 0 w 428263"/>
              <a:gd name="connsiteY6" fmla="*/ 740780 h 740780"/>
              <a:gd name="connsiteX7" fmla="*/ 0 w 428263"/>
              <a:gd name="connsiteY7" fmla="*/ 355574 h 740780"/>
              <a:gd name="connsiteX8" fmla="*/ 0 w 428263"/>
              <a:gd name="connsiteY8" fmla="*/ 0 h 740780"/>
              <a:gd name="connsiteX0" fmla="*/ 0 w 428263"/>
              <a:gd name="connsiteY0" fmla="*/ 0 h 740780"/>
              <a:gd name="connsiteX1" fmla="*/ 214132 w 428263"/>
              <a:gd name="connsiteY1" fmla="*/ 35687 h 740780"/>
              <a:gd name="connsiteX2" fmla="*/ 214132 w 428263"/>
              <a:gd name="connsiteY2" fmla="*/ 334703 h 740780"/>
              <a:gd name="connsiteX3" fmla="*/ 428264 w 428263"/>
              <a:gd name="connsiteY3" fmla="*/ 370390 h 740780"/>
              <a:gd name="connsiteX4" fmla="*/ 214132 w 428263"/>
              <a:gd name="connsiteY4" fmla="*/ 406077 h 740780"/>
              <a:gd name="connsiteX5" fmla="*/ 214132 w 428263"/>
              <a:gd name="connsiteY5" fmla="*/ 705093 h 740780"/>
              <a:gd name="connsiteX6" fmla="*/ 0 w 428263"/>
              <a:gd name="connsiteY6" fmla="*/ 740780 h 74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263" h="740780" stroke="0" extrusionOk="0">
                <a:moveTo>
                  <a:pt x="0" y="0"/>
                </a:moveTo>
                <a:cubicBezTo>
                  <a:pt x="114804" y="-2133"/>
                  <a:pt x="212770" y="16489"/>
                  <a:pt x="214132" y="35687"/>
                </a:cubicBezTo>
                <a:cubicBezTo>
                  <a:pt x="212213" y="176919"/>
                  <a:pt x="210991" y="230853"/>
                  <a:pt x="214132" y="334703"/>
                </a:cubicBezTo>
                <a:cubicBezTo>
                  <a:pt x="212058" y="352835"/>
                  <a:pt x="300403" y="390091"/>
                  <a:pt x="428264" y="370390"/>
                </a:cubicBezTo>
                <a:cubicBezTo>
                  <a:pt x="310043" y="373588"/>
                  <a:pt x="213014" y="382768"/>
                  <a:pt x="214132" y="406077"/>
                </a:cubicBezTo>
                <a:cubicBezTo>
                  <a:pt x="219941" y="534008"/>
                  <a:pt x="226860" y="600964"/>
                  <a:pt x="214132" y="705093"/>
                </a:cubicBezTo>
                <a:cubicBezTo>
                  <a:pt x="197437" y="740521"/>
                  <a:pt x="116419" y="723208"/>
                  <a:pt x="0" y="740780"/>
                </a:cubicBezTo>
                <a:cubicBezTo>
                  <a:pt x="-1831" y="569546"/>
                  <a:pt x="-1964" y="479147"/>
                  <a:pt x="0" y="355574"/>
                </a:cubicBezTo>
                <a:cubicBezTo>
                  <a:pt x="1964" y="232001"/>
                  <a:pt x="3465" y="125540"/>
                  <a:pt x="0" y="0"/>
                </a:cubicBezTo>
                <a:close/>
              </a:path>
              <a:path w="428263" h="740780" fill="none" extrusionOk="0">
                <a:moveTo>
                  <a:pt x="0" y="0"/>
                </a:moveTo>
                <a:cubicBezTo>
                  <a:pt x="117847" y="742"/>
                  <a:pt x="217396" y="18403"/>
                  <a:pt x="214132" y="35687"/>
                </a:cubicBezTo>
                <a:cubicBezTo>
                  <a:pt x="199407" y="144263"/>
                  <a:pt x="226996" y="221407"/>
                  <a:pt x="214132" y="334703"/>
                </a:cubicBezTo>
                <a:cubicBezTo>
                  <a:pt x="228818" y="351304"/>
                  <a:pt x="312252" y="391759"/>
                  <a:pt x="428264" y="370390"/>
                </a:cubicBezTo>
                <a:cubicBezTo>
                  <a:pt x="312012" y="369714"/>
                  <a:pt x="214089" y="385218"/>
                  <a:pt x="214132" y="406077"/>
                </a:cubicBezTo>
                <a:cubicBezTo>
                  <a:pt x="200911" y="523677"/>
                  <a:pt x="212475" y="561412"/>
                  <a:pt x="214132" y="705093"/>
                </a:cubicBezTo>
                <a:cubicBezTo>
                  <a:pt x="209258" y="739519"/>
                  <a:pt x="111650" y="754053"/>
                  <a:pt x="0" y="740780"/>
                </a:cubicBezTo>
              </a:path>
              <a:path w="428263" h="740780" fill="none" stroke="0" extrusionOk="0">
                <a:moveTo>
                  <a:pt x="0" y="0"/>
                </a:moveTo>
                <a:cubicBezTo>
                  <a:pt x="118949" y="562"/>
                  <a:pt x="214562" y="16618"/>
                  <a:pt x="214132" y="35687"/>
                </a:cubicBezTo>
                <a:cubicBezTo>
                  <a:pt x="219626" y="151427"/>
                  <a:pt x="205159" y="268187"/>
                  <a:pt x="214132" y="334703"/>
                </a:cubicBezTo>
                <a:cubicBezTo>
                  <a:pt x="204073" y="351838"/>
                  <a:pt x="321744" y="355814"/>
                  <a:pt x="428264" y="370390"/>
                </a:cubicBezTo>
                <a:cubicBezTo>
                  <a:pt x="308529" y="369821"/>
                  <a:pt x="212361" y="381952"/>
                  <a:pt x="214132" y="406077"/>
                </a:cubicBezTo>
                <a:cubicBezTo>
                  <a:pt x="216499" y="526794"/>
                  <a:pt x="226324" y="607305"/>
                  <a:pt x="214132" y="705093"/>
                </a:cubicBezTo>
                <a:cubicBezTo>
                  <a:pt x="214976" y="713384"/>
                  <a:pt x="104448" y="748846"/>
                  <a:pt x="0" y="740780"/>
                </a:cubicBezTo>
              </a:path>
            </a:pathLst>
          </a:custGeom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1377B73-E3E9-74DD-8EBA-CC5289F54FAD}"/>
              </a:ext>
            </a:extLst>
          </p:cNvPr>
          <p:cNvSpPr/>
          <p:nvPr/>
        </p:nvSpPr>
        <p:spPr>
          <a:xfrm>
            <a:off x="4076752" y="2987240"/>
            <a:ext cx="433208" cy="923329"/>
          </a:xfrm>
          <a:custGeom>
            <a:avLst/>
            <a:gdLst>
              <a:gd name="connsiteX0" fmla="*/ 0 w 433208"/>
              <a:gd name="connsiteY0" fmla="*/ 0 h 923329"/>
              <a:gd name="connsiteX1" fmla="*/ 216604 w 433208"/>
              <a:gd name="connsiteY1" fmla="*/ 36099 h 923329"/>
              <a:gd name="connsiteX2" fmla="*/ 216604 w 433208"/>
              <a:gd name="connsiteY2" fmla="*/ 425565 h 923329"/>
              <a:gd name="connsiteX3" fmla="*/ 433208 w 433208"/>
              <a:gd name="connsiteY3" fmla="*/ 461664 h 923329"/>
              <a:gd name="connsiteX4" fmla="*/ 216604 w 433208"/>
              <a:gd name="connsiteY4" fmla="*/ 497763 h 923329"/>
              <a:gd name="connsiteX5" fmla="*/ 216604 w 433208"/>
              <a:gd name="connsiteY5" fmla="*/ 887230 h 923329"/>
              <a:gd name="connsiteX6" fmla="*/ 0 w 433208"/>
              <a:gd name="connsiteY6" fmla="*/ 923329 h 923329"/>
              <a:gd name="connsiteX7" fmla="*/ 0 w 433208"/>
              <a:gd name="connsiteY7" fmla="*/ 443198 h 923329"/>
              <a:gd name="connsiteX8" fmla="*/ 0 w 433208"/>
              <a:gd name="connsiteY8" fmla="*/ 0 h 923329"/>
              <a:gd name="connsiteX0" fmla="*/ 0 w 433208"/>
              <a:gd name="connsiteY0" fmla="*/ 0 h 923329"/>
              <a:gd name="connsiteX1" fmla="*/ 216604 w 433208"/>
              <a:gd name="connsiteY1" fmla="*/ 36099 h 923329"/>
              <a:gd name="connsiteX2" fmla="*/ 216604 w 433208"/>
              <a:gd name="connsiteY2" fmla="*/ 425565 h 923329"/>
              <a:gd name="connsiteX3" fmla="*/ 433208 w 433208"/>
              <a:gd name="connsiteY3" fmla="*/ 461664 h 923329"/>
              <a:gd name="connsiteX4" fmla="*/ 216604 w 433208"/>
              <a:gd name="connsiteY4" fmla="*/ 497763 h 923329"/>
              <a:gd name="connsiteX5" fmla="*/ 216604 w 433208"/>
              <a:gd name="connsiteY5" fmla="*/ 887230 h 923329"/>
              <a:gd name="connsiteX6" fmla="*/ 0 w 433208"/>
              <a:gd name="connsiteY6" fmla="*/ 923329 h 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208" h="923329" stroke="0" extrusionOk="0">
                <a:moveTo>
                  <a:pt x="0" y="0"/>
                </a:moveTo>
                <a:cubicBezTo>
                  <a:pt x="115785" y="-2370"/>
                  <a:pt x="212535" y="17689"/>
                  <a:pt x="216604" y="36099"/>
                </a:cubicBezTo>
                <a:cubicBezTo>
                  <a:pt x="198855" y="195194"/>
                  <a:pt x="234198" y="231503"/>
                  <a:pt x="216604" y="425565"/>
                </a:cubicBezTo>
                <a:cubicBezTo>
                  <a:pt x="198841" y="431991"/>
                  <a:pt x="309518" y="470002"/>
                  <a:pt x="433208" y="461664"/>
                </a:cubicBezTo>
                <a:cubicBezTo>
                  <a:pt x="313608" y="463749"/>
                  <a:pt x="215466" y="474161"/>
                  <a:pt x="216604" y="497763"/>
                </a:cubicBezTo>
                <a:cubicBezTo>
                  <a:pt x="226432" y="606335"/>
                  <a:pt x="213810" y="744097"/>
                  <a:pt x="216604" y="887230"/>
                </a:cubicBezTo>
                <a:cubicBezTo>
                  <a:pt x="199786" y="923001"/>
                  <a:pt x="117855" y="906431"/>
                  <a:pt x="0" y="923329"/>
                </a:cubicBezTo>
                <a:cubicBezTo>
                  <a:pt x="13581" y="801818"/>
                  <a:pt x="-23631" y="645973"/>
                  <a:pt x="0" y="443198"/>
                </a:cubicBezTo>
                <a:cubicBezTo>
                  <a:pt x="23631" y="240423"/>
                  <a:pt x="13233" y="102525"/>
                  <a:pt x="0" y="0"/>
                </a:cubicBezTo>
                <a:close/>
              </a:path>
              <a:path w="433208" h="923329" fill="none" extrusionOk="0">
                <a:moveTo>
                  <a:pt x="0" y="0"/>
                </a:moveTo>
                <a:cubicBezTo>
                  <a:pt x="117610" y="3606"/>
                  <a:pt x="217543" y="16859"/>
                  <a:pt x="216604" y="36099"/>
                </a:cubicBezTo>
                <a:cubicBezTo>
                  <a:pt x="234672" y="209461"/>
                  <a:pt x="205558" y="286633"/>
                  <a:pt x="216604" y="425565"/>
                </a:cubicBezTo>
                <a:cubicBezTo>
                  <a:pt x="237325" y="441118"/>
                  <a:pt x="315867" y="483374"/>
                  <a:pt x="433208" y="461664"/>
                </a:cubicBezTo>
                <a:cubicBezTo>
                  <a:pt x="315899" y="460884"/>
                  <a:pt x="216548" y="476312"/>
                  <a:pt x="216604" y="497763"/>
                </a:cubicBezTo>
                <a:cubicBezTo>
                  <a:pt x="217337" y="600949"/>
                  <a:pt x="219155" y="733823"/>
                  <a:pt x="216604" y="887230"/>
                </a:cubicBezTo>
                <a:cubicBezTo>
                  <a:pt x="215691" y="909923"/>
                  <a:pt x="112850" y="936933"/>
                  <a:pt x="0" y="923329"/>
                </a:cubicBezTo>
              </a:path>
              <a:path w="433208" h="923329" fill="none" stroke="0" extrusionOk="0">
                <a:moveTo>
                  <a:pt x="0" y="0"/>
                </a:moveTo>
                <a:cubicBezTo>
                  <a:pt x="121191" y="1279"/>
                  <a:pt x="218613" y="19152"/>
                  <a:pt x="216604" y="36099"/>
                </a:cubicBezTo>
                <a:cubicBezTo>
                  <a:pt x="214267" y="163477"/>
                  <a:pt x="207029" y="278737"/>
                  <a:pt x="216604" y="425565"/>
                </a:cubicBezTo>
                <a:cubicBezTo>
                  <a:pt x="210671" y="443984"/>
                  <a:pt x="318552" y="455492"/>
                  <a:pt x="433208" y="461664"/>
                </a:cubicBezTo>
                <a:cubicBezTo>
                  <a:pt x="312749" y="461342"/>
                  <a:pt x="214833" y="473409"/>
                  <a:pt x="216604" y="497763"/>
                </a:cubicBezTo>
                <a:cubicBezTo>
                  <a:pt x="201795" y="661377"/>
                  <a:pt x="217305" y="803075"/>
                  <a:pt x="216604" y="887230"/>
                </a:cubicBezTo>
                <a:cubicBezTo>
                  <a:pt x="217445" y="895785"/>
                  <a:pt x="103264" y="932884"/>
                  <a:pt x="0" y="923329"/>
                </a:cubicBezTo>
              </a:path>
            </a:pathLst>
          </a:custGeom>
          <a:ln w="38100">
            <a:solidFill>
              <a:srgbClr val="76E4ED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7BE60E4-ACE9-824F-20E1-1EB63EBAA362}"/>
              </a:ext>
            </a:extLst>
          </p:cNvPr>
          <p:cNvSpPr/>
          <p:nvPr/>
        </p:nvSpPr>
        <p:spPr>
          <a:xfrm>
            <a:off x="1532501" y="4485474"/>
            <a:ext cx="433208" cy="760855"/>
          </a:xfrm>
          <a:custGeom>
            <a:avLst/>
            <a:gdLst>
              <a:gd name="connsiteX0" fmla="*/ 0 w 433208"/>
              <a:gd name="connsiteY0" fmla="*/ 0 h 760855"/>
              <a:gd name="connsiteX1" fmla="*/ 216604 w 433208"/>
              <a:gd name="connsiteY1" fmla="*/ 36099 h 760855"/>
              <a:gd name="connsiteX2" fmla="*/ 216604 w 433208"/>
              <a:gd name="connsiteY2" fmla="*/ 344328 h 760855"/>
              <a:gd name="connsiteX3" fmla="*/ 433208 w 433208"/>
              <a:gd name="connsiteY3" fmla="*/ 380427 h 760855"/>
              <a:gd name="connsiteX4" fmla="*/ 216604 w 433208"/>
              <a:gd name="connsiteY4" fmla="*/ 416526 h 760855"/>
              <a:gd name="connsiteX5" fmla="*/ 216604 w 433208"/>
              <a:gd name="connsiteY5" fmla="*/ 724756 h 760855"/>
              <a:gd name="connsiteX6" fmla="*/ 0 w 433208"/>
              <a:gd name="connsiteY6" fmla="*/ 760855 h 760855"/>
              <a:gd name="connsiteX7" fmla="*/ 0 w 433208"/>
              <a:gd name="connsiteY7" fmla="*/ 365210 h 760855"/>
              <a:gd name="connsiteX8" fmla="*/ 0 w 433208"/>
              <a:gd name="connsiteY8" fmla="*/ 0 h 760855"/>
              <a:gd name="connsiteX0" fmla="*/ 0 w 433208"/>
              <a:gd name="connsiteY0" fmla="*/ 0 h 760855"/>
              <a:gd name="connsiteX1" fmla="*/ 216604 w 433208"/>
              <a:gd name="connsiteY1" fmla="*/ 36099 h 760855"/>
              <a:gd name="connsiteX2" fmla="*/ 216604 w 433208"/>
              <a:gd name="connsiteY2" fmla="*/ 344328 h 760855"/>
              <a:gd name="connsiteX3" fmla="*/ 433208 w 433208"/>
              <a:gd name="connsiteY3" fmla="*/ 380427 h 760855"/>
              <a:gd name="connsiteX4" fmla="*/ 216604 w 433208"/>
              <a:gd name="connsiteY4" fmla="*/ 416526 h 760855"/>
              <a:gd name="connsiteX5" fmla="*/ 216604 w 433208"/>
              <a:gd name="connsiteY5" fmla="*/ 724756 h 760855"/>
              <a:gd name="connsiteX6" fmla="*/ 0 w 433208"/>
              <a:gd name="connsiteY6" fmla="*/ 760855 h 7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208" h="760855" stroke="0" extrusionOk="0">
                <a:moveTo>
                  <a:pt x="0" y="0"/>
                </a:moveTo>
                <a:cubicBezTo>
                  <a:pt x="115785" y="-2370"/>
                  <a:pt x="212535" y="17689"/>
                  <a:pt x="216604" y="36099"/>
                </a:cubicBezTo>
                <a:cubicBezTo>
                  <a:pt x="203346" y="144254"/>
                  <a:pt x="207809" y="210001"/>
                  <a:pt x="216604" y="344328"/>
                </a:cubicBezTo>
                <a:cubicBezTo>
                  <a:pt x="198841" y="350754"/>
                  <a:pt x="309518" y="388765"/>
                  <a:pt x="433208" y="380427"/>
                </a:cubicBezTo>
                <a:cubicBezTo>
                  <a:pt x="313608" y="382512"/>
                  <a:pt x="215466" y="392924"/>
                  <a:pt x="216604" y="416526"/>
                </a:cubicBezTo>
                <a:cubicBezTo>
                  <a:pt x="214542" y="522380"/>
                  <a:pt x="223535" y="574964"/>
                  <a:pt x="216604" y="724756"/>
                </a:cubicBezTo>
                <a:cubicBezTo>
                  <a:pt x="199786" y="760527"/>
                  <a:pt x="117855" y="743957"/>
                  <a:pt x="0" y="760855"/>
                </a:cubicBezTo>
                <a:cubicBezTo>
                  <a:pt x="750" y="627325"/>
                  <a:pt x="56" y="446229"/>
                  <a:pt x="0" y="365210"/>
                </a:cubicBezTo>
                <a:cubicBezTo>
                  <a:pt x="-56" y="284191"/>
                  <a:pt x="10218" y="110338"/>
                  <a:pt x="0" y="0"/>
                </a:cubicBezTo>
                <a:close/>
              </a:path>
              <a:path w="433208" h="760855" fill="none" extrusionOk="0">
                <a:moveTo>
                  <a:pt x="0" y="0"/>
                </a:moveTo>
                <a:cubicBezTo>
                  <a:pt x="117610" y="3606"/>
                  <a:pt x="217543" y="16859"/>
                  <a:pt x="216604" y="36099"/>
                </a:cubicBezTo>
                <a:cubicBezTo>
                  <a:pt x="230644" y="122172"/>
                  <a:pt x="226786" y="208172"/>
                  <a:pt x="216604" y="344328"/>
                </a:cubicBezTo>
                <a:cubicBezTo>
                  <a:pt x="237325" y="359881"/>
                  <a:pt x="315867" y="402137"/>
                  <a:pt x="433208" y="380427"/>
                </a:cubicBezTo>
                <a:cubicBezTo>
                  <a:pt x="315899" y="379647"/>
                  <a:pt x="216548" y="395075"/>
                  <a:pt x="216604" y="416526"/>
                </a:cubicBezTo>
                <a:cubicBezTo>
                  <a:pt x="220448" y="485408"/>
                  <a:pt x="221603" y="604735"/>
                  <a:pt x="216604" y="724756"/>
                </a:cubicBezTo>
                <a:cubicBezTo>
                  <a:pt x="215691" y="747449"/>
                  <a:pt x="112850" y="774459"/>
                  <a:pt x="0" y="760855"/>
                </a:cubicBezTo>
              </a:path>
              <a:path w="433208" h="760855" fill="none" stroke="0" extrusionOk="0">
                <a:moveTo>
                  <a:pt x="0" y="0"/>
                </a:moveTo>
                <a:cubicBezTo>
                  <a:pt x="121191" y="1279"/>
                  <a:pt x="218613" y="19152"/>
                  <a:pt x="216604" y="36099"/>
                </a:cubicBezTo>
                <a:cubicBezTo>
                  <a:pt x="214897" y="147138"/>
                  <a:pt x="208817" y="210369"/>
                  <a:pt x="216604" y="344328"/>
                </a:cubicBezTo>
                <a:cubicBezTo>
                  <a:pt x="210671" y="362747"/>
                  <a:pt x="318552" y="374255"/>
                  <a:pt x="433208" y="380427"/>
                </a:cubicBezTo>
                <a:cubicBezTo>
                  <a:pt x="312749" y="380105"/>
                  <a:pt x="214833" y="392172"/>
                  <a:pt x="216604" y="416526"/>
                </a:cubicBezTo>
                <a:cubicBezTo>
                  <a:pt x="218077" y="482842"/>
                  <a:pt x="211866" y="594130"/>
                  <a:pt x="216604" y="724756"/>
                </a:cubicBezTo>
                <a:cubicBezTo>
                  <a:pt x="217445" y="733311"/>
                  <a:pt x="103264" y="770410"/>
                  <a:pt x="0" y="760855"/>
                </a:cubicBezTo>
              </a:path>
            </a:pathLst>
          </a:custGeom>
          <a:ln w="38100">
            <a:solidFill>
              <a:srgbClr val="A5F4F7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E240551-2194-5D1A-5922-BDF483904B8C}"/>
              </a:ext>
            </a:extLst>
          </p:cNvPr>
          <p:cNvSpPr/>
          <p:nvPr/>
        </p:nvSpPr>
        <p:spPr>
          <a:xfrm>
            <a:off x="1532501" y="5495872"/>
            <a:ext cx="433208" cy="1143634"/>
          </a:xfrm>
          <a:custGeom>
            <a:avLst/>
            <a:gdLst>
              <a:gd name="connsiteX0" fmla="*/ 0 w 433208"/>
              <a:gd name="connsiteY0" fmla="*/ 0 h 1143634"/>
              <a:gd name="connsiteX1" fmla="*/ 216604 w 433208"/>
              <a:gd name="connsiteY1" fmla="*/ 36099 h 1143634"/>
              <a:gd name="connsiteX2" fmla="*/ 216604 w 433208"/>
              <a:gd name="connsiteY2" fmla="*/ 535718 h 1143634"/>
              <a:gd name="connsiteX3" fmla="*/ 433208 w 433208"/>
              <a:gd name="connsiteY3" fmla="*/ 571817 h 1143634"/>
              <a:gd name="connsiteX4" fmla="*/ 216604 w 433208"/>
              <a:gd name="connsiteY4" fmla="*/ 607916 h 1143634"/>
              <a:gd name="connsiteX5" fmla="*/ 216604 w 433208"/>
              <a:gd name="connsiteY5" fmla="*/ 1107535 h 1143634"/>
              <a:gd name="connsiteX6" fmla="*/ 0 w 433208"/>
              <a:gd name="connsiteY6" fmla="*/ 1143634 h 1143634"/>
              <a:gd name="connsiteX7" fmla="*/ 0 w 433208"/>
              <a:gd name="connsiteY7" fmla="*/ 548944 h 1143634"/>
              <a:gd name="connsiteX8" fmla="*/ 0 w 433208"/>
              <a:gd name="connsiteY8" fmla="*/ 0 h 1143634"/>
              <a:gd name="connsiteX0" fmla="*/ 0 w 433208"/>
              <a:gd name="connsiteY0" fmla="*/ 0 h 1143634"/>
              <a:gd name="connsiteX1" fmla="*/ 216604 w 433208"/>
              <a:gd name="connsiteY1" fmla="*/ 36099 h 1143634"/>
              <a:gd name="connsiteX2" fmla="*/ 216604 w 433208"/>
              <a:gd name="connsiteY2" fmla="*/ 535718 h 1143634"/>
              <a:gd name="connsiteX3" fmla="*/ 433208 w 433208"/>
              <a:gd name="connsiteY3" fmla="*/ 571817 h 1143634"/>
              <a:gd name="connsiteX4" fmla="*/ 216604 w 433208"/>
              <a:gd name="connsiteY4" fmla="*/ 607916 h 1143634"/>
              <a:gd name="connsiteX5" fmla="*/ 216604 w 433208"/>
              <a:gd name="connsiteY5" fmla="*/ 1107535 h 1143634"/>
              <a:gd name="connsiteX6" fmla="*/ 0 w 433208"/>
              <a:gd name="connsiteY6" fmla="*/ 1143634 h 114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208" h="1143634" stroke="0" extrusionOk="0">
                <a:moveTo>
                  <a:pt x="0" y="0"/>
                </a:moveTo>
                <a:cubicBezTo>
                  <a:pt x="115785" y="-2370"/>
                  <a:pt x="212535" y="17689"/>
                  <a:pt x="216604" y="36099"/>
                </a:cubicBezTo>
                <a:cubicBezTo>
                  <a:pt x="237127" y="150837"/>
                  <a:pt x="194768" y="347618"/>
                  <a:pt x="216604" y="535718"/>
                </a:cubicBezTo>
                <a:cubicBezTo>
                  <a:pt x="198841" y="542144"/>
                  <a:pt x="309518" y="580155"/>
                  <a:pt x="433208" y="571817"/>
                </a:cubicBezTo>
                <a:cubicBezTo>
                  <a:pt x="313608" y="573902"/>
                  <a:pt x="215466" y="584314"/>
                  <a:pt x="216604" y="607916"/>
                </a:cubicBezTo>
                <a:cubicBezTo>
                  <a:pt x="203924" y="850498"/>
                  <a:pt x="237301" y="926312"/>
                  <a:pt x="216604" y="1107535"/>
                </a:cubicBezTo>
                <a:cubicBezTo>
                  <a:pt x="199786" y="1143306"/>
                  <a:pt x="117855" y="1126736"/>
                  <a:pt x="0" y="1143634"/>
                </a:cubicBezTo>
                <a:cubicBezTo>
                  <a:pt x="-358" y="881335"/>
                  <a:pt x="20216" y="749054"/>
                  <a:pt x="0" y="548944"/>
                </a:cubicBezTo>
                <a:cubicBezTo>
                  <a:pt x="-20216" y="348834"/>
                  <a:pt x="-3937" y="191281"/>
                  <a:pt x="0" y="0"/>
                </a:cubicBezTo>
                <a:close/>
              </a:path>
              <a:path w="433208" h="1143634" fill="none" extrusionOk="0">
                <a:moveTo>
                  <a:pt x="0" y="0"/>
                </a:moveTo>
                <a:cubicBezTo>
                  <a:pt x="117610" y="3606"/>
                  <a:pt x="217543" y="16859"/>
                  <a:pt x="216604" y="36099"/>
                </a:cubicBezTo>
                <a:cubicBezTo>
                  <a:pt x="196811" y="161377"/>
                  <a:pt x="222289" y="300064"/>
                  <a:pt x="216604" y="535718"/>
                </a:cubicBezTo>
                <a:cubicBezTo>
                  <a:pt x="237325" y="551271"/>
                  <a:pt x="315867" y="593527"/>
                  <a:pt x="433208" y="571817"/>
                </a:cubicBezTo>
                <a:cubicBezTo>
                  <a:pt x="315899" y="571037"/>
                  <a:pt x="216548" y="586465"/>
                  <a:pt x="216604" y="607916"/>
                </a:cubicBezTo>
                <a:cubicBezTo>
                  <a:pt x="240635" y="777565"/>
                  <a:pt x="234040" y="952503"/>
                  <a:pt x="216604" y="1107535"/>
                </a:cubicBezTo>
                <a:cubicBezTo>
                  <a:pt x="215691" y="1130228"/>
                  <a:pt x="112850" y="1157238"/>
                  <a:pt x="0" y="1143634"/>
                </a:cubicBezTo>
              </a:path>
              <a:path w="433208" h="1143634" fill="none" stroke="0" extrusionOk="0">
                <a:moveTo>
                  <a:pt x="0" y="0"/>
                </a:moveTo>
                <a:cubicBezTo>
                  <a:pt x="121191" y="1279"/>
                  <a:pt x="218613" y="19152"/>
                  <a:pt x="216604" y="36099"/>
                </a:cubicBezTo>
                <a:cubicBezTo>
                  <a:pt x="215250" y="239429"/>
                  <a:pt x="238680" y="326420"/>
                  <a:pt x="216604" y="535718"/>
                </a:cubicBezTo>
                <a:cubicBezTo>
                  <a:pt x="210671" y="554137"/>
                  <a:pt x="318552" y="565645"/>
                  <a:pt x="433208" y="571817"/>
                </a:cubicBezTo>
                <a:cubicBezTo>
                  <a:pt x="312749" y="571495"/>
                  <a:pt x="214833" y="583562"/>
                  <a:pt x="216604" y="607916"/>
                </a:cubicBezTo>
                <a:cubicBezTo>
                  <a:pt x="216506" y="808549"/>
                  <a:pt x="226474" y="861317"/>
                  <a:pt x="216604" y="1107535"/>
                </a:cubicBezTo>
                <a:cubicBezTo>
                  <a:pt x="217445" y="1116090"/>
                  <a:pt x="103264" y="1153189"/>
                  <a:pt x="0" y="1143634"/>
                </a:cubicBezTo>
              </a:path>
            </a:pathLst>
          </a:custGeom>
          <a:ln w="38100">
            <a:solidFill>
              <a:srgbClr val="D0F7F5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3">
            <a:extLst>
              <a:ext uri="{FF2B5EF4-FFF2-40B4-BE49-F238E27FC236}">
                <a16:creationId xmlns:a16="http://schemas.microsoft.com/office/drawing/2014/main" id="{5CDCF2B0-D219-E033-BFF0-AF64EBFC9340}"/>
              </a:ext>
            </a:extLst>
          </p:cNvPr>
          <p:cNvSpPr txBox="1"/>
          <p:nvPr/>
        </p:nvSpPr>
        <p:spPr>
          <a:xfrm>
            <a:off x="7012087" y="1754671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% osuus vastaajista</a:t>
            </a:r>
          </a:p>
        </p:txBody>
      </p:sp>
    </p:spTree>
    <p:extLst>
      <p:ext uri="{BB962C8B-B14F-4D97-AF65-F5344CB8AC3E}">
        <p14:creationId xmlns:p14="http://schemas.microsoft.com/office/powerpoint/2010/main" val="7325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7DF2F0-B23D-068B-E271-D53D5BB15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546" y="1979990"/>
            <a:ext cx="4980393" cy="418024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600" b="1" dirty="0" err="1"/>
              <a:t>Ammattikeittiöt</a:t>
            </a:r>
            <a:r>
              <a:rPr lang="en-US" sz="1600" b="1" dirty="0"/>
              <a:t> </a:t>
            </a:r>
            <a:r>
              <a:rPr lang="en-US" sz="1600" b="1" dirty="0" err="1"/>
              <a:t>portinvartijoina</a:t>
            </a:r>
            <a:endParaRPr lang="en-US" sz="1600" b="1" dirty="0"/>
          </a:p>
          <a:p>
            <a:pPr lvl="1"/>
            <a:r>
              <a:rPr lang="en-US" sz="1600" dirty="0"/>
              <a:t>Noin </a:t>
            </a:r>
            <a:r>
              <a:rPr lang="en-US" sz="1600" dirty="0" err="1"/>
              <a:t>puolet</a:t>
            </a:r>
            <a:r>
              <a:rPr lang="en-US" sz="1600" dirty="0"/>
              <a:t> </a:t>
            </a:r>
            <a:r>
              <a:rPr lang="en-US" sz="1600" dirty="0" err="1"/>
              <a:t>aterioista</a:t>
            </a:r>
            <a:r>
              <a:rPr lang="en-US" sz="1600" dirty="0"/>
              <a:t> </a:t>
            </a:r>
            <a:r>
              <a:rPr lang="en-US" sz="1600" dirty="0" err="1"/>
              <a:t>syödään</a:t>
            </a:r>
            <a:r>
              <a:rPr lang="en-US" sz="1600" dirty="0"/>
              <a:t> </a:t>
            </a:r>
            <a:r>
              <a:rPr lang="en-US" sz="1600" dirty="0" err="1"/>
              <a:t>ulkona</a:t>
            </a:r>
            <a:endParaRPr lang="en-US" sz="1600" dirty="0"/>
          </a:p>
          <a:p>
            <a:pPr lvl="1"/>
            <a:r>
              <a:rPr lang="en-US" sz="1600" dirty="0" err="1"/>
              <a:t>Ammattikeittiöt</a:t>
            </a:r>
            <a:r>
              <a:rPr lang="en-US" sz="1600" dirty="0"/>
              <a:t> </a:t>
            </a:r>
            <a:r>
              <a:rPr lang="en-US" sz="1600" dirty="0" err="1"/>
              <a:t>tarjoavat</a:t>
            </a:r>
            <a:r>
              <a:rPr lang="en-US" sz="1600" dirty="0"/>
              <a:t> </a:t>
            </a:r>
            <a:r>
              <a:rPr lang="en-US" sz="1600" dirty="0" err="1"/>
              <a:t>noin</a:t>
            </a:r>
            <a:r>
              <a:rPr lang="en-US" sz="1600" dirty="0"/>
              <a:t> 400 </a:t>
            </a:r>
            <a:r>
              <a:rPr lang="en-US" sz="1600" dirty="0" err="1"/>
              <a:t>miljoonaa</a:t>
            </a:r>
            <a:r>
              <a:rPr lang="en-US" sz="1600" dirty="0"/>
              <a:t> </a:t>
            </a:r>
            <a:r>
              <a:rPr lang="en-US" sz="1600" dirty="0" err="1"/>
              <a:t>annosta</a:t>
            </a:r>
            <a:r>
              <a:rPr lang="en-US" sz="1600" dirty="0"/>
              <a:t> </a:t>
            </a:r>
            <a:r>
              <a:rPr lang="en-US" sz="1600" dirty="0" err="1"/>
              <a:t>vuodessa</a:t>
            </a:r>
            <a:endParaRPr lang="en-US" sz="1600" dirty="0"/>
          </a:p>
          <a:p>
            <a:pPr lvl="1"/>
            <a:r>
              <a:rPr lang="en-US" sz="1600" dirty="0" err="1"/>
              <a:t>Tavoitteena</a:t>
            </a:r>
            <a:r>
              <a:rPr lang="en-US" sz="1600" dirty="0"/>
              <a:t> </a:t>
            </a:r>
            <a:r>
              <a:rPr lang="en-US" sz="1600" dirty="0" err="1"/>
              <a:t>ravitsemussuositusten</a:t>
            </a:r>
            <a:r>
              <a:rPr lang="en-US" sz="1600" dirty="0"/>
              <a:t> </a:t>
            </a:r>
            <a:r>
              <a:rPr lang="en-US" sz="1600" dirty="0" err="1"/>
              <a:t>mukainen</a:t>
            </a:r>
            <a:r>
              <a:rPr lang="en-US" sz="1600" dirty="0"/>
              <a:t> </a:t>
            </a:r>
            <a:r>
              <a:rPr lang="en-US" sz="1600" dirty="0" err="1"/>
              <a:t>tarjonta</a:t>
            </a:r>
            <a:r>
              <a:rPr lang="en-US" sz="1600" dirty="0"/>
              <a:t> – </a:t>
            </a:r>
            <a:r>
              <a:rPr lang="en-US" sz="1600" dirty="0" err="1"/>
              <a:t>kalaa</a:t>
            </a:r>
            <a:r>
              <a:rPr lang="en-US" sz="1600" dirty="0"/>
              <a:t> 2-3 </a:t>
            </a:r>
            <a:r>
              <a:rPr lang="en-US" sz="1600" dirty="0" err="1"/>
              <a:t>kertaa</a:t>
            </a:r>
            <a:r>
              <a:rPr lang="en-US" sz="1600" dirty="0"/>
              <a:t> </a:t>
            </a:r>
            <a:r>
              <a:rPr lang="en-US" sz="1600" dirty="0" err="1"/>
              <a:t>viikossa</a:t>
            </a:r>
            <a:endParaRPr lang="en-US" sz="1600" dirty="0"/>
          </a:p>
          <a:p>
            <a:pPr lvl="1"/>
            <a:r>
              <a:rPr lang="en-US" sz="1600" dirty="0" err="1"/>
              <a:t>Uusien</a:t>
            </a:r>
            <a:r>
              <a:rPr lang="en-US" sz="1600" dirty="0"/>
              <a:t> </a:t>
            </a:r>
            <a:r>
              <a:rPr lang="en-US" sz="1600" dirty="0" err="1"/>
              <a:t>tuotteiden</a:t>
            </a:r>
            <a:r>
              <a:rPr lang="en-US" sz="1600" dirty="0"/>
              <a:t> </a:t>
            </a:r>
            <a:r>
              <a:rPr lang="en-US" sz="1600" dirty="0" err="1"/>
              <a:t>testaus</a:t>
            </a:r>
            <a:r>
              <a:rPr lang="en-US" sz="1600" dirty="0"/>
              <a:t> </a:t>
            </a:r>
            <a:r>
              <a:rPr lang="en-US" sz="1600" dirty="0" err="1"/>
              <a:t>tapahtuu</a:t>
            </a:r>
            <a:r>
              <a:rPr lang="en-US" sz="1600" dirty="0"/>
              <a:t> </a:t>
            </a:r>
            <a:r>
              <a:rPr lang="en-US" sz="1600" dirty="0" err="1"/>
              <a:t>ammattikeittiöissä</a:t>
            </a:r>
            <a:r>
              <a:rPr lang="en-US" sz="1600" dirty="0"/>
              <a:t>, </a:t>
            </a:r>
            <a:r>
              <a:rPr lang="en-US" sz="1600" dirty="0" err="1"/>
              <a:t>hyvä</a:t>
            </a:r>
            <a:r>
              <a:rPr lang="en-US" sz="1600" dirty="0"/>
              <a:t> </a:t>
            </a:r>
            <a:r>
              <a:rPr lang="en-US" sz="1600" dirty="0" err="1"/>
              <a:t>reitti</a:t>
            </a:r>
            <a:r>
              <a:rPr lang="en-US" sz="1600" dirty="0"/>
              <a:t> </a:t>
            </a:r>
            <a:r>
              <a:rPr lang="en-US" sz="1600" dirty="0" err="1"/>
              <a:t>myös</a:t>
            </a:r>
            <a:r>
              <a:rPr lang="en-US" sz="1600" dirty="0"/>
              <a:t> </a:t>
            </a:r>
            <a:r>
              <a:rPr lang="en-US" sz="1600" dirty="0" err="1"/>
              <a:t>vähittäiskauppamarkkinoille</a:t>
            </a:r>
            <a:endParaRPr lang="en-US" sz="1600" dirty="0"/>
          </a:p>
          <a:p>
            <a:pPr lvl="1"/>
            <a:r>
              <a:rPr lang="en-US" sz="1600" dirty="0" err="1"/>
              <a:t>Ammattikeittiöiden</a:t>
            </a:r>
            <a:r>
              <a:rPr lang="en-US" sz="1600" dirty="0"/>
              <a:t> </a:t>
            </a:r>
            <a:r>
              <a:rPr lang="en-US" sz="1600" dirty="0" err="1"/>
              <a:t>kokit</a:t>
            </a:r>
            <a:r>
              <a:rPr lang="en-US" sz="1600" dirty="0"/>
              <a:t> </a:t>
            </a:r>
            <a:r>
              <a:rPr lang="en-US" sz="1600" dirty="0" err="1"/>
              <a:t>motivoituneita</a:t>
            </a:r>
            <a:r>
              <a:rPr lang="en-US" sz="1600" dirty="0"/>
              <a:t> </a:t>
            </a:r>
            <a:r>
              <a:rPr lang="en-US" sz="1600" dirty="0" err="1"/>
              <a:t>tuotekehityksen</a:t>
            </a:r>
            <a:r>
              <a:rPr lang="en-US" sz="1600" dirty="0"/>
              <a:t> </a:t>
            </a:r>
            <a:r>
              <a:rPr lang="en-US" sz="1600" dirty="0" err="1"/>
              <a:t>ammattilaisia</a:t>
            </a:r>
            <a:r>
              <a:rPr lang="en-US" sz="1600" dirty="0"/>
              <a:t>, </a:t>
            </a:r>
            <a:r>
              <a:rPr lang="en-US" sz="1600" dirty="0" err="1"/>
              <a:t>joiden</a:t>
            </a:r>
            <a:r>
              <a:rPr lang="en-US" sz="1600" dirty="0"/>
              <a:t> </a:t>
            </a:r>
            <a:r>
              <a:rPr lang="en-US" sz="1600" dirty="0" err="1"/>
              <a:t>osaaminen</a:t>
            </a:r>
            <a:r>
              <a:rPr lang="en-US" sz="1600" dirty="0"/>
              <a:t> </a:t>
            </a:r>
            <a:r>
              <a:rPr lang="en-US" sz="1600" dirty="0" err="1"/>
              <a:t>mukaan</a:t>
            </a:r>
            <a:r>
              <a:rPr lang="en-US" sz="1600" dirty="0"/>
              <a:t> </a:t>
            </a:r>
            <a:r>
              <a:rPr lang="en-US" sz="1600" dirty="0" err="1"/>
              <a:t>yhteiskehittämisen</a:t>
            </a:r>
            <a:r>
              <a:rPr lang="en-US" sz="1600" dirty="0"/>
              <a:t> </a:t>
            </a:r>
            <a:r>
              <a:rPr lang="en-US" sz="1600" dirty="0" err="1"/>
              <a:t>prosessiin</a:t>
            </a:r>
            <a:endParaRPr lang="en-US" sz="1600" dirty="0"/>
          </a:p>
          <a:p>
            <a:r>
              <a:rPr lang="en-US" sz="1600" b="1" dirty="0" err="1"/>
              <a:t>Elintarviketeollisuus</a:t>
            </a:r>
            <a:endParaRPr lang="en-US" sz="1600" b="1" dirty="0"/>
          </a:p>
          <a:p>
            <a:pPr lvl="1"/>
            <a:r>
              <a:rPr lang="en-US" sz="1600" dirty="0" err="1"/>
              <a:t>Tunnistanut</a:t>
            </a:r>
            <a:r>
              <a:rPr lang="en-US" sz="1600" dirty="0"/>
              <a:t> </a:t>
            </a:r>
            <a:r>
              <a:rPr lang="en-US" sz="1600" dirty="0" err="1"/>
              <a:t>kotimaisen</a:t>
            </a:r>
            <a:r>
              <a:rPr lang="en-US" sz="1600" dirty="0"/>
              <a:t> </a:t>
            </a:r>
            <a:r>
              <a:rPr lang="en-US" sz="1600" dirty="0" err="1"/>
              <a:t>kalan</a:t>
            </a:r>
            <a:r>
              <a:rPr lang="en-US" sz="1600" dirty="0"/>
              <a:t> </a:t>
            </a:r>
            <a:r>
              <a:rPr lang="en-US" sz="1600" dirty="0" err="1"/>
              <a:t>markkinapotentiaalin</a:t>
            </a:r>
            <a:endParaRPr lang="en-US" sz="1600" dirty="0"/>
          </a:p>
          <a:p>
            <a:pPr lvl="2"/>
            <a:r>
              <a:rPr lang="en-US" sz="1600" dirty="0" err="1"/>
              <a:t>Kalamurekepihvit</a:t>
            </a:r>
            <a:r>
              <a:rPr lang="en-US" sz="1600" dirty="0"/>
              <a:t>, -</a:t>
            </a:r>
            <a:r>
              <a:rPr lang="en-US" sz="1600" dirty="0" err="1"/>
              <a:t>pyörykät</a:t>
            </a:r>
            <a:r>
              <a:rPr lang="en-US" sz="1600" dirty="0"/>
              <a:t>, </a:t>
            </a:r>
            <a:r>
              <a:rPr lang="en-US" sz="1600" dirty="0" err="1"/>
              <a:t>kalapuikot</a:t>
            </a:r>
            <a:endParaRPr lang="en-US" sz="1600" dirty="0"/>
          </a:p>
          <a:p>
            <a:pPr lvl="3"/>
            <a:r>
              <a:rPr lang="en-US" sz="1600" dirty="0" err="1"/>
              <a:t>Raaka-aineiden</a:t>
            </a:r>
            <a:r>
              <a:rPr lang="en-US" sz="1600" dirty="0"/>
              <a:t>/</a:t>
            </a:r>
            <a:r>
              <a:rPr lang="en-US" sz="1600" dirty="0" err="1"/>
              <a:t>välituotteiden</a:t>
            </a:r>
            <a:r>
              <a:rPr lang="en-US" sz="1600" dirty="0"/>
              <a:t> </a:t>
            </a:r>
            <a:r>
              <a:rPr lang="en-US" sz="1600" dirty="0" err="1"/>
              <a:t>tarjonta</a:t>
            </a:r>
            <a:r>
              <a:rPr lang="en-US" sz="1600" dirty="0"/>
              <a:t>?</a:t>
            </a:r>
          </a:p>
          <a:p>
            <a:pPr lvl="2"/>
            <a:r>
              <a:rPr lang="en-US" sz="1600" dirty="0" err="1"/>
              <a:t>Mitä</a:t>
            </a:r>
            <a:r>
              <a:rPr lang="en-US" sz="1600" dirty="0"/>
              <a:t> </a:t>
            </a:r>
            <a:r>
              <a:rPr lang="en-US" sz="1600" dirty="0" err="1"/>
              <a:t>muita</a:t>
            </a:r>
            <a:r>
              <a:rPr lang="en-US" sz="1600" dirty="0"/>
              <a:t> </a:t>
            </a:r>
            <a:r>
              <a:rPr lang="en-US" sz="1600" dirty="0" err="1"/>
              <a:t>tuotteita</a:t>
            </a:r>
            <a:r>
              <a:rPr lang="en-US" sz="1600" dirty="0"/>
              <a:t> </a:t>
            </a:r>
            <a:r>
              <a:rPr lang="en-US" sz="1600" dirty="0" err="1"/>
              <a:t>kuluttajat</a:t>
            </a:r>
            <a:r>
              <a:rPr lang="en-US" sz="1600" dirty="0"/>
              <a:t> </a:t>
            </a:r>
            <a:r>
              <a:rPr lang="en-US" sz="1600" dirty="0" err="1"/>
              <a:t>haluaisivat</a:t>
            </a:r>
            <a:r>
              <a:rPr lang="en-US" sz="1600" dirty="0"/>
              <a:t>?</a:t>
            </a:r>
          </a:p>
          <a:p>
            <a:pPr lvl="3"/>
            <a:r>
              <a:rPr lang="en-US" sz="1400" dirty="0" err="1"/>
              <a:t>Ammattikeittiöt</a:t>
            </a:r>
            <a:r>
              <a:rPr lang="en-US" sz="1400" dirty="0"/>
              <a:t> </a:t>
            </a:r>
            <a:r>
              <a:rPr lang="en-US" sz="1400" dirty="0" err="1"/>
              <a:t>testialustana</a:t>
            </a:r>
            <a:endParaRPr lang="en-US" sz="1400" dirty="0"/>
          </a:p>
        </p:txBody>
      </p:sp>
      <p:pic>
        <p:nvPicPr>
          <p:cNvPr id="11" name="Content Placeholder 10" descr="A bird with a fish in its beak&#10;&#10;Description automatically generated">
            <a:extLst>
              <a:ext uri="{FF2B5EF4-FFF2-40B4-BE49-F238E27FC236}">
                <a16:creationId xmlns:a16="http://schemas.microsoft.com/office/drawing/2014/main" id="{A7926309-59BF-7D17-29E4-5F4EFEF1F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B803F3-5104-DC74-ADBB-5BF9B0B1DE59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FI" sz="700">
                <a:solidFill>
                  <a:srgbClr val="FFFFFF"/>
                </a:solidFill>
                <a:hlinkClick r:id="rId3" tooltip="https://www.flickr.com/photos/johnfish/500441557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FI" sz="700">
                <a:solidFill>
                  <a:srgbClr val="FFFFFF"/>
                </a:solidFill>
              </a:rPr>
              <a:t> by Unknown Author is licensed under </a:t>
            </a:r>
            <a:r>
              <a:rPr lang="en-FI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FI" sz="70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A7FDBF-74FC-E7A5-4510-F4F96940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2" y="23149"/>
            <a:ext cx="6878775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000" dirty="0"/>
              <a:t>Ammattikeittiöiden rooli </a:t>
            </a:r>
            <a:br>
              <a:rPr lang="fi-FI" sz="4000" dirty="0"/>
            </a:br>
            <a:r>
              <a:rPr lang="fi-FI" sz="4000" dirty="0"/>
              <a:t>osana terveyttä edistävää,  kestävää ruokakulttuuria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91435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ADF6D-B1E3-F810-B0F4-B0BFBA69ED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Suurkeittiökyselyn tulokset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67D49F-F3F9-90FC-E462-C88E66588F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Opinnäytetyö Juuso Valtonen, restonomi AMK/</a:t>
            </a:r>
            <a:r>
              <a:rPr lang="fi-FI" dirty="0" err="1"/>
              <a:t>SeAMK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944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24E18-8DDC-E8FC-7D7A-448995E4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92" y="1377339"/>
            <a:ext cx="5158824" cy="474210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Kysely suunnattiin 18 ruokapalveluyritykselle eri puolilla Suomea</a:t>
            </a:r>
          </a:p>
          <a:p>
            <a:r>
              <a:rPr lang="fi-FI" dirty="0"/>
              <a:t>Palveluja tuotettiin varhaiskasvatukselle, peruskouluihin, vanhuspalveluihin, sairaaloihin, henkilöstöruokaloihin, puolustusvoimille, rikosseuraamuslaitoksille, …</a:t>
            </a:r>
          </a:p>
          <a:p>
            <a:r>
              <a:rPr lang="fi-FI" dirty="0"/>
              <a:t>Ruoka-annosten keskimääräinen hinta 0,6 – 2€/annos</a:t>
            </a:r>
          </a:p>
          <a:p>
            <a:pPr lvl="1"/>
            <a:r>
              <a:rPr lang="fi-FI" dirty="0"/>
              <a:t>Kouluruoat 0,60-1,2 €</a:t>
            </a:r>
          </a:p>
          <a:p>
            <a:pPr lvl="1"/>
            <a:r>
              <a:rPr lang="fi-FI" dirty="0"/>
              <a:t>Vanhusten ruokapalvelut 1,55 – 2 €</a:t>
            </a:r>
          </a:p>
          <a:p>
            <a:pPr lvl="1"/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7A56B-2825-616A-F26D-57302443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Kyselyn rakenne ja haastatellut yritykset</a:t>
            </a:r>
          </a:p>
        </p:txBody>
      </p:sp>
      <p:graphicFrame>
        <p:nvGraphicFramePr>
          <p:cNvPr id="13" name="Kaavio 1">
            <a:extLst>
              <a:ext uri="{FF2B5EF4-FFF2-40B4-BE49-F238E27FC236}">
                <a16:creationId xmlns:a16="http://schemas.microsoft.com/office/drawing/2014/main" id="{AD5C6EAE-8EC4-31F5-54B8-2DC924DD4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73970"/>
              </p:ext>
            </p:extLst>
          </p:nvPr>
        </p:nvGraphicFramePr>
        <p:xfrm>
          <a:off x="5993716" y="2057400"/>
          <a:ext cx="54940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9621512-946E-E89C-358B-3E6DB3502FBA}"/>
              </a:ext>
            </a:extLst>
          </p:cNvPr>
          <p:cNvSpPr txBox="1"/>
          <p:nvPr/>
        </p:nvSpPr>
        <p:spPr>
          <a:xfrm>
            <a:off x="10362682" y="4009293"/>
            <a:ext cx="12523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200" dirty="0" err="1"/>
              <a:t>Väh</a:t>
            </a:r>
            <a:r>
              <a:rPr lang="fi-FI" sz="1200" dirty="0"/>
              <a:t>. 2 x vk, </a:t>
            </a:r>
          </a:p>
          <a:p>
            <a:r>
              <a:rPr lang="fi-FI" sz="1200" dirty="0" err="1"/>
              <a:t>Keskim</a:t>
            </a:r>
            <a:r>
              <a:rPr lang="fi-FI" sz="1200" dirty="0"/>
              <a:t>. 2,5 x vko</a:t>
            </a:r>
          </a:p>
          <a:p>
            <a:r>
              <a:rPr lang="fi-FI" sz="1200" dirty="0"/>
              <a:t>Max 4 x vko </a:t>
            </a:r>
          </a:p>
        </p:txBody>
      </p:sp>
    </p:spTree>
    <p:extLst>
      <p:ext uri="{BB962C8B-B14F-4D97-AF65-F5344CB8AC3E}">
        <p14:creationId xmlns:p14="http://schemas.microsoft.com/office/powerpoint/2010/main" val="291242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324D3D-3902-D7AE-B8A2-2E0E91EC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/>
              <a:t>Ruokapalveluyritysten kuvaus</a:t>
            </a:r>
          </a:p>
        </p:txBody>
      </p:sp>
      <p:graphicFrame>
        <p:nvGraphicFramePr>
          <p:cNvPr id="4" name="Kaavio 1">
            <a:extLst>
              <a:ext uri="{FF2B5EF4-FFF2-40B4-BE49-F238E27FC236}">
                <a16:creationId xmlns:a16="http://schemas.microsoft.com/office/drawing/2014/main" id="{C47121A5-BEEC-173B-5D75-529C9DFD1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288706"/>
              </p:ext>
            </p:extLst>
          </p:nvPr>
        </p:nvGraphicFramePr>
        <p:xfrm>
          <a:off x="838200" y="1139483"/>
          <a:ext cx="6153443" cy="21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map of finland with red dots&#10;&#10;Description automatically generated">
            <a:extLst>
              <a:ext uri="{FF2B5EF4-FFF2-40B4-BE49-F238E27FC236}">
                <a16:creationId xmlns:a16="http://schemas.microsoft.com/office/drawing/2014/main" id="{66E6E382-3218-EFF6-4C0C-7ADB7C68CD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702" y="1027906"/>
            <a:ext cx="3079053" cy="4662316"/>
          </a:xfrm>
          <a:prstGeom prst="rect">
            <a:avLst/>
          </a:prstGeom>
        </p:spPr>
      </p:pic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3531A328-DB36-FC11-152C-C44A798DB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411634"/>
              </p:ext>
            </p:extLst>
          </p:nvPr>
        </p:nvGraphicFramePr>
        <p:xfrm>
          <a:off x="838200" y="3267624"/>
          <a:ext cx="58997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808F90-0192-9259-6B03-2566EE3C451B}"/>
              </a:ext>
            </a:extLst>
          </p:cNvPr>
          <p:cNvSpPr txBox="1"/>
          <p:nvPr/>
        </p:nvSpPr>
        <p:spPr>
          <a:xfrm>
            <a:off x="6488228" y="56414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Opinnäytetyö Juuso Valtonen, restonomi AMK/</a:t>
            </a:r>
            <a:r>
              <a:rPr lang="fi-FI" dirty="0" err="1"/>
              <a:t>SeAMK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21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40C0216-26FD-754D-FB70-1575AD1F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6" y="1754605"/>
            <a:ext cx="10516341" cy="4178934"/>
          </a:xfrm>
        </p:spPr>
        <p:txBody>
          <a:bodyPr>
            <a:normAutofit/>
          </a:bodyPr>
          <a:lstStyle/>
          <a:p>
            <a:pPr defTabSz="457200"/>
            <a:r>
              <a:rPr lang="fi-FI" sz="2400" kern="0" dirty="0">
                <a:latin typeface="Euphemia" panose="020B0503040102020104" pitchFamily="34" charset="0"/>
              </a:rPr>
              <a:t>Aktion Österbotten (hallinnoija)</a:t>
            </a:r>
          </a:p>
          <a:p>
            <a:pPr defTabSz="457200"/>
            <a:r>
              <a:rPr lang="fi-FI" sz="2400" kern="0" dirty="0">
                <a:latin typeface="Euphemia" panose="020B0503040102020104" pitchFamily="34" charset="0"/>
              </a:rPr>
              <a:t>Teknologian tutkimuskeskus (VTT)</a:t>
            </a:r>
          </a:p>
          <a:p>
            <a:pPr defTabSz="457200"/>
            <a:r>
              <a:rPr lang="fi-FI" sz="2400" kern="0" dirty="0">
                <a:latin typeface="Euphemia" panose="020B0503040102020104" pitchFamily="34" charset="0"/>
              </a:rPr>
              <a:t>Turun yliopisto (UTU)</a:t>
            </a:r>
          </a:p>
          <a:p>
            <a:pPr defTabSz="457200"/>
            <a:r>
              <a:rPr lang="fi-FI" sz="2400" kern="0" dirty="0">
                <a:latin typeface="Euphemia" panose="020B0503040102020104" pitchFamily="34" charset="0"/>
              </a:rPr>
              <a:t>Luonnonvarakeskus (Luke)</a:t>
            </a:r>
          </a:p>
          <a:p>
            <a:pPr defTabSz="457200"/>
            <a:r>
              <a:rPr lang="fi-FI" sz="2400" kern="0" dirty="0">
                <a:latin typeface="Euphemia" panose="020B0503040102020104" pitchFamily="34" charset="0"/>
              </a:rPr>
              <a:t>Österbottens Fiskarförbund (koordinaattori) </a:t>
            </a:r>
          </a:p>
          <a:p>
            <a:pPr marL="0" indent="0" defTabSz="457200">
              <a:buNone/>
            </a:pPr>
            <a:endParaRPr lang="fi-FI" sz="2400" kern="0" dirty="0">
              <a:latin typeface="Euphemia" panose="020B0503040102020104" pitchFamily="34" charset="0"/>
            </a:endParaRPr>
          </a:p>
          <a:p>
            <a:pPr marL="0" indent="0" defTabSz="457200">
              <a:buNone/>
            </a:pPr>
            <a:r>
              <a:rPr lang="fi-FI" sz="2400" kern="0" dirty="0">
                <a:latin typeface="Euphemia" panose="020B0503040102020104" pitchFamily="34" charset="0"/>
              </a:rPr>
              <a:t>Yhteystiedot: koordinaattori Marina Nyqvist, marina.nyqvist@fishpoint.net, +358505272314</a:t>
            </a:r>
          </a:p>
          <a:p>
            <a:endParaRPr lang="en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E09E027-B338-5424-89CA-BE80655E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Konsortio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3456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57C6EE-605A-CE7F-6769-F711D3E165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Kalamassatuotteet suosituimpia</a:t>
            </a:r>
          </a:p>
          <a:p>
            <a:pPr lvl="1"/>
            <a:r>
              <a:rPr lang="fi-FI" dirty="0"/>
              <a:t>Kaikki vastaajat (18/18) käyttivät pyöryköinä, pihveinä ja/tai kuorrutettuina</a:t>
            </a:r>
          </a:p>
          <a:p>
            <a:r>
              <a:rPr lang="fi-FI" dirty="0"/>
              <a:t>Raakakala pakasteena toiseksi suosituin</a:t>
            </a:r>
          </a:p>
          <a:p>
            <a:pPr lvl="1"/>
            <a:r>
              <a:rPr lang="fi-FI" dirty="0"/>
              <a:t>Lähes kaikki (16/18) käyttivät fileenä tai kuutiona </a:t>
            </a:r>
          </a:p>
          <a:p>
            <a:pPr lvl="1"/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E6A0E6-2CD9-CE51-15DB-EC894245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ja miten ammattikeittiöt käyttävät kalaa?</a:t>
            </a:r>
          </a:p>
        </p:txBody>
      </p:sp>
      <p:graphicFrame>
        <p:nvGraphicFramePr>
          <p:cNvPr id="5" name="Kaavio 1">
            <a:extLst>
              <a:ext uri="{FF2B5EF4-FFF2-40B4-BE49-F238E27FC236}">
                <a16:creationId xmlns:a16="http://schemas.microsoft.com/office/drawing/2014/main" id="{3C174787-721B-FF0A-2D3F-863F590510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8205836"/>
              </p:ext>
            </p:extLst>
          </p:nvPr>
        </p:nvGraphicFramePr>
        <p:xfrm>
          <a:off x="6172200" y="1825625"/>
          <a:ext cx="5181600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6F02D1-A759-9F2D-A1FA-77A662E4A728}"/>
              </a:ext>
            </a:extLst>
          </p:cNvPr>
          <p:cNvSpPr txBox="1"/>
          <p:nvPr/>
        </p:nvSpPr>
        <p:spPr>
          <a:xfrm>
            <a:off x="6434666" y="57711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Opinnäytetyö Juuso Valtonen, restonomi AMK/</a:t>
            </a:r>
            <a:r>
              <a:rPr lang="fi-FI" dirty="0" err="1"/>
              <a:t>SeAMK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308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35678-C1F9-78CF-46F3-683DC8147D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9279" y="1839119"/>
            <a:ext cx="5746721" cy="3454400"/>
          </a:xfrm>
          <a:prstGeom prst="rect">
            <a:avLst/>
          </a:prstGeom>
        </p:spPr>
      </p:pic>
      <p:pic>
        <p:nvPicPr>
          <p:cNvPr id="7" name="Content Placeholder 6" descr="A close-up of fried fish&#10;&#10;Description automatically generated">
            <a:extLst>
              <a:ext uri="{FF2B5EF4-FFF2-40B4-BE49-F238E27FC236}">
                <a16:creationId xmlns:a16="http://schemas.microsoft.com/office/drawing/2014/main" id="{82BE8D9B-6799-F789-6C7B-52E95069AC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37091" y="1839119"/>
            <a:ext cx="5181600" cy="34544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553104-2598-AEBF-D625-04AE104D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Kalan kotimaisuusaste (itsearviointi)</a:t>
            </a:r>
          </a:p>
        </p:txBody>
      </p:sp>
    </p:spTree>
    <p:extLst>
      <p:ext uri="{BB962C8B-B14F-4D97-AF65-F5344CB8AC3E}">
        <p14:creationId xmlns:p14="http://schemas.microsoft.com/office/powerpoint/2010/main" val="237992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C7836-1D63-1E82-80B4-ED369D7B1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3711"/>
            <a:ext cx="5181600" cy="3571167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Tyypillisimmät reseptit</a:t>
            </a:r>
          </a:p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Laatikot vuokaruoat, murekkeet suosituimpia</a:t>
            </a:r>
          </a:p>
          <a:p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eitot, fileet ja kuorrutetut kalatuotteet kuten kalapuikot myös suosittuja</a:t>
            </a:r>
          </a:p>
          <a:p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Harvinaisimpia (2/18) kokonaiset fileet, kuten uunilohi tai kuorrutettu filee. </a:t>
            </a:r>
            <a:endParaRPr lang="en-F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4B1CE3-63FE-A75E-7D02-2C8060C7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4000" cy="1871638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ominaisuuksia ammattikeittiöt pitävät tärkeinä kalassa?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2A05C7-6C39-0837-69AD-930EEF3784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5360454"/>
              </p:ext>
            </p:extLst>
          </p:nvPr>
        </p:nvGraphicFramePr>
        <p:xfrm>
          <a:off x="6326945" y="1300944"/>
          <a:ext cx="5181600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26DF8B-F084-B090-36F0-18618C829878}"/>
              </a:ext>
            </a:extLst>
          </p:cNvPr>
          <p:cNvSpPr txBox="1"/>
          <p:nvPr/>
        </p:nvSpPr>
        <p:spPr>
          <a:xfrm>
            <a:off x="6485466" y="56355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Opinnäytetyö Juuso Valtonen, restonomi AMK/</a:t>
            </a:r>
            <a:r>
              <a:rPr lang="fi-FI" dirty="0" err="1"/>
              <a:t>SeAMK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436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AA0447-E7D3-37AB-B87D-A8160BAC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0772"/>
            <a:ext cx="5181600" cy="3108958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7D5919-AAF7-79D1-F4AC-A67663F5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Koetut haasteet ja esteet kalan käytölle</a:t>
            </a:r>
          </a:p>
        </p:txBody>
      </p:sp>
      <p:pic>
        <p:nvPicPr>
          <p:cNvPr id="10" name="Content Placeholder 9" descr="A fish with limes and spices on a white surface&#10;&#10;Description automatically generated">
            <a:extLst>
              <a:ext uri="{FF2B5EF4-FFF2-40B4-BE49-F238E27FC236}">
                <a16:creationId xmlns:a16="http://schemas.microsoft.com/office/drawing/2014/main" id="{A6BE6275-35AB-3E74-B0EB-E6E5E806FC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172200" y="2187526"/>
            <a:ext cx="5181600" cy="345608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A911A-B5D7-4B88-6A60-C786CB32D7E9}"/>
              </a:ext>
            </a:extLst>
          </p:cNvPr>
          <p:cNvSpPr txBox="1"/>
          <p:nvPr/>
        </p:nvSpPr>
        <p:spPr>
          <a:xfrm>
            <a:off x="6172200" y="5643612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4" tooltip="https://foto.wuestenigel.com/the-concept-of-cooking-fish-raw-dorada-and-spices-on-white-wooden-background/"/>
              </a:rPr>
              <a:t>This Photo</a:t>
            </a:r>
            <a:r>
              <a:rPr lang="fi-FI" sz="900"/>
              <a:t> by Unknown Author is licensed under </a:t>
            </a:r>
            <a:r>
              <a:rPr lang="fi-FI" sz="900">
                <a:hlinkClick r:id="rId5" tooltip="https://creativecommons.org/licenses/by/3.0/"/>
              </a:rPr>
              <a:t>CC BY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2614844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3EBB42-D143-7761-4284-4FC64C5D3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927" y="2329927"/>
            <a:ext cx="5046663" cy="30051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ECC4BD-8658-54B8-C35A-592BF9AD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Halukkuus TKI-yhteistyölle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AF5DB-5766-6344-C7AA-C5EFA8F5AE55}"/>
              </a:ext>
            </a:extLst>
          </p:cNvPr>
          <p:cNvSpPr txBox="1"/>
          <p:nvPr/>
        </p:nvSpPr>
        <p:spPr>
          <a:xfrm rot="937132">
            <a:off x="8632950" y="1382962"/>
            <a:ext cx="2878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Hektistä ja tiukkaa työelämässä. Ei aikaa työpajoille ja jutustelulle. Aina kiire, jollakin tasolla silti hyvä olla ideoinnissa mukana.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64459-A196-9BDA-FB73-B1C7257A249F}"/>
              </a:ext>
            </a:extLst>
          </p:cNvPr>
          <p:cNvSpPr txBox="1"/>
          <p:nvPr/>
        </p:nvSpPr>
        <p:spPr>
          <a:xfrm rot="20561660">
            <a:off x="968721" y="1729763"/>
            <a:ext cx="2121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i="1" dirty="0"/>
              <a:t>Testataan mielellään, ei ehkä omaa tuotekehitystä.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EBF63E-8ED2-0EEF-E11C-17A5FCA94822}"/>
              </a:ext>
            </a:extLst>
          </p:cNvPr>
          <p:cNvSpPr txBox="1"/>
          <p:nvPr/>
        </p:nvSpPr>
        <p:spPr>
          <a:xfrm rot="979569">
            <a:off x="1918742" y="3327814"/>
            <a:ext cx="1976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Aina hyvä verkostoitua, mutta usein itse pidemmällä asiassa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6083C-0E46-634F-C28F-42C6F640B5A5}"/>
              </a:ext>
            </a:extLst>
          </p:cNvPr>
          <p:cNvSpPr txBox="1"/>
          <p:nvPr/>
        </p:nvSpPr>
        <p:spPr>
          <a:xfrm rot="20647992">
            <a:off x="9628166" y="3492344"/>
            <a:ext cx="1725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Työpajat, ajatusten vaihto, aivoriihi. Ennen kaikkea yhteinen alusta keskustelulle.</a:t>
            </a:r>
          </a:p>
        </p:txBody>
      </p:sp>
    </p:spTree>
    <p:extLst>
      <p:ext uri="{BB962C8B-B14F-4D97-AF65-F5344CB8AC3E}">
        <p14:creationId xmlns:p14="http://schemas.microsoft.com/office/powerpoint/2010/main" val="203416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715024-3F47-A5C1-B2C0-655F2286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Miltä tulevaisuus näyttää?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16F01-D55A-194D-A0F2-04750B28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2051050"/>
            <a:ext cx="4584700" cy="275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52299E-7F23-FFC7-9C43-2C90130DAD64}"/>
              </a:ext>
            </a:extLst>
          </p:cNvPr>
          <p:cNvSpPr txBox="1"/>
          <p:nvPr/>
        </p:nvSpPr>
        <p:spPr>
          <a:xfrm rot="21111343">
            <a:off x="1364105" y="2090641"/>
            <a:ext cx="2469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Kyllä se sieltä tulee lihan kustannusten kasvun myötä, punaisen lihan kulutus laskee edelleen, terveellisyys ja kestävyys  ovat kasvussa.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0B241-0568-3F65-1F8B-DCC4C689FE3E}"/>
              </a:ext>
            </a:extLst>
          </p:cNvPr>
          <p:cNvSpPr txBox="1"/>
          <p:nvPr/>
        </p:nvSpPr>
        <p:spPr>
          <a:xfrm rot="906322">
            <a:off x="8199620" y="2623007"/>
            <a:ext cx="3147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Huonolta näyttää. Valikoima supistuu. MSC / puuttuu foorumi, joka tarkistaa merkinnät Suomen, pohjoismaiden ja globaalilla tasolla. Saako vastuullisuutta ostettua? Hintavaikutus unohtuu.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0A365-B296-844D-26A1-1909019102DC}"/>
              </a:ext>
            </a:extLst>
          </p:cNvPr>
          <p:cNvSpPr txBox="1"/>
          <p:nvPr/>
        </p:nvSpPr>
        <p:spPr>
          <a:xfrm rot="21061071">
            <a:off x="3171393" y="4958584"/>
            <a:ext cx="3948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Yritystä on kehittää uusia </a:t>
            </a:r>
            <a:r>
              <a:rPr lang="fi-FI" i="1" dirty="0" err="1"/>
              <a:t>kotim</a:t>
            </a:r>
            <a:r>
              <a:rPr lang="fi-FI" i="1" dirty="0"/>
              <a:t>. Kalatuotteita. Ongelmana vakiinnuttaminen ja saatavuus.</a:t>
            </a:r>
          </a:p>
        </p:txBody>
      </p:sp>
    </p:spTree>
    <p:extLst>
      <p:ext uri="{BB962C8B-B14F-4D97-AF65-F5344CB8AC3E}">
        <p14:creationId xmlns:p14="http://schemas.microsoft.com/office/powerpoint/2010/main" val="2097993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D89F8D-560E-B0A3-BE65-0BBEDFBDB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92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i-FI" dirty="0"/>
              <a:t>Tavoitteena tutkimuksen, yritysten ja ammattikeittiöiden välisen yhteistyön tiivistäminen ja kotimaisen kalan käytön lisääminen ruokapalvelutuotteissa</a:t>
            </a:r>
          </a:p>
          <a:p>
            <a:pPr lvl="1">
              <a:buFont typeface="Wingdings" pitchFamily="2" charset="2"/>
              <a:buChar char="Ø"/>
            </a:pPr>
            <a:r>
              <a:rPr lang="fi-FI" sz="2800" dirty="0"/>
              <a:t>Yhteiskehittämisen ja tiedottamisen toimintamalli, johon kutsutaan eri sidosryhmiä mukaan</a:t>
            </a:r>
          </a:p>
          <a:p>
            <a:endParaRPr lang="fi-FI" dirty="0"/>
          </a:p>
        </p:txBody>
      </p:sp>
      <p:pic>
        <p:nvPicPr>
          <p:cNvPr id="6" name="Content Placeholder 5" descr="Person serving pasta at dinner table">
            <a:extLst>
              <a:ext uri="{FF2B5EF4-FFF2-40B4-BE49-F238E27FC236}">
                <a16:creationId xmlns:a16="http://schemas.microsoft.com/office/drawing/2014/main" id="{2FD37C56-779C-BF50-A892-F9789DAE15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825625"/>
            <a:ext cx="5181600" cy="4179253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30D3F4-43CE-7370-875A-D212DEE3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 err="1"/>
              <a:t>Blue</a:t>
            </a:r>
            <a:r>
              <a:rPr lang="fi-FI" dirty="0"/>
              <a:t> Products 3.0</a:t>
            </a:r>
          </a:p>
        </p:txBody>
      </p:sp>
    </p:spTree>
    <p:extLst>
      <p:ext uri="{BB962C8B-B14F-4D97-AF65-F5344CB8AC3E}">
        <p14:creationId xmlns:p14="http://schemas.microsoft.com/office/powerpoint/2010/main" val="247790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ABD0CBA-D98F-9EDB-2AF0-5A687C1B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409808" cy="4178934"/>
          </a:xfrm>
        </p:spPr>
        <p:txBody>
          <a:bodyPr/>
          <a:lstStyle/>
          <a:p>
            <a:r>
              <a:rPr lang="fi-FI" sz="32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Segoe UI" panose="020B0502040204020203" pitchFamily="34" charset="0"/>
              </a:rPr>
              <a:t>Lisätä </a:t>
            </a:r>
            <a:r>
              <a:rPr lang="fi-FI" sz="3200" dirty="0"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tärkeimpien tunnistettujen ja vajaasti hyödynnettyjen kalalajien, erityisesti </a:t>
            </a:r>
            <a:r>
              <a:rPr lang="fi-FI" sz="32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Segoe UI" panose="020B0502040204020203" pitchFamily="34" charset="0"/>
              </a:rPr>
              <a:t>silakan, muikun, kuoreen ja särkikalojen, sekä jalostusteollisuuden sivuvirtojen käyttöä elintarvikkeina tai lisäarvotuotteina. </a:t>
            </a:r>
          </a:p>
          <a:p>
            <a:endParaRPr lang="en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392126C-D895-1EF2-3193-C16AC464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Yleistavoite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133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6B06CEB-A2CE-907D-1A07-A38128FE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1798993"/>
            <a:ext cx="10515600" cy="4178934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i-FI" sz="28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1) Kalan laadun parantaminen läpi arvoketjun</a:t>
            </a:r>
            <a:endParaRPr lang="en-FI" sz="2800" dirty="0">
              <a:effectLst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i-FI" sz="28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2) Kalan tuotekehityksen ja uusien tuotantomenetelmien edistäminen</a:t>
            </a:r>
            <a:endParaRPr lang="en-FI" sz="2800" dirty="0">
              <a:effectLst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i-FI" sz="28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3) Kalan arvojakeiden kaupallistamisen vauhdittaminen</a:t>
            </a:r>
            <a:endParaRPr lang="en-FI" sz="2800" dirty="0">
              <a:effectLst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i-FI" sz="28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4) Verkostomaisen yhteistyön kehittäminen</a:t>
            </a:r>
            <a:endParaRPr lang="en-FI" dirty="0"/>
          </a:p>
          <a:p>
            <a:endParaRPr lang="en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E20E642-2957-3924-515E-56244F0B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Painopistealueita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5088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DB2E97E-4496-BC18-D9BB-CAE5B4A7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50921"/>
            <a:ext cx="11036571" cy="861134"/>
          </a:xfrm>
        </p:spPr>
        <p:txBody>
          <a:bodyPr>
            <a:noAutofit/>
          </a:bodyPr>
          <a:lstStyle/>
          <a:p>
            <a:r>
              <a:rPr lang="sv-FI" sz="3200" dirty="0" err="1"/>
              <a:t>Painopistealue</a:t>
            </a:r>
            <a:r>
              <a:rPr lang="sv-FI" sz="3200" dirty="0"/>
              <a:t> 1. </a:t>
            </a:r>
            <a:r>
              <a:rPr lang="sv-FI" sz="3200" dirty="0" err="1"/>
              <a:t>Kalan</a:t>
            </a:r>
            <a:r>
              <a:rPr lang="sv-FI" sz="3200" dirty="0"/>
              <a:t> </a:t>
            </a:r>
            <a:r>
              <a:rPr lang="sv-FI" sz="3200" dirty="0" err="1"/>
              <a:t>laadun</a:t>
            </a:r>
            <a:r>
              <a:rPr lang="sv-FI" sz="3200" dirty="0"/>
              <a:t> parantaminen </a:t>
            </a:r>
            <a:r>
              <a:rPr lang="sv-FI" sz="3200" dirty="0" err="1"/>
              <a:t>läpi</a:t>
            </a:r>
            <a:r>
              <a:rPr lang="sv-FI" sz="3200" dirty="0"/>
              <a:t> </a:t>
            </a:r>
            <a:r>
              <a:rPr lang="sv-FI" sz="3200" dirty="0" err="1"/>
              <a:t>arvoketjun</a:t>
            </a:r>
            <a:endParaRPr lang="en-FI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FCB19F-EDAA-C67F-A7F6-06D110931350}"/>
              </a:ext>
            </a:extLst>
          </p:cNvPr>
          <p:cNvGrpSpPr/>
          <p:nvPr/>
        </p:nvGrpSpPr>
        <p:grpSpPr>
          <a:xfrm>
            <a:off x="648231" y="1081784"/>
            <a:ext cx="10795086" cy="4826266"/>
            <a:chOff x="2255958" y="791560"/>
            <a:chExt cx="8454857" cy="4756695"/>
          </a:xfrm>
        </p:grpSpPr>
        <p:sp>
          <p:nvSpPr>
            <p:cNvPr id="5" name="Down Arrow 14">
              <a:extLst>
                <a:ext uri="{FF2B5EF4-FFF2-40B4-BE49-F238E27FC236}">
                  <a16:creationId xmlns:a16="http://schemas.microsoft.com/office/drawing/2014/main" id="{5D6D1784-7D62-D159-0D5C-F14065A3CE79}"/>
                </a:ext>
              </a:extLst>
            </p:cNvPr>
            <p:cNvSpPr/>
            <p:nvPr/>
          </p:nvSpPr>
          <p:spPr>
            <a:xfrm>
              <a:off x="4448159" y="1851556"/>
              <a:ext cx="3198878" cy="3398118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fi-FI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49F64C1-5265-4B96-66F3-CFC3B05B3C4F}"/>
                </a:ext>
              </a:extLst>
            </p:cNvPr>
            <p:cNvSpPr txBox="1"/>
            <p:nvPr/>
          </p:nvSpPr>
          <p:spPr>
            <a:xfrm>
              <a:off x="2394895" y="1991540"/>
              <a:ext cx="3818206" cy="8190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defTabSz="457200">
                <a:buAutoNum type="arabicPeriod"/>
              </a:pPr>
              <a:r>
                <a:rPr lang="fi-FI" sz="1600" b="1" dirty="0"/>
                <a:t>Tarvekartoitus raaka-aineen laadun parantamiseen (2023-2024)</a:t>
              </a:r>
            </a:p>
            <a:p>
              <a:pPr marL="342900" indent="-342900" defTabSz="457200">
                <a:buAutoNum type="arabicPeriod"/>
              </a:pPr>
              <a:endParaRPr lang="fi-FI" sz="1600" dirty="0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4D54EFBB-0BEC-8C40-2823-85580D60A859}"/>
                </a:ext>
              </a:extLst>
            </p:cNvPr>
            <p:cNvSpPr txBox="1"/>
            <p:nvPr/>
          </p:nvSpPr>
          <p:spPr>
            <a:xfrm>
              <a:off x="6290360" y="2161911"/>
              <a:ext cx="3298172" cy="5618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fi-FI" sz="1600" b="1" dirty="0"/>
                <a:t>2</a:t>
              </a:r>
              <a:r>
                <a:rPr lang="fi-FI" sz="1600" dirty="0"/>
                <a:t>. </a:t>
              </a:r>
              <a:r>
                <a:rPr lang="fi-FI" sz="1600" b="1" dirty="0"/>
                <a:t>Uudet laadun seurantamenetelmät (2024)</a:t>
              </a:r>
            </a:p>
            <a:p>
              <a:pPr defTabSz="457200"/>
              <a:endParaRPr lang="fi-FI" sz="1600" b="1" dirty="0"/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1B279131-31D5-D9CF-38A6-0209B9F21620}"/>
                </a:ext>
              </a:extLst>
            </p:cNvPr>
            <p:cNvSpPr txBox="1"/>
            <p:nvPr/>
          </p:nvSpPr>
          <p:spPr>
            <a:xfrm>
              <a:off x="2784268" y="2964515"/>
              <a:ext cx="3326114" cy="5763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fi-FI" sz="1600" b="1" dirty="0"/>
                <a:t>3. Laatu- ja säilyvyystutkimukset (2024-2027)</a:t>
              </a:r>
            </a:p>
            <a:p>
              <a:pPr defTabSz="457200"/>
              <a:endParaRPr lang="fi-FI" sz="1600" b="1" dirty="0"/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633629A5-A2EA-F9C7-70A6-A0F85C5FC6F9}"/>
                </a:ext>
              </a:extLst>
            </p:cNvPr>
            <p:cNvSpPr txBox="1"/>
            <p:nvPr/>
          </p:nvSpPr>
          <p:spPr>
            <a:xfrm>
              <a:off x="2255958" y="4001222"/>
              <a:ext cx="8454857" cy="15470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fi-FI" sz="1600" b="1" dirty="0"/>
                <a:t>Hyödyt</a:t>
              </a:r>
              <a:r>
                <a:rPr lang="fi-FI" sz="1600" dirty="0"/>
                <a:t>:</a:t>
              </a:r>
              <a:endParaRPr lang="fi-FI" sz="1600" dirty="0">
                <a:solidFill>
                  <a:prstClr val="black"/>
                </a:solidFill>
                <a:highlight>
                  <a:srgbClr val="FFFF00"/>
                </a:highlight>
                <a:ea typeface="Calibri"/>
                <a:cs typeface="Calibri"/>
              </a:endParaRP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fi-FI" sz="1600" dirty="0"/>
                <a:t>Kootaan työkalupakki, joka sisältää:</a:t>
              </a:r>
              <a:endParaRPr lang="fi-FI" sz="1600" dirty="0">
                <a:ea typeface="Calibri"/>
                <a:cs typeface="Calibri"/>
              </a:endParaRPr>
            </a:p>
            <a:p>
              <a:pPr marL="628650" indent="-171450" defTabSz="457200">
                <a:buFont typeface="Arial" panose="020B0604020202020204" pitchFamily="34" charset="0"/>
                <a:buChar char="•"/>
              </a:pPr>
              <a:r>
                <a:rPr lang="fi-FI" sz="1600" dirty="0">
                  <a:ea typeface="Calibri"/>
                  <a:cs typeface="Calibri"/>
                </a:rPr>
                <a:t>tietoa kalan laadun tarkkailusta ja parantamisesta </a:t>
              </a:r>
            </a:p>
            <a:p>
              <a:pPr marL="628650" lvl="1" indent="-171450" defTabSz="457200">
                <a:buFont typeface="Arial" panose="020B0604020202020204" pitchFamily="34" charset="0"/>
                <a:buChar char="•"/>
              </a:pPr>
              <a:r>
                <a:rPr lang="fi-FI" sz="1600" dirty="0">
                  <a:ea typeface="Calibri"/>
                  <a:cs typeface="Calibri"/>
                </a:rPr>
                <a:t>tietoa kuluttajien vaatimuksista kalan aistinvaraiselle laadulle ja viranomaisvaatimuksista uusille kala-raaka-aineille </a:t>
              </a:r>
              <a:endParaRPr lang="fi-FI" sz="1600" dirty="0"/>
            </a:p>
            <a:p>
              <a:pPr marL="628650" lvl="1" indent="-171450" defTabSz="457200">
                <a:buFont typeface="Arial" panose="020B0604020202020204" pitchFamily="34" charset="0"/>
                <a:buChar char="•"/>
              </a:pPr>
              <a:r>
                <a:rPr lang="fi-FI" sz="1600" dirty="0">
                  <a:ea typeface="Calibri"/>
                  <a:cs typeface="Calibri"/>
                </a:rPr>
                <a:t>2-3 menetelmää kala-raaka-aineen laadun mittaamiseen arvoketjun eri vaiheissa </a:t>
              </a:r>
              <a:endParaRPr lang="fi-FI" sz="1600" dirty="0"/>
            </a:p>
            <a:p>
              <a:pPr marL="628650" lvl="1" indent="-171450" defTabSz="457200">
                <a:buFont typeface="Arial" panose="020B0604020202020204" pitchFamily="34" charset="0"/>
                <a:buChar char="•"/>
              </a:pPr>
              <a:r>
                <a:rPr lang="fi-FI" sz="1600" dirty="0">
                  <a:ea typeface="Calibri"/>
                  <a:cs typeface="Calibri"/>
                </a:rPr>
                <a:t>mahdollisia keinoja laadun parantamiseen alkutuotannossa</a:t>
              </a:r>
              <a:endParaRPr lang="fi-FI" sz="1600" dirty="0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666B5013-C3B0-4AB9-09F0-A88E1068BBBC}"/>
                </a:ext>
              </a:extLst>
            </p:cNvPr>
            <p:cNvSpPr txBox="1"/>
            <p:nvPr/>
          </p:nvSpPr>
          <p:spPr>
            <a:xfrm>
              <a:off x="2638253" y="791560"/>
              <a:ext cx="8068643" cy="10616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sv-FI" sz="1600" b="1" dirty="0" err="1">
                  <a:solidFill>
                    <a:prstClr val="black"/>
                  </a:solidFill>
                </a:rPr>
                <a:t>Keskeiset</a:t>
              </a:r>
              <a:r>
                <a:rPr lang="sv-FI" sz="1600" b="1" dirty="0">
                  <a:solidFill>
                    <a:prstClr val="black"/>
                  </a:solidFill>
                </a:rPr>
                <a:t> </a:t>
              </a:r>
              <a:r>
                <a:rPr lang="sv-FI" sz="1600" b="1" dirty="0" err="1">
                  <a:solidFill>
                    <a:prstClr val="black"/>
                  </a:solidFill>
                </a:rPr>
                <a:t>tavoitteet</a:t>
              </a:r>
              <a:r>
                <a:rPr lang="sv-FI" sz="1600" b="1" dirty="0">
                  <a:solidFill>
                    <a:prstClr val="black"/>
                  </a:solidFill>
                </a:rPr>
                <a:t>: </a:t>
              </a: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sv-FI" sz="1600" dirty="0" err="1">
                  <a:solidFill>
                    <a:prstClr val="black"/>
                  </a:solidFill>
                </a:rPr>
                <a:t>Analysoida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keskeisten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elintarvikkeeksi</a:t>
              </a:r>
              <a:r>
                <a:rPr lang="sv-FI" sz="1600" dirty="0">
                  <a:solidFill>
                    <a:prstClr val="black"/>
                  </a:solidFill>
                </a:rPr>
                <a:t> ja </a:t>
              </a:r>
              <a:r>
                <a:rPr lang="sv-FI" sz="1600" dirty="0" err="1">
                  <a:solidFill>
                    <a:prstClr val="black"/>
                  </a:solidFill>
                </a:rPr>
                <a:t>rehuksi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tarjottujen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kalojen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laatu</a:t>
              </a:r>
              <a:r>
                <a:rPr lang="sv-FI" sz="1600" dirty="0">
                  <a:solidFill>
                    <a:prstClr val="black"/>
                  </a:solidFill>
                </a:rPr>
                <a:t> ja soveltuvat </a:t>
              </a:r>
              <a:r>
                <a:rPr lang="sv-FI" sz="1600" dirty="0" err="1">
                  <a:solidFill>
                    <a:prstClr val="black"/>
                  </a:solidFill>
                </a:rPr>
                <a:t>laadun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parantamiskeinot</a:t>
              </a:r>
              <a:endParaRPr lang="sv-FI" sz="1600" dirty="0">
                <a:solidFill>
                  <a:prstClr val="black"/>
                </a:solidFill>
              </a:endParaRP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sv-FI" sz="1600" dirty="0" err="1">
                  <a:solidFill>
                    <a:prstClr val="black"/>
                  </a:solidFill>
                </a:rPr>
                <a:t>Parantaa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kuluttajalle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tarjotun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kalan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laatua</a:t>
              </a:r>
              <a:endParaRPr lang="sv-FI" sz="1600" dirty="0">
                <a:solidFill>
                  <a:prstClr val="black"/>
                </a:solidFill>
              </a:endParaRP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sv-FI" sz="1600" dirty="0" err="1">
                  <a:solidFill>
                    <a:prstClr val="black"/>
                  </a:solidFill>
                </a:rPr>
                <a:t>Lisätä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laadultaan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elintarvikkeeksi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kelpaavan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kotimaisen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kalan</a:t>
              </a:r>
              <a:r>
                <a:rPr lang="sv-FI" sz="1600" dirty="0">
                  <a:solidFill>
                    <a:prstClr val="black"/>
                  </a:solidFill>
                </a:rPr>
                <a:t> </a:t>
              </a:r>
              <a:r>
                <a:rPr lang="sv-FI" sz="1600" dirty="0" err="1">
                  <a:solidFill>
                    <a:prstClr val="black"/>
                  </a:solidFill>
                </a:rPr>
                <a:t>määrää</a:t>
              </a:r>
              <a:r>
                <a:rPr lang="sv-FI" sz="1600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E1D006F0-0FD7-68B7-70F5-2B9CEE79D42B}"/>
                </a:ext>
              </a:extLst>
            </p:cNvPr>
            <p:cNvSpPr txBox="1"/>
            <p:nvPr/>
          </p:nvSpPr>
          <p:spPr>
            <a:xfrm>
              <a:off x="6244056" y="3074739"/>
              <a:ext cx="3477014" cy="7984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fi-FI" sz="1600" b="1" dirty="0">
                  <a:solidFill>
                    <a:prstClr val="black"/>
                  </a:solidFill>
                </a:rPr>
                <a:t>4. Viranomaisten ja kuluttajien laatuvaatimukset  (2024-2027)</a:t>
              </a:r>
            </a:p>
            <a:p>
              <a:pPr defTabSz="457200"/>
              <a:endParaRPr lang="fi-FI" sz="16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3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6619744-DBEF-0494-144D-7BE3A04A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1" y="221146"/>
            <a:ext cx="10925520" cy="977340"/>
          </a:xfrm>
        </p:spPr>
        <p:txBody>
          <a:bodyPr>
            <a:normAutofit/>
          </a:bodyPr>
          <a:lstStyle/>
          <a:p>
            <a:r>
              <a:rPr lang="sv-FI" sz="3200" dirty="0" err="1"/>
              <a:t>Painopistealue</a:t>
            </a:r>
            <a:r>
              <a:rPr lang="sv-FI" sz="3200" dirty="0"/>
              <a:t> 2. </a:t>
            </a:r>
            <a:r>
              <a:rPr lang="sv-FI" sz="3200" dirty="0" err="1"/>
              <a:t>Uusien</a:t>
            </a:r>
            <a:r>
              <a:rPr lang="sv-FI" sz="3200" dirty="0"/>
              <a:t> </a:t>
            </a:r>
            <a:r>
              <a:rPr lang="sv-FI" sz="3200" dirty="0" err="1"/>
              <a:t>prosessimenetelmien</a:t>
            </a:r>
            <a:r>
              <a:rPr lang="sv-FI" sz="3200" dirty="0"/>
              <a:t> </a:t>
            </a:r>
            <a:r>
              <a:rPr lang="sv-FI" sz="3200" dirty="0" err="1"/>
              <a:t>soveltamisen</a:t>
            </a:r>
            <a:r>
              <a:rPr lang="sv-FI" sz="3200" dirty="0"/>
              <a:t> ja </a:t>
            </a:r>
            <a:r>
              <a:rPr lang="sv-FI" sz="3200" dirty="0" err="1"/>
              <a:t>tuotekehityksen</a:t>
            </a:r>
            <a:r>
              <a:rPr lang="sv-FI" sz="3200" dirty="0"/>
              <a:t> </a:t>
            </a:r>
            <a:r>
              <a:rPr lang="sv-FI" sz="3200" dirty="0" err="1"/>
              <a:t>tukeminen</a:t>
            </a:r>
            <a:endParaRPr lang="en-FI" sz="32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16EFABE-383D-5231-23DC-5BD3A2B8A428}"/>
              </a:ext>
            </a:extLst>
          </p:cNvPr>
          <p:cNvGrpSpPr/>
          <p:nvPr/>
        </p:nvGrpSpPr>
        <p:grpSpPr>
          <a:xfrm>
            <a:off x="798988" y="1323258"/>
            <a:ext cx="10697594" cy="4798092"/>
            <a:chOff x="804464" y="723414"/>
            <a:chExt cx="10945383" cy="5773782"/>
          </a:xfrm>
        </p:grpSpPr>
        <p:sp>
          <p:nvSpPr>
            <p:cNvPr id="5" name="Down Arrow 14">
              <a:extLst>
                <a:ext uri="{FF2B5EF4-FFF2-40B4-BE49-F238E27FC236}">
                  <a16:creationId xmlns:a16="http://schemas.microsoft.com/office/drawing/2014/main" id="{E43394BA-65FE-B425-F80D-423649C335A3}"/>
                </a:ext>
              </a:extLst>
            </p:cNvPr>
            <p:cNvSpPr/>
            <p:nvPr/>
          </p:nvSpPr>
          <p:spPr>
            <a:xfrm>
              <a:off x="4295671" y="1705721"/>
              <a:ext cx="3681248" cy="3046901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41ABD07-E807-F294-F470-6924BC2FF3BE}"/>
                </a:ext>
              </a:extLst>
            </p:cNvPr>
            <p:cNvSpPr txBox="1"/>
            <p:nvPr/>
          </p:nvSpPr>
          <p:spPr>
            <a:xfrm>
              <a:off x="2092625" y="3830067"/>
              <a:ext cx="5348299" cy="6305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600" b="1" dirty="0"/>
                <a:t>3. Tutkimuksella ja yhteiskehittämisellä tuotteiksi </a:t>
              </a:r>
            </a:p>
            <a:p>
              <a:endParaRPr lang="fi-FI" sz="1600" b="1" dirty="0"/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B2201E2-DC0B-F135-D81A-88BA1CF44951}"/>
                </a:ext>
              </a:extLst>
            </p:cNvPr>
            <p:cNvSpPr txBox="1"/>
            <p:nvPr/>
          </p:nvSpPr>
          <p:spPr>
            <a:xfrm>
              <a:off x="804464" y="2366578"/>
              <a:ext cx="5222900" cy="12962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AutoNum type="arabicPeriod"/>
              </a:pPr>
              <a:r>
                <a:rPr lang="fi-FI" sz="1600" b="1" dirty="0"/>
                <a:t>Parempaa laatua sekä resurssitehokasta tuotantoa uusilla prosessimenetelmillä</a:t>
              </a:r>
            </a:p>
            <a:p>
              <a:pPr marL="896938" indent="-355600">
                <a:buFont typeface="Arial" panose="020B0604020202020204" pitchFamily="34" charset="0"/>
                <a:buChar char="•"/>
              </a:pPr>
              <a:r>
                <a:rPr lang="fi-FI" sz="1600" dirty="0"/>
                <a:t>esim. fermentointi, PEF, ultraääni</a:t>
              </a:r>
              <a:endParaRPr lang="fi-FI" sz="1600" b="1" dirty="0"/>
            </a:p>
            <a:p>
              <a:pPr marL="342900" indent="-342900">
                <a:buAutoNum type="arabicPeriod"/>
              </a:pPr>
              <a:endParaRPr lang="fi-FI" sz="1600" b="1" i="1" dirty="0"/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7212493B-323F-2F43-B666-41623A1D3877}"/>
                </a:ext>
              </a:extLst>
            </p:cNvPr>
            <p:cNvSpPr txBox="1"/>
            <p:nvPr/>
          </p:nvSpPr>
          <p:spPr>
            <a:xfrm>
              <a:off x="1062674" y="4608346"/>
              <a:ext cx="10185279" cy="18888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600" b="1" dirty="0">
                  <a:solidFill>
                    <a:prstClr val="black"/>
                  </a:solidFill>
                  <a:latin typeface="Calibri"/>
                </a:rPr>
                <a:t>Hyödyt</a:t>
              </a:r>
              <a:r>
                <a:rPr lang="fi-FI" sz="1600" dirty="0"/>
                <a:t>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600" dirty="0"/>
                <a:t>Uusia prosessimenetelmiä laadun ja tehokkuuden parantamiseen esitelty ja pilotoitu kalateollisuudelle </a:t>
              </a:r>
            </a:p>
            <a:p>
              <a:pPr lvl="1"/>
              <a:r>
                <a:rPr lang="fi-FI" sz="1600" dirty="0"/>
                <a:t>- raaka-aineena erityisesti silakka, mutta myös muita valittuja lajeja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600" dirty="0"/>
                <a:t>Vajaasti hyödynnetyille kalalajeille ja raaka-ainevirroille osoitettu käyttötapoja joko elintarvikkeena tai rehuna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600" dirty="0"/>
                <a:t>Kalateollisuus validoinut kiinnostavimmat prosessit ja raaka-aineet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600" dirty="0"/>
                <a:t>Ammattikeittiöt löytäneet uusia ratkaisuja tuotekonseptiensa kehittämiseen  </a:t>
              </a:r>
              <a:endParaRPr lang="fi-FI" sz="1600" dirty="0">
                <a:cs typeface="Calibri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A8CA9283-FA6B-DE1D-F9A1-858C1427F5DF}"/>
                </a:ext>
              </a:extLst>
            </p:cNvPr>
            <p:cNvSpPr txBox="1"/>
            <p:nvPr/>
          </p:nvSpPr>
          <p:spPr>
            <a:xfrm>
              <a:off x="813549" y="723414"/>
              <a:ext cx="10936298" cy="12962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FI" sz="1600" b="1" dirty="0" err="1"/>
                <a:t>Keskeiset</a:t>
              </a:r>
              <a:r>
                <a:rPr lang="sv-FI" sz="1600" b="1" dirty="0"/>
                <a:t> </a:t>
              </a:r>
              <a:r>
                <a:rPr lang="sv-FI" sz="1600" b="1" dirty="0" err="1"/>
                <a:t>tavoitteet</a:t>
              </a:r>
              <a:r>
                <a:rPr lang="sv-FI" sz="1600" b="1" dirty="0"/>
                <a:t>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/>
                <a:t>Parantaa kalateollisuuden prosessien tehokkuutta ja tuotteiden laatua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/>
                <a:t>Lisätä uusien lajien ja raaka-ainevirtojen käyttöä elintarvikkeiden ja rehujen raaka-aineena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600" dirty="0"/>
                <a:t>Auttaa kotimaista kalasektoria löytämään uudenlaisia tuotekonsepteja erilaisille kuluttajaryhmille</a:t>
              </a:r>
              <a:endParaRPr lang="fi-FI" sz="1600" dirty="0">
                <a:cs typeface="Calibri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28EAF897-1AF9-FF84-9D23-DA5A03DF4EB5}"/>
                </a:ext>
              </a:extLst>
            </p:cNvPr>
            <p:cNvSpPr txBox="1"/>
            <p:nvPr/>
          </p:nvSpPr>
          <p:spPr>
            <a:xfrm>
              <a:off x="6405066" y="2578220"/>
              <a:ext cx="4992352" cy="8960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600" b="1" dirty="0"/>
                <a:t>2. Uusien lajien ja raaka-ainevirtojen potentiaali elintarvikkeiden ja rehujen raaka-aineena </a:t>
              </a:r>
              <a:endParaRPr lang="fi-FI" sz="1600" b="1" dirty="0">
                <a:highlight>
                  <a:srgbClr val="FFFF00"/>
                </a:highlight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i-FI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82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2BAB6AB-E9E9-B665-CD5E-AFB51378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" y="71022"/>
            <a:ext cx="12215674" cy="834501"/>
          </a:xfrm>
        </p:spPr>
        <p:txBody>
          <a:bodyPr>
            <a:noAutofit/>
          </a:bodyPr>
          <a:lstStyle/>
          <a:p>
            <a:r>
              <a:rPr lang="sv-FI" sz="3200" dirty="0" err="1"/>
              <a:t>Painopistealue</a:t>
            </a:r>
            <a:r>
              <a:rPr lang="sv-FI" sz="3200" dirty="0"/>
              <a:t> 3. </a:t>
            </a:r>
            <a:r>
              <a:rPr lang="sv-FI" sz="3200" dirty="0" err="1"/>
              <a:t>Kalan</a:t>
            </a:r>
            <a:r>
              <a:rPr lang="sv-FI" sz="3200" dirty="0"/>
              <a:t> </a:t>
            </a:r>
            <a:r>
              <a:rPr lang="sv-FI" sz="3200" dirty="0" err="1"/>
              <a:t>arvojakeiden</a:t>
            </a:r>
            <a:r>
              <a:rPr lang="sv-FI" sz="3200" dirty="0"/>
              <a:t> </a:t>
            </a:r>
            <a:r>
              <a:rPr lang="sv-FI" sz="3200" dirty="0" err="1"/>
              <a:t>kaupallistamisen</a:t>
            </a:r>
            <a:r>
              <a:rPr lang="sv-FI" sz="3200" dirty="0"/>
              <a:t> </a:t>
            </a:r>
            <a:r>
              <a:rPr lang="sv-FI" sz="3200" dirty="0" err="1"/>
              <a:t>vauhdittaminen</a:t>
            </a:r>
            <a:endParaRPr lang="en-FI" sz="3200" dirty="0"/>
          </a:p>
        </p:txBody>
      </p:sp>
      <p:sp>
        <p:nvSpPr>
          <p:cNvPr id="4" name="Down Arrow 14">
            <a:extLst>
              <a:ext uri="{FF2B5EF4-FFF2-40B4-BE49-F238E27FC236}">
                <a16:creationId xmlns:a16="http://schemas.microsoft.com/office/drawing/2014/main" id="{8D59CC0D-B73F-2A89-0BA8-4379367E10A8}"/>
              </a:ext>
            </a:extLst>
          </p:cNvPr>
          <p:cNvSpPr/>
          <p:nvPr/>
        </p:nvSpPr>
        <p:spPr>
          <a:xfrm>
            <a:off x="3872818" y="1407154"/>
            <a:ext cx="4148682" cy="414712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43855F0-1A1B-7120-9F00-7C8A2959D500}"/>
              </a:ext>
            </a:extLst>
          </p:cNvPr>
          <p:cNvSpPr txBox="1"/>
          <p:nvPr/>
        </p:nvSpPr>
        <p:spPr>
          <a:xfrm>
            <a:off x="769941" y="3764911"/>
            <a:ext cx="598596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b="1" dirty="0"/>
              <a:t>3. Lisäarvotuotteita arvojakeista yhteistyössä sidosryhmien kanssa </a:t>
            </a:r>
          </a:p>
          <a:p>
            <a:endParaRPr lang="fi-FI" sz="1600" b="1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E957344-B861-59F0-2593-EB5B4BBC9BC3}"/>
              </a:ext>
            </a:extLst>
          </p:cNvPr>
          <p:cNvSpPr txBox="1"/>
          <p:nvPr/>
        </p:nvSpPr>
        <p:spPr>
          <a:xfrm>
            <a:off x="914400" y="4434266"/>
            <a:ext cx="1077749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b="1" dirty="0"/>
              <a:t>Hyödyt</a:t>
            </a:r>
            <a:r>
              <a:rPr lang="fi-FI" sz="1600" dirty="0"/>
              <a:t>: </a:t>
            </a:r>
            <a:endParaRPr lang="fi-FI" sz="1600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 sz="1600" dirty="0"/>
              <a:t>Raportti arvojakeiden kehittämiseen vaadittavista tutkimus- ja investointipanoksista.</a:t>
            </a:r>
            <a:endParaRPr lang="fi-FI" sz="1600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 sz="1600" dirty="0"/>
              <a:t>Tiekartta arvojakeiden kaupallistamispoluista, jonka perusteella on saatu realistinen ymmärrys niiden markkina- ja vientipotentiaalista. </a:t>
            </a:r>
            <a:endParaRPr lang="fi-FI" sz="1600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 sz="1600" dirty="0"/>
              <a:t>Proteiinijakeen </a:t>
            </a:r>
            <a:r>
              <a:rPr lang="fi-FI" sz="1600" dirty="0" err="1"/>
              <a:t>flavori</a:t>
            </a:r>
            <a:r>
              <a:rPr lang="fi-FI" sz="1600" dirty="0"/>
              <a:t> vastaa teollisuuden vaatimuksia ja kuluttajien mieltymystä.</a:t>
            </a:r>
            <a:endParaRPr lang="fi-FI" sz="16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1-2 prosessin nostaminen tuotantomittakaavaan on aloitettu yhdessä yritysten kanssa.  </a:t>
            </a:r>
            <a:endParaRPr lang="fi-FI" sz="16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1-2 prototyyppituotetta koetuotannossa yrityksissä.</a:t>
            </a:r>
            <a:endParaRPr lang="fi-FI" sz="16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>
                <a:latin typeface="Calibri"/>
              </a:rPr>
              <a:t>Syntynyt 1-2 uutta arvoketjua: kalasektori &gt;&gt; arvojakeen valmistaja&gt;&gt; lisäarvotuotteen valmistaja &gt;&gt; markkina</a:t>
            </a:r>
            <a:endParaRPr lang="fi-FI" sz="1600" dirty="0">
              <a:latin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>
                <a:latin typeface="Calibri"/>
              </a:rPr>
              <a:t>Löydetty uusia kalapohjaisten lisäarvotuotteiden kuluttajaryhmiä ja vientimarkkinoita</a:t>
            </a:r>
            <a:endParaRPr lang="fi-FI" sz="1600" i="1" dirty="0">
              <a:cs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D4FE0E0-6E5F-4556-2DB9-D5CDE10AFC1F}"/>
              </a:ext>
            </a:extLst>
          </p:cNvPr>
          <p:cNvSpPr txBox="1"/>
          <p:nvPr/>
        </p:nvSpPr>
        <p:spPr>
          <a:xfrm>
            <a:off x="843378" y="851997"/>
            <a:ext cx="10340622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 dirty="0" err="1"/>
              <a:t>Keskeiset</a:t>
            </a:r>
            <a:r>
              <a:rPr lang="sv-FI" sz="1600" b="1" dirty="0"/>
              <a:t> </a:t>
            </a:r>
            <a:r>
              <a:rPr lang="sv-FI" sz="1600" b="1" dirty="0" err="1"/>
              <a:t>tavoitteet</a:t>
            </a:r>
            <a:r>
              <a:rPr lang="sv-FI" sz="1600" b="1" dirty="0"/>
              <a:t>: </a:t>
            </a:r>
          </a:p>
          <a:p>
            <a:pPr marL="182245" indent="-182245">
              <a:buFont typeface="Arial" panose="020B0604020202020204" pitchFamily="34" charset="0"/>
              <a:buChar char="•"/>
            </a:pPr>
            <a:r>
              <a:rPr lang="fi-FI" sz="1600" dirty="0"/>
              <a:t>Vähäarvoisen kalan ja kalan sivuvirtojen käytön lisääminen arvojakeiden lähteinä  </a:t>
            </a:r>
            <a:endParaRPr lang="fi-FI" sz="16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Selvittää arvojakeiden kaupallistamisen edellytyksiä </a:t>
            </a:r>
            <a:endParaRPr lang="fi-FI" sz="16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Kehittää  ja optimoida arvojakeiden tuotantoprosesseja sekä tutkia arvojakeiden ominaisuuksia kaupallistamista varten </a:t>
            </a:r>
            <a:endParaRPr lang="fi-FI" sz="16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Auttaa kala-alan ulkopuolisia yrityksiä hyödyntämään arvojakeita erilaisissa tuotekonsepteissa (esim. elintarvikkeet, lemmikkiruuat, ravintolisät, kosmetiikka)</a:t>
            </a:r>
            <a:endParaRPr lang="fi-FI" sz="16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Auttaa kotimaisten arvoketjujen rakentamista </a:t>
            </a:r>
            <a:endParaRPr lang="fi-FI" sz="1600" dirty="0">
              <a:cs typeface="Calibri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4C37526-78CC-C0A9-D747-057A6FA6268F}"/>
              </a:ext>
            </a:extLst>
          </p:cNvPr>
          <p:cNvSpPr txBox="1"/>
          <p:nvPr/>
        </p:nvSpPr>
        <p:spPr>
          <a:xfrm>
            <a:off x="773989" y="2898115"/>
            <a:ext cx="492547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fi-FI" sz="1600" b="1" dirty="0"/>
              <a:t>Arvokomponentteja erilaisista kalaraaka-aineista</a:t>
            </a:r>
          </a:p>
          <a:p>
            <a:pPr marL="228600" indent="-228600">
              <a:buAutoNum type="arabicPeriod"/>
            </a:pPr>
            <a:endParaRPr lang="fi-FI" sz="1600" b="1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68E9EB6-DB1F-9349-1215-911DBC67C234}"/>
              </a:ext>
            </a:extLst>
          </p:cNvPr>
          <p:cNvSpPr txBox="1"/>
          <p:nvPr/>
        </p:nvSpPr>
        <p:spPr>
          <a:xfrm>
            <a:off x="6293915" y="3056277"/>
            <a:ext cx="533949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b="1" dirty="0"/>
              <a:t>2. Laadukkaita arvojakeita prosessikehityksellä </a:t>
            </a:r>
          </a:p>
          <a:p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71682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CFC2E7C-E801-74DB-DF05-037BA8AC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1" y="0"/>
            <a:ext cx="10515600" cy="1325563"/>
          </a:xfrm>
        </p:spPr>
        <p:txBody>
          <a:bodyPr>
            <a:normAutofit/>
          </a:bodyPr>
          <a:lstStyle/>
          <a:p>
            <a:r>
              <a:rPr lang="sv-FI" sz="3600" dirty="0" err="1"/>
              <a:t>Painopiste</a:t>
            </a:r>
            <a:r>
              <a:rPr lang="sv-FI" sz="3600" dirty="0"/>
              <a:t> 4. </a:t>
            </a:r>
            <a:r>
              <a:rPr lang="sv-FI" sz="3600" dirty="0" err="1"/>
              <a:t>Verkostomaisen</a:t>
            </a:r>
            <a:r>
              <a:rPr lang="sv-FI" sz="3600" dirty="0"/>
              <a:t> </a:t>
            </a:r>
            <a:r>
              <a:rPr lang="sv-FI" sz="3600" dirty="0" err="1"/>
              <a:t>yhteistyön</a:t>
            </a:r>
            <a:r>
              <a:rPr lang="sv-FI" sz="3600" dirty="0"/>
              <a:t> </a:t>
            </a:r>
            <a:r>
              <a:rPr lang="sv-FI" sz="3600" dirty="0" err="1"/>
              <a:t>kehittäminen</a:t>
            </a:r>
            <a:endParaRPr lang="en-FI" sz="3600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B51852B-A8E3-8B2B-BAC2-A4A555AA5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3" y="1269236"/>
            <a:ext cx="10969101" cy="4259291"/>
          </a:xfrm>
        </p:spPr>
        <p:txBody>
          <a:bodyPr>
            <a:noAutofit/>
          </a:bodyPr>
          <a:lstStyle/>
          <a:p>
            <a:r>
              <a:rPr lang="fi-FI" sz="2400" dirty="0">
                <a:ea typeface="Calibri" panose="020F0502020204030204" pitchFamily="34" charset="0"/>
              </a:rPr>
              <a:t>Ohjelman alussa k</a:t>
            </a:r>
            <a:r>
              <a:rPr lang="fi-FI" sz="2400" dirty="0">
                <a:effectLst/>
                <a:ea typeface="Calibri" panose="020F0502020204030204" pitchFamily="34" charset="0"/>
              </a:rPr>
              <a:t>artoitetaan keskeisten yritysten tutkimustarpeet, avataan yrityksille tutkimuksen mahdollisuudet </a:t>
            </a:r>
          </a:p>
          <a:p>
            <a:r>
              <a:rPr lang="fi-FI" sz="2400" dirty="0">
                <a:ea typeface="Calibri" panose="020F0502020204030204" pitchFamily="34" charset="0"/>
              </a:rPr>
              <a:t>K</a:t>
            </a:r>
            <a:r>
              <a:rPr lang="fi-FI" sz="2400" dirty="0">
                <a:effectLst/>
                <a:ea typeface="Calibri" panose="020F0502020204030204" pitchFamily="34" charset="0"/>
              </a:rPr>
              <a:t>onsortio laajentaa jatkuvasti verkostoaan esittämällä tuloksia avoimesti ja aktiivisesti, tavoitteena tutkimustiedon jalkauttaminen mahdollisimman tehokkaasti. </a:t>
            </a:r>
          </a:p>
          <a:p>
            <a:r>
              <a:rPr lang="fi-FI" sz="2400" dirty="0"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Nykyisiä kansainvälisiä verkostoja vahvistetaan ja tunnistetaan uusia kansainvälisiä yhteistyötahoja</a:t>
            </a:r>
          </a:p>
          <a:p>
            <a:r>
              <a:rPr lang="fi-FI" sz="2400" dirty="0"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Edistetään rahoituksen saantia yritysten hakemiin kalan tuotekehityshankkeisiin, joissa BP:n tutkijoita on mukana</a:t>
            </a:r>
          </a:p>
          <a:p>
            <a:r>
              <a:rPr lang="fi-FI" sz="2400" dirty="0">
                <a:ea typeface="Segoe UI" panose="020B0502040204020203" pitchFamily="34" charset="0"/>
                <a:cs typeface="Times New Roman" panose="02020603050405020304" pitchFamily="18" charset="0"/>
              </a:rPr>
              <a:t>L</a:t>
            </a:r>
            <a:r>
              <a:rPr lang="fi-FI" sz="2400" dirty="0">
                <a:effectLst/>
                <a:ea typeface="Segoe UI" panose="020B0502040204020203" pitchFamily="34" charset="0"/>
                <a:cs typeface="Times New Roman" panose="02020603050405020304" pitchFamily="18" charset="0"/>
              </a:rPr>
              <a:t>isätään ulkopuolista rahoitusta BP:n kalan laatua, uusia tuotantoteknologioita, tuotekehitystä ja lisäarvotuotteiden valmistusta edistämiseen puolella miljoonalla eurolla.</a:t>
            </a: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52823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0EA3A1-725C-4BAB-86D6-52F10ADE21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Ammattikeittiöt</a:t>
            </a:r>
            <a:r>
              <a:rPr lang="en-US" dirty="0"/>
              <a:t> </a:t>
            </a:r>
            <a:r>
              <a:rPr lang="en-US" dirty="0" err="1"/>
              <a:t>portinvartijoina</a:t>
            </a:r>
            <a:r>
              <a:rPr lang="en-US" dirty="0"/>
              <a:t> </a:t>
            </a:r>
            <a:r>
              <a:rPr lang="en-US" dirty="0" err="1"/>
              <a:t>kotimaisen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kulutuksen</a:t>
            </a:r>
            <a:r>
              <a:rPr lang="en-US" dirty="0"/>
              <a:t> </a:t>
            </a:r>
            <a:r>
              <a:rPr lang="en-US" dirty="0" err="1"/>
              <a:t>lisäämisessä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6658D-F8B3-44BC-A15D-139040FA77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Anu </a:t>
            </a:r>
            <a:r>
              <a:rPr lang="en-US" dirty="0" err="1"/>
              <a:t>Hopia</a:t>
            </a:r>
            <a:r>
              <a:rPr lang="en-US" dirty="0"/>
              <a:t>, TY-FFF</a:t>
            </a:r>
          </a:p>
          <a:p>
            <a:r>
              <a:rPr lang="en-US" dirty="0" err="1"/>
              <a:t>Kalatalouden</a:t>
            </a:r>
            <a:r>
              <a:rPr lang="en-US" dirty="0"/>
              <a:t> </a:t>
            </a:r>
            <a:r>
              <a:rPr lang="en-US" dirty="0" err="1"/>
              <a:t>innovaatiopäivät</a:t>
            </a:r>
            <a:r>
              <a:rPr lang="en-US" dirty="0"/>
              <a:t> 3.11.2023</a:t>
            </a:r>
          </a:p>
        </p:txBody>
      </p:sp>
    </p:spTree>
    <p:extLst>
      <p:ext uri="{BB962C8B-B14F-4D97-AF65-F5344CB8AC3E}">
        <p14:creationId xmlns:p14="http://schemas.microsoft.com/office/powerpoint/2010/main" val="368377377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BP ppt-poh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 3.0 ppt pohja  -  Read-Only" id="{D6AE0CB6-600F-6F40-9DE4-0C053A3E6C6A}" vid="{E8039FA3-9C77-144F-9404-CC37B8EDAF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D1D24"/>
    </a:dk1>
    <a:lt1>
      <a:srgbClr val="FFFFFE"/>
    </a:lt1>
    <a:dk2>
      <a:srgbClr val="CC006A"/>
    </a:dk2>
    <a:lt2>
      <a:srgbClr val="B5D3B7"/>
    </a:lt2>
    <a:accent1>
      <a:srgbClr val="E68687"/>
    </a:accent1>
    <a:accent2>
      <a:srgbClr val="319E37"/>
    </a:accent2>
    <a:accent3>
      <a:srgbClr val="0C4C33"/>
    </a:accent3>
    <a:accent4>
      <a:srgbClr val="EDBBB3"/>
    </a:accent4>
    <a:accent5>
      <a:srgbClr val="E68687"/>
    </a:accent5>
    <a:accent6>
      <a:srgbClr val="CC006A"/>
    </a:accent6>
    <a:hlink>
      <a:srgbClr val="319E37"/>
    </a:hlink>
    <a:folHlink>
      <a:srgbClr val="6BB567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5000"/>
              <a:satMod val="150000"/>
            </a:schemeClr>
          </a:gs>
          <a:gs pos="35000">
            <a:schemeClr val="phClr">
              <a:shade val="60000"/>
              <a:satMod val="150000"/>
            </a:schemeClr>
          </a:gs>
          <a:gs pos="100000">
            <a:schemeClr val="phClr">
              <a:tint val="97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12E58CE101F2D4B90895E5F3183DB0D" ma:contentTypeVersion="15" ma:contentTypeDescription="Luo uusi asiakirja." ma:contentTypeScope="" ma:versionID="5550fe5ea1fef170c1b7c92662bf2027">
  <xsd:schema xmlns:xsd="http://www.w3.org/2001/XMLSchema" xmlns:xs="http://www.w3.org/2001/XMLSchema" xmlns:p="http://schemas.microsoft.com/office/2006/metadata/properties" xmlns:ns2="07f82f05-2834-4a85-9f0d-97345fc438c7" xmlns:ns3="a4ceee9a-8660-4a90-926a-96641136a8a6" targetNamespace="http://schemas.microsoft.com/office/2006/metadata/properties" ma:root="true" ma:fieldsID="78913cb1d491925b17086ebb8c036969" ns2:_="" ns3:_="">
    <xsd:import namespace="07f82f05-2834-4a85-9f0d-97345fc438c7"/>
    <xsd:import namespace="a4ceee9a-8660-4a90-926a-96641136a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2f05-2834-4a85-9f0d-97345fc438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d8a5ecd6-af6c-43f6-aded-cfb13d62c2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eee9a-8660-4a90-926a-96641136a8a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145a95e-bcbf-4b50-a2a3-dea2b6810ed4}" ma:internalName="TaxCatchAll" ma:showField="CatchAllData" ma:web="a4ceee9a-8660-4a90-926a-96641136a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74B6C5-021A-4A25-B20F-60EE1C51B412}"/>
</file>

<file path=customXml/itemProps2.xml><?xml version="1.0" encoding="utf-8"?>
<ds:datastoreItem xmlns:ds="http://schemas.openxmlformats.org/officeDocument/2006/customXml" ds:itemID="{C014A912-3997-4938-9C29-7DBAFDF382E3}"/>
</file>

<file path=docProps/app.xml><?xml version="1.0" encoding="utf-8"?>
<Properties xmlns="http://schemas.openxmlformats.org/officeDocument/2006/extended-properties" xmlns:vt="http://schemas.openxmlformats.org/officeDocument/2006/docPropsVTypes">
  <Template>BP ppt-pohja</Template>
  <TotalTime>243</TotalTime>
  <Words>1321</Words>
  <Application>Microsoft Office PowerPoint</Application>
  <PresentationFormat>Laajakuva</PresentationFormat>
  <Paragraphs>179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Euphemia</vt:lpstr>
      <vt:lpstr>Segoe UI</vt:lpstr>
      <vt:lpstr>Source Sans Pro</vt:lpstr>
      <vt:lpstr>Times New Roman</vt:lpstr>
      <vt:lpstr>Wingdings</vt:lpstr>
      <vt:lpstr>BP ppt-pohja</vt:lpstr>
      <vt:lpstr>PowerPoint-esitys</vt:lpstr>
      <vt:lpstr>Konsortio</vt:lpstr>
      <vt:lpstr>Yleistavoite</vt:lpstr>
      <vt:lpstr>Painopistealueita</vt:lpstr>
      <vt:lpstr>Painopistealue 1. Kalan laadun parantaminen läpi arvoketjun</vt:lpstr>
      <vt:lpstr>Painopistealue 2. Uusien prosessimenetelmien soveltamisen ja tuotekehityksen tukeminen</vt:lpstr>
      <vt:lpstr>Painopistealue 3. Kalan arvojakeiden kaupallistamisen vauhdittaminen</vt:lpstr>
      <vt:lpstr>Painopiste 4. Verkostomaisen yhteistyön kehittäminen</vt:lpstr>
      <vt:lpstr>PowerPoint-esitys</vt:lpstr>
      <vt:lpstr>Ammattikeittiöt portinvartijoina kotimaisen kalan kulutuksen lisäämisessä?  </vt:lpstr>
      <vt:lpstr>Suomalaiset kalankuluttajina – Pääpällistä Norjan loheen</vt:lpstr>
      <vt:lpstr>Kalan kulutuksen kehitys 2000-luvulla </vt:lpstr>
      <vt:lpstr>Nykyiset kulutusluvut (LUKE 2021)</vt:lpstr>
      <vt:lpstr>Kalan kulutuksen yleisyys 18-50-vuotiaiden kaupunkilaisten keskuudessa </vt:lpstr>
      <vt:lpstr>Kalalajien käyttö – kaikki kalalajit, joita käyttää edes joskus   (Ks.Hopia ja Lundén, 2021, Suomalaisten kaupunkilaisten lautaselle ui harvemmin silakkaa tai särkeä https://kehittyvaelintarvike.fi/artikkelit/toimialat/kalateollisuus/suomalaisten-kaupunkilaisten-lautaselle-ui-harvemmin-silakkaa-tai-sarkea/)</vt:lpstr>
      <vt:lpstr>Ammattikeittiöiden rooli  osana terveyttä edistävää,  kestävää ruokakulttuuria</vt:lpstr>
      <vt:lpstr>PowerPoint-esitys</vt:lpstr>
      <vt:lpstr>Kyselyn rakenne ja haastatellut yritykset</vt:lpstr>
      <vt:lpstr>Ruokapalveluyritysten kuvaus</vt:lpstr>
      <vt:lpstr>Mitä ja miten ammattikeittiöt käyttävät kalaa?</vt:lpstr>
      <vt:lpstr>Kalan kotimaisuusaste (itsearviointi)</vt:lpstr>
      <vt:lpstr>Mitä ominaisuuksia ammattikeittiöt pitävät tärkeinä kalassa? </vt:lpstr>
      <vt:lpstr>Koetut haasteet ja esteet kalan käytölle</vt:lpstr>
      <vt:lpstr>Halukkuus TKI-yhteistyölle</vt:lpstr>
      <vt:lpstr>Miltä tulevaisuus näyttää?</vt:lpstr>
      <vt:lpstr>Blue Products 3.0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Saana Tarhanen</cp:lastModifiedBy>
  <cp:revision>23</cp:revision>
  <dcterms:created xsi:type="dcterms:W3CDTF">2023-10-30T14:41:56Z</dcterms:created>
  <dcterms:modified xsi:type="dcterms:W3CDTF">2023-11-08T10:54:09Z</dcterms:modified>
</cp:coreProperties>
</file>