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8" r:id="rId5"/>
    <p:sldId id="402" r:id="rId6"/>
    <p:sldId id="419" r:id="rId7"/>
    <p:sldId id="403" r:id="rId8"/>
    <p:sldId id="408" r:id="rId9"/>
    <p:sldId id="410" r:id="rId10"/>
    <p:sldId id="404" r:id="rId11"/>
    <p:sldId id="406" r:id="rId12"/>
    <p:sldId id="367" r:id="rId13"/>
    <p:sldId id="407" r:id="rId14"/>
    <p:sldId id="411" r:id="rId15"/>
    <p:sldId id="413" r:id="rId16"/>
    <p:sldId id="422" r:id="rId17"/>
    <p:sldId id="414" r:id="rId18"/>
    <p:sldId id="415" r:id="rId19"/>
    <p:sldId id="424" r:id="rId20"/>
    <p:sldId id="418" r:id="rId21"/>
    <p:sldId id="423" r:id="rId22"/>
    <p:sldId id="263" r:id="rId23"/>
  </p:sldIdLst>
  <p:sldSz cx="9144000" cy="6858000" type="screen4x3"/>
  <p:notesSz cx="6669088" cy="9872663"/>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9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ja Kakko" initials="TK" lastIdx="6" clrIdx="0">
    <p:extLst>
      <p:ext uri="{19B8F6BF-5375-455C-9EA6-DF929625EA0E}">
        <p15:presenceInfo xmlns:p15="http://schemas.microsoft.com/office/powerpoint/2012/main" userId="Tanja Kakko" providerId="None"/>
      </p:ext>
    </p:extLst>
  </p:cmAuthor>
  <p:cmAuthor id="2" name="Honkapää Kaisu" initials="HK" lastIdx="8" clrIdx="1">
    <p:extLst>
      <p:ext uri="{19B8F6BF-5375-455C-9EA6-DF929625EA0E}">
        <p15:presenceInfo xmlns:p15="http://schemas.microsoft.com/office/powerpoint/2012/main" userId="S-1-5-21-1708537768-412668190-839522115-15278" providerId="AD"/>
      </p:ext>
    </p:extLst>
  </p:cmAuthor>
  <p:cmAuthor id="3" name="Johannes Kakko" initials="JK" lastIdx="2" clrIdx="2">
    <p:extLst>
      <p:ext uri="{19B8F6BF-5375-455C-9EA6-DF929625EA0E}">
        <p15:presenceInfo xmlns:p15="http://schemas.microsoft.com/office/powerpoint/2012/main" userId="S::joseka@utu.fi::672af279-f4be-4470-9ff6-ab8544ce91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4EF"/>
    <a:srgbClr val="ADD9E5"/>
    <a:srgbClr val="31859C"/>
    <a:srgbClr val="A2C8C3"/>
    <a:srgbClr val="FF9999"/>
    <a:srgbClr val="FF7C80"/>
    <a:srgbClr val="66ECEC"/>
    <a:srgbClr val="659C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1" autoAdjust="0"/>
    <p:restoredTop sz="85695" autoAdjust="0"/>
  </p:normalViewPr>
  <p:slideViewPr>
    <p:cSldViewPr snapToGrid="0" snapToObjects="1">
      <p:cViewPr varScale="1">
        <p:scale>
          <a:sx n="99" d="100"/>
          <a:sy n="99" d="100"/>
        </p:scale>
        <p:origin x="1794" y="78"/>
      </p:cViewPr>
      <p:guideLst>
        <p:guide orient="horz" pos="2160"/>
        <p:guide pos="2880"/>
        <p:guide orient="horz" pos="19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2918"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C85F0C56-A74E-4255-A5CA-281AFBD45600}" type="datetimeFigureOut">
              <a:rPr lang="fi-FI" smtClean="0"/>
              <a:t>12.11.2021</a:t>
            </a:fld>
            <a:endParaRPr lang="fi-FI"/>
          </a:p>
        </p:txBody>
      </p:sp>
      <p:sp>
        <p:nvSpPr>
          <p:cNvPr id="4" name="Footer Placeholder 3"/>
          <p:cNvSpPr>
            <a:spLocks noGrp="1"/>
          </p:cNvSpPr>
          <p:nvPr>
            <p:ph type="ftr" sz="quarter" idx="2"/>
          </p:nvPr>
        </p:nvSpPr>
        <p:spPr>
          <a:xfrm>
            <a:off x="0" y="9377318"/>
            <a:ext cx="2889938" cy="49534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777607" y="9377318"/>
            <a:ext cx="2889938" cy="495347"/>
          </a:xfrm>
          <a:prstGeom prst="rect">
            <a:avLst/>
          </a:prstGeom>
        </p:spPr>
        <p:txBody>
          <a:bodyPr vert="horz" lIns="91440" tIns="45720" rIns="91440" bIns="45720" rtlCol="0" anchor="b"/>
          <a:lstStyle>
            <a:lvl1pPr algn="r">
              <a:defRPr sz="1200"/>
            </a:lvl1pPr>
          </a:lstStyle>
          <a:p>
            <a:fld id="{95536F09-8A5E-4200-BA0E-1F5F26997B5A}" type="slidenum">
              <a:rPr lang="fi-FI" smtClean="0"/>
              <a:t>‹#›</a:t>
            </a:fld>
            <a:endParaRPr lang="fi-FI"/>
          </a:p>
        </p:txBody>
      </p:sp>
    </p:spTree>
    <p:extLst>
      <p:ext uri="{BB962C8B-B14F-4D97-AF65-F5344CB8AC3E}">
        <p14:creationId xmlns:p14="http://schemas.microsoft.com/office/powerpoint/2010/main" val="1396466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889938" cy="49363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777607" y="1"/>
            <a:ext cx="2889938" cy="493633"/>
          </a:xfrm>
          <a:prstGeom prst="rect">
            <a:avLst/>
          </a:prstGeom>
        </p:spPr>
        <p:txBody>
          <a:bodyPr vert="horz" lIns="91440" tIns="45720" rIns="91440" bIns="45720" rtlCol="0"/>
          <a:lstStyle>
            <a:lvl1pPr algn="r">
              <a:defRPr sz="1200"/>
            </a:lvl1pPr>
          </a:lstStyle>
          <a:p>
            <a:fld id="{A1F27A2B-78EE-4174-B380-E34ED2B34A73}" type="datetimeFigureOut">
              <a:rPr lang="fi-FI" smtClean="0"/>
              <a:t>12.11.2021</a:t>
            </a:fld>
            <a:endParaRPr lang="fi-FI"/>
          </a:p>
        </p:txBody>
      </p:sp>
      <p:sp>
        <p:nvSpPr>
          <p:cNvPr id="4" name="Dian kuvan paikkamerkki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7317"/>
            <a:ext cx="2889938" cy="493633"/>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777607" y="9377317"/>
            <a:ext cx="2889938" cy="493633"/>
          </a:xfrm>
          <a:prstGeom prst="rect">
            <a:avLst/>
          </a:prstGeom>
        </p:spPr>
        <p:txBody>
          <a:bodyPr vert="horz" lIns="91440" tIns="45720" rIns="91440" bIns="45720" rtlCol="0" anchor="b"/>
          <a:lstStyle>
            <a:lvl1pPr algn="r">
              <a:defRPr sz="1200"/>
            </a:lvl1pPr>
          </a:lstStyle>
          <a:p>
            <a:fld id="{4A6D2B0B-D7A1-448C-848B-5E2E2695F15D}" type="slidenum">
              <a:rPr lang="fi-FI" smtClean="0"/>
              <a:t>‹#›</a:t>
            </a:fld>
            <a:endParaRPr lang="fi-FI"/>
          </a:p>
        </p:txBody>
      </p:sp>
    </p:spTree>
    <p:extLst>
      <p:ext uri="{BB962C8B-B14F-4D97-AF65-F5344CB8AC3E}">
        <p14:creationId xmlns:p14="http://schemas.microsoft.com/office/powerpoint/2010/main" val="3839889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A6D2B0B-D7A1-448C-848B-5E2E2695F15D}" type="slidenum">
              <a:rPr lang="fi-FI" smtClean="0"/>
              <a:t>1</a:t>
            </a:fld>
            <a:endParaRPr lang="fi-FI"/>
          </a:p>
        </p:txBody>
      </p:sp>
    </p:spTree>
    <p:extLst>
      <p:ext uri="{BB962C8B-B14F-4D97-AF65-F5344CB8AC3E}">
        <p14:creationId xmlns:p14="http://schemas.microsoft.com/office/powerpoint/2010/main" val="437834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Mitkä</a:t>
            </a:r>
            <a:r>
              <a:rPr lang="en-US" dirty="0"/>
              <a:t> </a:t>
            </a:r>
            <a:r>
              <a:rPr lang="en-US" dirty="0" err="1"/>
              <a:t>näistä</a:t>
            </a:r>
            <a:r>
              <a:rPr lang="en-US" dirty="0"/>
              <a:t> </a:t>
            </a:r>
            <a:r>
              <a:rPr lang="en-US" dirty="0" err="1"/>
              <a:t>biokemiallisista</a:t>
            </a:r>
            <a:r>
              <a:rPr lang="en-US" dirty="0"/>
              <a:t> </a:t>
            </a:r>
            <a:r>
              <a:rPr lang="en-US" dirty="0" err="1"/>
              <a:t>menetelmistä</a:t>
            </a:r>
            <a:r>
              <a:rPr lang="en-US" dirty="0"/>
              <a:t> </a:t>
            </a:r>
            <a:r>
              <a:rPr lang="en-US" dirty="0" err="1"/>
              <a:t>voisivat</a:t>
            </a:r>
            <a:r>
              <a:rPr lang="en-US" dirty="0"/>
              <a:t> </a:t>
            </a:r>
            <a:r>
              <a:rPr lang="en-US" dirty="0" err="1"/>
              <a:t>sopia</a:t>
            </a:r>
            <a:r>
              <a:rPr lang="en-US" dirty="0"/>
              <a:t> </a:t>
            </a:r>
            <a:r>
              <a:rPr lang="en-US" dirty="0" err="1"/>
              <a:t>teollisuuden</a:t>
            </a:r>
            <a:r>
              <a:rPr lang="en-US" dirty="0"/>
              <a:t> </a:t>
            </a:r>
            <a:r>
              <a:rPr lang="en-US" dirty="0" err="1"/>
              <a:t>käyttöön</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Freshness Checker ja PRECICE </a:t>
            </a:r>
            <a:r>
              <a:rPr lang="en-US" dirty="0" err="1"/>
              <a:t>ovat</a:t>
            </a:r>
            <a:r>
              <a:rPr lang="en-US" dirty="0"/>
              <a:t> </a:t>
            </a:r>
            <a:r>
              <a:rPr lang="en-US" dirty="0" err="1"/>
              <a:t>biokemiallisia</a:t>
            </a:r>
            <a:r>
              <a:rPr lang="en-US" dirty="0"/>
              <a:t> </a:t>
            </a:r>
            <a:r>
              <a:rPr lang="en-US" dirty="0" err="1"/>
              <a:t>pikamenetelemiä</a:t>
            </a:r>
            <a:r>
              <a:rPr lang="en-US" dirty="0"/>
              <a:t> </a:t>
            </a:r>
            <a:r>
              <a:rPr lang="en-US" dirty="0" err="1"/>
              <a:t>jotka</a:t>
            </a:r>
            <a:r>
              <a:rPr lang="en-US" dirty="0"/>
              <a:t> </a:t>
            </a:r>
            <a:r>
              <a:rPr lang="en-US" dirty="0" err="1"/>
              <a:t>voivat</a:t>
            </a:r>
            <a:r>
              <a:rPr lang="en-US" dirty="0"/>
              <a:t> </a:t>
            </a:r>
            <a:r>
              <a:rPr lang="en-US" dirty="0" err="1"/>
              <a:t>soveltua</a:t>
            </a:r>
            <a:r>
              <a:rPr lang="en-US" dirty="0"/>
              <a:t> </a:t>
            </a:r>
            <a:r>
              <a:rPr lang="en-US" dirty="0" err="1"/>
              <a:t>käytettäväksi</a:t>
            </a:r>
            <a:r>
              <a:rPr lang="en-US" dirty="0"/>
              <a:t> </a:t>
            </a:r>
            <a:r>
              <a:rPr lang="en-US" dirty="0" err="1"/>
              <a:t>prosessointivaiheessa</a:t>
            </a:r>
            <a:r>
              <a:rPr lang="en-US" dirty="0"/>
              <a:t> ja </a:t>
            </a:r>
            <a:r>
              <a:rPr lang="en-US" dirty="0" err="1"/>
              <a:t>tuotekehityksessä</a:t>
            </a:r>
            <a:r>
              <a:rPr lang="en-US" dirty="0"/>
              <a:t>. </a:t>
            </a:r>
            <a:r>
              <a:rPr lang="en-US" dirty="0" err="1"/>
              <a:t>Vaativat</a:t>
            </a:r>
            <a:r>
              <a:rPr lang="en-US" dirty="0"/>
              <a:t> </a:t>
            </a:r>
            <a:r>
              <a:rPr lang="en-US" dirty="0" err="1"/>
              <a:t>kuitenkin</a:t>
            </a:r>
            <a:r>
              <a:rPr lang="en-US" dirty="0"/>
              <a:t> </a:t>
            </a:r>
            <a:r>
              <a:rPr lang="en-US" dirty="0" err="1"/>
              <a:t>jonkinverran</a:t>
            </a:r>
            <a:r>
              <a:rPr lang="en-US" dirty="0"/>
              <a:t> </a:t>
            </a:r>
            <a:r>
              <a:rPr lang="en-US" dirty="0" err="1"/>
              <a:t>näytteenkäsittelyä</a:t>
            </a:r>
            <a:r>
              <a:rPr lang="en-US" dirty="0"/>
              <a:t>, </a:t>
            </a:r>
            <a:r>
              <a:rPr lang="en-US" dirty="0" err="1"/>
              <a:t>kemikaaleja</a:t>
            </a:r>
            <a:r>
              <a:rPr lang="en-US" dirty="0"/>
              <a:t> ja </a:t>
            </a:r>
            <a:r>
              <a:rPr lang="en-US" dirty="0" err="1"/>
              <a:t>mittalaitteiston</a:t>
            </a:r>
            <a:r>
              <a:rPr lang="en-US" dirty="0"/>
              <a:t>, </a:t>
            </a:r>
            <a:r>
              <a:rPr lang="en-US" dirty="0" err="1"/>
              <a:t>joten</a:t>
            </a:r>
            <a:r>
              <a:rPr lang="en-US" dirty="0"/>
              <a:t> </a:t>
            </a:r>
            <a:r>
              <a:rPr lang="en-US" dirty="0" err="1"/>
              <a:t>eivät</a:t>
            </a:r>
            <a:r>
              <a:rPr lang="en-US" dirty="0"/>
              <a:t> </a:t>
            </a:r>
            <a:r>
              <a:rPr lang="en-US" dirty="0" err="1"/>
              <a:t>sovellu</a:t>
            </a:r>
            <a:r>
              <a:rPr lang="en-US" dirty="0"/>
              <a:t> </a:t>
            </a:r>
            <a:r>
              <a:rPr lang="en-US" dirty="0" err="1"/>
              <a:t>kalastusalukselle</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Lisäksi on lupaavalta vaikuttava puolijohdemenetelmä, joka voisi soveltua myös kalastusaluksella käytettäväksi. (Menetelmä perustuu biogeenisten amiinien ja puolijohteen väliseen reaktioon ja tähän liittyviin muutoksiin sähkönjohtavuudessa.)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Pakattujen kalatuotteiden tuoreusindikaattorina voitaisiin käyttää ns. </a:t>
            </a:r>
            <a:r>
              <a:rPr lang="fi-FI" dirty="0" err="1"/>
              <a:t>kemosensitiivisiä</a:t>
            </a:r>
            <a:r>
              <a:rPr lang="fi-FI" dirty="0"/>
              <a:t> yhdisteitä, jotka vaihtavat väriä, kun esim. pH muuttuu.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i-FI" dirty="0"/>
          </a:p>
        </p:txBody>
      </p:sp>
      <p:sp>
        <p:nvSpPr>
          <p:cNvPr id="4" name="Dian numeron paikkamerkki 3"/>
          <p:cNvSpPr>
            <a:spLocks noGrp="1"/>
          </p:cNvSpPr>
          <p:nvPr>
            <p:ph type="sldNum" sz="quarter" idx="5"/>
          </p:nvPr>
        </p:nvSpPr>
        <p:spPr/>
        <p:txBody>
          <a:bodyPr/>
          <a:lstStyle/>
          <a:p>
            <a:fld id="{4A6D2B0B-D7A1-448C-848B-5E2E2695F15D}" type="slidenum">
              <a:rPr lang="fi-FI" smtClean="0"/>
              <a:t>10</a:t>
            </a:fld>
            <a:endParaRPr lang="fi-FI"/>
          </a:p>
        </p:txBody>
      </p:sp>
    </p:spTree>
    <p:extLst>
      <p:ext uri="{BB962C8B-B14F-4D97-AF65-F5344CB8AC3E}">
        <p14:creationId xmlns:p14="http://schemas.microsoft.com/office/powerpoint/2010/main" val="2071193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A6D2B0B-D7A1-448C-848B-5E2E2695F15D}" type="slidenum">
              <a:rPr lang="fi-FI" smtClean="0"/>
              <a:t>11</a:t>
            </a:fld>
            <a:endParaRPr lang="fi-FI"/>
          </a:p>
        </p:txBody>
      </p:sp>
    </p:spTree>
    <p:extLst>
      <p:ext uri="{BB962C8B-B14F-4D97-AF65-F5344CB8AC3E}">
        <p14:creationId xmlns:p14="http://schemas.microsoft.com/office/powerpoint/2010/main" val="580285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Kalan laatua voidaan mitata perustuen kalan rakenteeseen, fysikaalisiin ja kemiallisiin ominaisuuksiin</a:t>
            </a:r>
          </a:p>
          <a:p>
            <a:pPr marL="171450" indent="-171450">
              <a:buFont typeface="Arial" panose="020B0604020202020204" pitchFamily="34" charset="0"/>
              <a:buChar char="•"/>
            </a:pPr>
            <a:r>
              <a:rPr lang="fi-FI" dirty="0"/>
              <a:t>Fysikaalis-kemiallisten ominaisuuksien etuna on se, että monet menetelmistä eivät edellytä erityistä näytteenkäsittelyä, joten ne säästävät näytteen ja soveltuvat </a:t>
            </a:r>
            <a:r>
              <a:rPr lang="fi-FI" dirty="0" err="1"/>
              <a:t>online</a:t>
            </a:r>
            <a:r>
              <a:rPr lang="fi-FI" dirty="0"/>
              <a:t> menetelmiksi</a:t>
            </a:r>
          </a:p>
          <a:p>
            <a:pPr marL="171450" indent="-171450">
              <a:buFont typeface="Arial" panose="020B0604020202020204" pitchFamily="34" charset="0"/>
              <a:buChar char="•"/>
            </a:pPr>
            <a:r>
              <a:rPr lang="fi-FI" dirty="0"/>
              <a:t>Toisaalta haasteena on menetelmien runsaus ja monimuotoisuus.</a:t>
            </a:r>
          </a:p>
          <a:p>
            <a:pPr marL="171450" indent="-171450">
              <a:buFont typeface="Arial" panose="020B0604020202020204" pitchFamily="34" charset="0"/>
              <a:buChar char="•"/>
            </a:pPr>
            <a:r>
              <a:rPr lang="fi-FI" dirty="0"/>
              <a:t>Kuten jo aiemmin on todettu, kalan laadun määrittämiseen sopivia menetelmiä on paljon, mutta tarvitaan testausta ja kalibrointia, jotta niitä pystytään soveltamaan silakalle.</a:t>
            </a:r>
          </a:p>
        </p:txBody>
      </p:sp>
      <p:sp>
        <p:nvSpPr>
          <p:cNvPr id="4" name="Dian numeron paikkamerkki 3"/>
          <p:cNvSpPr>
            <a:spLocks noGrp="1"/>
          </p:cNvSpPr>
          <p:nvPr>
            <p:ph type="sldNum" sz="quarter" idx="5"/>
          </p:nvPr>
        </p:nvSpPr>
        <p:spPr/>
        <p:txBody>
          <a:bodyPr/>
          <a:lstStyle/>
          <a:p>
            <a:fld id="{4A6D2B0B-D7A1-448C-848B-5E2E2695F15D}" type="slidenum">
              <a:rPr lang="fi-FI" smtClean="0"/>
              <a:t>12</a:t>
            </a:fld>
            <a:endParaRPr lang="fi-FI"/>
          </a:p>
        </p:txBody>
      </p:sp>
    </p:spTree>
    <p:extLst>
      <p:ext uri="{BB962C8B-B14F-4D97-AF65-F5344CB8AC3E}">
        <p14:creationId xmlns:p14="http://schemas.microsoft.com/office/powerpoint/2010/main" val="1608507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Lupaavimmalta menetelmältä teollisuuden käyttöön kautta ketjun vaikutti ns. impedanssispektroskopia. Sillä voidaan määrittää ns. laatuindeksi, joka perustuu koostumuksen ja rakenteen määrittämiseen sähkönjohtokyvyn perusteella. Kuva oli edellisellä kalvolla. Ei edellytä näytteen käsittelyä ja mittalaite on saatavilla vedenpitävänä.</a:t>
            </a:r>
          </a:p>
          <a:p>
            <a:pPr marL="171450" indent="-171450">
              <a:buFont typeface="Arial" panose="020B0604020202020204" pitchFamily="34" charset="0"/>
              <a:buChar char="•"/>
            </a:pPr>
            <a:r>
              <a:rPr lang="fi-FI" dirty="0"/>
              <a:t>Myös konenäkö tarjoaa uusia mahdollisuuksia kalan ja kalatuotteiden laaduntarkkailuun. Sillä pystytään luokittelemaan ja lajittelemaan saalis esimerkiksi värin, muodon, koon perusteella ja havaitsemaan esimerkiksi pinnan vioitukset ja kemialliset ominaisuudet</a:t>
            </a:r>
          </a:p>
          <a:p>
            <a:pPr marL="171450" indent="-171450">
              <a:buFont typeface="Arial" panose="020B0604020202020204" pitchFamily="34" charset="0"/>
              <a:buChar char="•"/>
            </a:pPr>
            <a:r>
              <a:rPr lang="fi-FI" dirty="0"/>
              <a:t>On kuitenkin uusi sovellusalue ja vaatii kehitystyötä.</a:t>
            </a:r>
          </a:p>
          <a:p>
            <a:pPr marL="171450" indent="-171450">
              <a:buFont typeface="Arial" panose="020B0604020202020204" pitchFamily="34" charset="0"/>
              <a:buChar char="•"/>
            </a:pPr>
            <a:r>
              <a:rPr lang="fi-FI" dirty="0"/>
              <a:t>Laadun seurantaan prosessointivaiheessa voivat soveltua myös elektroninen nenä ja kieli, joilla voidaan määrittää makuun liittyviä yhdisteitä. Laitteistot ovat kuitenkin melko hintavia ja näytteenkäsittely ja käyttö vaatii koulutusta. Lisäksi tarvitaan kuitenkin referenssiaineiston keräämistä, testausta ja tutkimusta silakalla. </a:t>
            </a:r>
          </a:p>
          <a:p>
            <a:pPr marL="171450" indent="-171450">
              <a:buFont typeface="Arial" panose="020B0604020202020204" pitchFamily="34" charset="0"/>
              <a:buChar char="•"/>
            </a:pPr>
            <a:endParaRPr lang="fi-FI" dirty="0"/>
          </a:p>
          <a:p>
            <a:pPr marL="171450" indent="-171450">
              <a:buFont typeface="Arial" panose="020B0604020202020204" pitchFamily="34" charset="0"/>
              <a:buChar char="•"/>
            </a:pPr>
            <a:r>
              <a:rPr lang="fi-FI" dirty="0"/>
              <a:t>Hyperspektrikuvantaminen: </a:t>
            </a:r>
            <a:r>
              <a:rPr lang="fi-FI" dirty="0" err="1"/>
              <a:t>Nofiman</a:t>
            </a:r>
            <a:r>
              <a:rPr lang="fi-FI" dirty="0"/>
              <a:t> kehittämä teknologia voisi soveltua vaalealihaisen kalan, silakankin, luokitteluun, mutta se pitäisi testata. Suomestakin löytyy hyperspektrikuvantamiseen erikoistuneita yrityksiä, joilta löytyy eri aallonpituusalueilla toimivia eri käyttötarkoituksiin soveltuvia hyperspektrikameroita. </a:t>
            </a:r>
          </a:p>
          <a:p>
            <a:pPr marL="171450" indent="-171450">
              <a:buFont typeface="Arial" panose="020B0604020202020204" pitchFamily="34" charset="0"/>
              <a:buChar char="•"/>
            </a:pPr>
            <a:endParaRPr lang="fi-FI" dirty="0"/>
          </a:p>
          <a:p>
            <a:pPr marL="171450" indent="-171450">
              <a:buFont typeface="Arial" panose="020B0604020202020204" pitchFamily="34" charset="0"/>
              <a:buChar char="•"/>
            </a:pPr>
            <a:endParaRPr lang="fi-FI" dirty="0"/>
          </a:p>
          <a:p>
            <a:endParaRPr lang="fi-FI" dirty="0"/>
          </a:p>
        </p:txBody>
      </p:sp>
      <p:sp>
        <p:nvSpPr>
          <p:cNvPr id="4" name="Dian numeron paikkamerkki 3"/>
          <p:cNvSpPr>
            <a:spLocks noGrp="1"/>
          </p:cNvSpPr>
          <p:nvPr>
            <p:ph type="sldNum" sz="quarter" idx="5"/>
          </p:nvPr>
        </p:nvSpPr>
        <p:spPr/>
        <p:txBody>
          <a:bodyPr/>
          <a:lstStyle/>
          <a:p>
            <a:fld id="{4A6D2B0B-D7A1-448C-848B-5E2E2695F15D}" type="slidenum">
              <a:rPr lang="fi-FI" smtClean="0"/>
              <a:t>13</a:t>
            </a:fld>
            <a:endParaRPr lang="fi-FI"/>
          </a:p>
        </p:txBody>
      </p:sp>
    </p:spTree>
    <p:extLst>
      <p:ext uri="{BB962C8B-B14F-4D97-AF65-F5344CB8AC3E}">
        <p14:creationId xmlns:p14="http://schemas.microsoft.com/office/powerpoint/2010/main" val="287516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A6D2B0B-D7A1-448C-848B-5E2E2695F15D}" type="slidenum">
              <a:rPr lang="fi-FI" smtClean="0"/>
              <a:t>14</a:t>
            </a:fld>
            <a:endParaRPr lang="fi-FI"/>
          </a:p>
        </p:txBody>
      </p:sp>
    </p:spTree>
    <p:extLst>
      <p:ext uri="{BB962C8B-B14F-4D97-AF65-F5344CB8AC3E}">
        <p14:creationId xmlns:p14="http://schemas.microsoft.com/office/powerpoint/2010/main" val="2116050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Kalan laatua määritetään myös mikrobiologisilla menetelmillä. Nämä liittyvät myös elintarvikevalvontaan.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Tilanteen mukaan voidaan käyttää perinteisiä viljelymenetelmiä ja pikamenetelmiä, sekä tutkimuskäytössä genomiikan menetelmiä.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Kaiken kaikkiaan suomalainen elintarviketeollisuus on valveutunutta ja seuraa lainsäädännön vaatimuksia ja viranomaisten suosituksia.  </a:t>
            </a:r>
          </a:p>
          <a:p>
            <a:endParaRPr lang="fi-FI" dirty="0"/>
          </a:p>
        </p:txBody>
      </p:sp>
      <p:sp>
        <p:nvSpPr>
          <p:cNvPr id="4" name="Dian numeron paikkamerkki 3"/>
          <p:cNvSpPr>
            <a:spLocks noGrp="1"/>
          </p:cNvSpPr>
          <p:nvPr>
            <p:ph type="sldNum" sz="quarter" idx="5"/>
          </p:nvPr>
        </p:nvSpPr>
        <p:spPr/>
        <p:txBody>
          <a:bodyPr/>
          <a:lstStyle/>
          <a:p>
            <a:fld id="{4A6D2B0B-D7A1-448C-848B-5E2E2695F15D}" type="slidenum">
              <a:rPr lang="fi-FI" smtClean="0"/>
              <a:t>15</a:t>
            </a:fld>
            <a:endParaRPr lang="fi-FI"/>
          </a:p>
        </p:txBody>
      </p:sp>
    </p:spTree>
    <p:extLst>
      <p:ext uri="{BB962C8B-B14F-4D97-AF65-F5344CB8AC3E}">
        <p14:creationId xmlns:p14="http://schemas.microsoft.com/office/powerpoint/2010/main" val="2130434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A6D2B0B-D7A1-448C-848B-5E2E2695F15D}" type="slidenum">
              <a:rPr lang="fi-FI" smtClean="0"/>
              <a:t>16</a:t>
            </a:fld>
            <a:endParaRPr lang="fi-FI"/>
          </a:p>
        </p:txBody>
      </p:sp>
    </p:spTree>
    <p:extLst>
      <p:ext uri="{BB962C8B-B14F-4D97-AF65-F5344CB8AC3E}">
        <p14:creationId xmlns:p14="http://schemas.microsoft.com/office/powerpoint/2010/main" val="3638556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dirty="0"/>
              <a:t>Miltä tilanne sitten näyttää, kun vedetään yhteen menetelmät kultakin osa-alueelta?</a:t>
            </a:r>
          </a:p>
          <a:p>
            <a:pPr marL="171450" indent="-171450">
              <a:buFont typeface="Arial" panose="020B0604020202020204" pitchFamily="34" charset="0"/>
              <a:buChar char="•"/>
            </a:pPr>
            <a:r>
              <a:rPr lang="fi-FI" dirty="0"/>
              <a:t>Lupaavimpana menetelmänä koko ketjun käyttöön nousee esille impedanssispektroskopia. Laitteita on kaupallisesti saatavilla, mutta tarvitaan vielä testausta ja kalibrointia silakalla.</a:t>
            </a:r>
          </a:p>
          <a:p>
            <a:pPr marL="171450" indent="-171450">
              <a:buFont typeface="Arial" panose="020B0604020202020204" pitchFamily="34" charset="0"/>
              <a:buChar char="•"/>
            </a:pPr>
            <a:r>
              <a:rPr lang="fi-FI" dirty="0"/>
              <a:t>Laadun määrittämiseen prosessoinnissa ja ketjun myöhemmissä vaiheissa löytyy pikatestejä, joihin on kaupallisesti saatavilla olevia laitteita. </a:t>
            </a:r>
          </a:p>
          <a:p>
            <a:pPr marL="171450" indent="-171450">
              <a:buFont typeface="Arial" panose="020B0604020202020204" pitchFamily="34" charset="0"/>
              <a:buChar char="•"/>
            </a:pPr>
            <a:r>
              <a:rPr lang="fi-FI" dirty="0"/>
              <a:t>Konenäkö tarjoaa uusia mahdollisuuksia saaliin luokitteluun ja lajitteluun. Tekniikan hinta tosin on nykyisellään vielä korkea.</a:t>
            </a:r>
          </a:p>
          <a:p>
            <a:endParaRPr lang="fi-FI" dirty="0"/>
          </a:p>
        </p:txBody>
      </p:sp>
      <p:sp>
        <p:nvSpPr>
          <p:cNvPr id="4" name="Slide Number Placeholder 3"/>
          <p:cNvSpPr>
            <a:spLocks noGrp="1"/>
          </p:cNvSpPr>
          <p:nvPr>
            <p:ph type="sldNum" sz="quarter" idx="10"/>
          </p:nvPr>
        </p:nvSpPr>
        <p:spPr/>
        <p:txBody>
          <a:bodyPr/>
          <a:lstStyle/>
          <a:p>
            <a:fld id="{4A6D2B0B-D7A1-448C-848B-5E2E2695F15D}" type="slidenum">
              <a:rPr lang="fi-FI" smtClean="0"/>
              <a:t>17</a:t>
            </a:fld>
            <a:endParaRPr lang="fi-FI"/>
          </a:p>
        </p:txBody>
      </p:sp>
    </p:spTree>
    <p:extLst>
      <p:ext uri="{BB962C8B-B14F-4D97-AF65-F5344CB8AC3E}">
        <p14:creationId xmlns:p14="http://schemas.microsoft.com/office/powerpoint/2010/main" val="2988297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A6D2B0B-D7A1-448C-848B-5E2E2695F15D}" type="slidenum">
              <a:rPr lang="fi-FI" smtClean="0"/>
              <a:t>18</a:t>
            </a:fld>
            <a:endParaRPr lang="fi-FI"/>
          </a:p>
        </p:txBody>
      </p:sp>
    </p:spTree>
    <p:extLst>
      <p:ext uri="{BB962C8B-B14F-4D97-AF65-F5344CB8AC3E}">
        <p14:creationId xmlns:p14="http://schemas.microsoft.com/office/powerpoint/2010/main" val="2576844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AB50EE65-CD3E-4879-B256-C8E8AAFD7A51}" type="slidenum">
              <a:rPr lang="fi-FI" smtClean="0"/>
              <a:t>19</a:t>
            </a:fld>
            <a:endParaRPr lang="fi-FI"/>
          </a:p>
        </p:txBody>
      </p:sp>
    </p:spTree>
    <p:extLst>
      <p:ext uri="{BB962C8B-B14F-4D97-AF65-F5344CB8AC3E}">
        <p14:creationId xmlns:p14="http://schemas.microsoft.com/office/powerpoint/2010/main" val="394255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Mitä voidaan saavuttaa laatua parantamalla?</a:t>
            </a:r>
          </a:p>
          <a:p>
            <a:pPr marL="171450" indent="-171450">
              <a:buFont typeface="Arial" panose="020B0604020202020204" pitchFamily="34" charset="0"/>
              <a:buChar char="•"/>
            </a:pPr>
            <a:r>
              <a:rPr lang="fi-FI" dirty="0"/>
              <a:t>Elintarvikesilakan hinta ollut nousussa…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Teollisuussilakan hinta laskussa turkistalouden laskusuhdanteen vuoksi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Laatua parantamalla voitaisiin suurempi osa saaliista saada elintarvikekäyttöön</a:t>
            </a:r>
          </a:p>
          <a:p>
            <a:pPr marL="0" indent="0">
              <a:buFont typeface="Arial" panose="020B0604020202020204" pitchFamily="34" charset="0"/>
              <a:buNone/>
            </a:pPr>
            <a:endParaRPr lang="fi-FI" dirty="0"/>
          </a:p>
          <a:p>
            <a:pPr marL="171450" indent="-171450">
              <a:buFont typeface="Arial" panose="020B0604020202020204" pitchFamily="34" charset="0"/>
              <a:buChar char="•"/>
            </a:pPr>
            <a:r>
              <a:rPr lang="fi-FI" dirty="0"/>
              <a:t>Kotimaisen kalajauhotehdas toimi jo lähes täydellä kapasiteetilla ja se käytti jo neljänneksen Suomen silakka- ja kilohailisaaliista vuonna 2018. </a:t>
            </a:r>
          </a:p>
        </p:txBody>
      </p:sp>
      <p:sp>
        <p:nvSpPr>
          <p:cNvPr id="4" name="Dian numeron paikkamerkki 3"/>
          <p:cNvSpPr>
            <a:spLocks noGrp="1"/>
          </p:cNvSpPr>
          <p:nvPr>
            <p:ph type="sldNum" sz="quarter" idx="5"/>
          </p:nvPr>
        </p:nvSpPr>
        <p:spPr/>
        <p:txBody>
          <a:bodyPr/>
          <a:lstStyle/>
          <a:p>
            <a:fld id="{4A6D2B0B-D7A1-448C-848B-5E2E2695F15D}" type="slidenum">
              <a:rPr lang="fi-FI" smtClean="0"/>
              <a:t>2</a:t>
            </a:fld>
            <a:endParaRPr lang="fi-FI"/>
          </a:p>
        </p:txBody>
      </p:sp>
    </p:spTree>
    <p:extLst>
      <p:ext uri="{BB962C8B-B14F-4D97-AF65-F5344CB8AC3E}">
        <p14:creationId xmlns:p14="http://schemas.microsoft.com/office/powerpoint/2010/main" val="229131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Kuluttajalle laatu näyttäytyy aistinvaraisten ominaisuuksien kautta, maku, haju, ulkonäkö</a:t>
            </a:r>
          </a:p>
          <a:p>
            <a:pPr marL="171450" indent="-171450">
              <a:buFont typeface="Arial" panose="020B0604020202020204" pitchFamily="34" charset="0"/>
              <a:buChar char="•"/>
            </a:pPr>
            <a:r>
              <a:rPr lang="fi-FI" dirty="0"/>
              <a:t>Aistittava laadun muodostavat biokemialliset….tekijät</a:t>
            </a:r>
          </a:p>
          <a:p>
            <a:pPr marL="171450" indent="-171450">
              <a:buFont typeface="Arial" panose="020B0604020202020204" pitchFamily="34" charset="0"/>
              <a:buChar char="•"/>
            </a:pPr>
            <a:r>
              <a:rPr lang="fi-FI" dirty="0"/>
              <a:t>Kaikkia näitä voidaan mitata eri tavoin</a:t>
            </a:r>
          </a:p>
        </p:txBody>
      </p:sp>
      <p:sp>
        <p:nvSpPr>
          <p:cNvPr id="4" name="Dian numeron paikkamerkki 3"/>
          <p:cNvSpPr>
            <a:spLocks noGrp="1"/>
          </p:cNvSpPr>
          <p:nvPr>
            <p:ph type="sldNum" sz="quarter" idx="5"/>
          </p:nvPr>
        </p:nvSpPr>
        <p:spPr/>
        <p:txBody>
          <a:bodyPr/>
          <a:lstStyle/>
          <a:p>
            <a:fld id="{4A6D2B0B-D7A1-448C-848B-5E2E2695F15D}" type="slidenum">
              <a:rPr lang="fi-FI" smtClean="0"/>
              <a:t>3</a:t>
            </a:fld>
            <a:endParaRPr lang="fi-FI"/>
          </a:p>
        </p:txBody>
      </p:sp>
    </p:spTree>
    <p:extLst>
      <p:ext uri="{BB962C8B-B14F-4D97-AF65-F5344CB8AC3E}">
        <p14:creationId xmlns:p14="http://schemas.microsoft.com/office/powerpoint/2010/main" val="2537800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Monet mittaustekniikoista ovat suhteellisen monivaiheisia ja hitaita, vaativat monenlaisia kemikaaleja, tai erittäin kalliita analyysilaitteita. </a:t>
            </a:r>
          </a:p>
          <a:p>
            <a:pPr marL="171450" indent="-171450">
              <a:buFont typeface="Arial" panose="020B0604020202020204" pitchFamily="34" charset="0"/>
              <a:buChar char="•"/>
            </a:pPr>
            <a:r>
              <a:rPr lang="fi-FI" dirty="0" err="1"/>
              <a:t>Blue</a:t>
            </a:r>
            <a:r>
              <a:rPr lang="fi-FI" dirty="0"/>
              <a:t> Products –hanke teki selvityksen eri menetelmistä tavoitteena saada selville, mitkä tekniikat soveltuisivat silakan laadun analysointiin ketjun eri vaiheissa</a:t>
            </a:r>
          </a:p>
        </p:txBody>
      </p:sp>
      <p:sp>
        <p:nvSpPr>
          <p:cNvPr id="4" name="Dian numeron paikkamerkki 3"/>
          <p:cNvSpPr>
            <a:spLocks noGrp="1"/>
          </p:cNvSpPr>
          <p:nvPr>
            <p:ph type="sldNum" sz="quarter" idx="5"/>
          </p:nvPr>
        </p:nvSpPr>
        <p:spPr/>
        <p:txBody>
          <a:bodyPr/>
          <a:lstStyle/>
          <a:p>
            <a:fld id="{4A6D2B0B-D7A1-448C-848B-5E2E2695F15D}" type="slidenum">
              <a:rPr lang="fi-FI" smtClean="0"/>
              <a:t>4</a:t>
            </a:fld>
            <a:endParaRPr lang="fi-FI"/>
          </a:p>
        </p:txBody>
      </p:sp>
    </p:spTree>
    <p:extLst>
      <p:ext uri="{BB962C8B-B14F-4D97-AF65-F5344CB8AC3E}">
        <p14:creationId xmlns:p14="http://schemas.microsoft.com/office/powerpoint/2010/main" val="125514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A6D2B0B-D7A1-448C-848B-5E2E2695F15D}" type="slidenum">
              <a:rPr lang="fi-FI" smtClean="0"/>
              <a:t>5</a:t>
            </a:fld>
            <a:endParaRPr lang="fi-FI"/>
          </a:p>
        </p:txBody>
      </p:sp>
    </p:spTree>
    <p:extLst>
      <p:ext uri="{BB962C8B-B14F-4D97-AF65-F5344CB8AC3E}">
        <p14:creationId xmlns:p14="http://schemas.microsoft.com/office/powerpoint/2010/main" val="1175113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sz="1200" dirty="0">
                <a:cs typeface="Calibri"/>
              </a:rPr>
              <a:t>Aistinvaraisia menetelmiä on kolmenlaisia: laatuasteikolliset ja kuvailevat menetelmät, sekä erotustestit</a:t>
            </a:r>
          </a:p>
          <a:p>
            <a:pPr marL="171450" indent="-171450">
              <a:buFont typeface="Arial" panose="020B0604020202020204" pitchFamily="34" charset="0"/>
              <a:buChar char="•"/>
            </a:pPr>
            <a:r>
              <a:rPr lang="fi-FI" sz="1200" dirty="0">
                <a:cs typeface="Calibri"/>
              </a:rPr>
              <a:t>Laatuasteikollisista menetelmistä kalan tuoreutta on perinteisesti määritetty ns. </a:t>
            </a:r>
            <a:r>
              <a:rPr lang="fi-FI" sz="1200" dirty="0" err="1">
                <a:cs typeface="Calibri"/>
              </a:rPr>
              <a:t>Torry</a:t>
            </a:r>
            <a:r>
              <a:rPr lang="fi-FI" sz="1200" dirty="0">
                <a:cs typeface="Calibri"/>
              </a:rPr>
              <a:t> menetelmällä. Tähän tarkoitukseen on kehitetty ns. </a:t>
            </a:r>
            <a:r>
              <a:rPr lang="fi-FI" sz="1200" dirty="0" err="1">
                <a:cs typeface="Calibri"/>
              </a:rPr>
              <a:t>Torrymeter</a:t>
            </a:r>
            <a:r>
              <a:rPr lang="fi-FI" sz="1200" dirty="0">
                <a:cs typeface="Calibri"/>
              </a:rPr>
              <a:t> laite, jolla kalan tuoreus määritetään sähkönjohtavuuden perusteella ja aistinvaraisten menetelmien käyttö on jäänyt vähemmälle. </a:t>
            </a:r>
          </a:p>
          <a:p>
            <a:pPr marL="171450" indent="-171450">
              <a:buFont typeface="Arial" panose="020B0604020202020204" pitchFamily="34" charset="0"/>
              <a:buChar char="•"/>
            </a:pPr>
            <a:r>
              <a:rPr lang="fi-FI" sz="1200" dirty="0">
                <a:cs typeface="Calibri"/>
              </a:rPr>
              <a:t>Kuvailevat </a:t>
            </a:r>
            <a:r>
              <a:rPr lang="fi-FI" sz="1200" dirty="0" err="1">
                <a:cs typeface="Calibri"/>
              </a:rPr>
              <a:t>metelmät</a:t>
            </a:r>
            <a:r>
              <a:rPr lang="fi-FI" sz="1200" dirty="0">
                <a:cs typeface="Calibri"/>
              </a:rPr>
              <a:t>: 10-15 termiä, joilla näytteet voidaan erotella hajun, maun, ulkonäön ja rakenteen mukaan. Vaativat koulutetun raadin ja toistoarviointeja, joten eivät toimi hyvin kalastusvaiheen laadunseurannassa. </a:t>
            </a:r>
          </a:p>
          <a:p>
            <a:pPr marL="171450" indent="-171450">
              <a:buFont typeface="Arial" panose="020B0604020202020204" pitchFamily="34" charset="0"/>
              <a:buChar char="•"/>
            </a:pPr>
            <a:endParaRPr lang="fi-FI" sz="1200" dirty="0">
              <a:cs typeface="Calibri"/>
            </a:endParaRPr>
          </a:p>
          <a:p>
            <a:r>
              <a:rPr lang="fi-FI" sz="1200" dirty="0">
                <a:cs typeface="Calibri"/>
              </a:rPr>
              <a:t>Menetelmässä arvioidaan kalan hajua, makua, rakennetta, suutuntumaa ja ulkonäköä, joiden perusteella kalan tuoreudelle annetaan arvo asteikolla 3­–10 (10 vastaa juuri pyydetyn kalan tuoreutta, 3 on ihmisravinnoksi kelpaamaton)</a:t>
            </a:r>
          </a:p>
          <a:p>
            <a:r>
              <a:rPr lang="fi-FI" sz="1200" dirty="0">
                <a:cs typeface="Calibri"/>
              </a:rPr>
              <a:t>Pisteytettävät ominaisuudet lajikohtaisia, kehitetty mm. turskalle, koljalle, kampelalle, makrillille, taimenelle, lohelle, katkaravulle ja sillille</a:t>
            </a:r>
          </a:p>
          <a:p>
            <a:r>
              <a:rPr lang="fi-FI" sz="1200" dirty="0">
                <a:cs typeface="Calibri"/>
              </a:rPr>
              <a:t>Menetelmän tulosten havaittiin korreloivan kalan ihon sähkönjohtavuuden kanssa kehitettiin sähkönjohtavuuteen perustuva </a:t>
            </a:r>
            <a:r>
              <a:rPr lang="fi-FI" sz="1200" dirty="0" err="1">
                <a:cs typeface="Calibri"/>
              </a:rPr>
              <a:t>Torrymeter</a:t>
            </a:r>
            <a:r>
              <a:rPr lang="fi-FI" sz="1200" dirty="0">
                <a:cs typeface="Calibri"/>
              </a:rPr>
              <a:t>-laite, jonka jälkeen aistinvarainen menetelmä jäänyt vähemmälle käytölle</a:t>
            </a:r>
          </a:p>
          <a:p>
            <a:pPr marL="171450" indent="-171450">
              <a:buFont typeface="Arial" panose="020B0604020202020204" pitchFamily="34" charset="0"/>
              <a:buChar char="•"/>
            </a:pPr>
            <a:endParaRPr lang="fi-FI" sz="1200" dirty="0">
              <a:cs typeface="Calibri"/>
            </a:endParaRPr>
          </a:p>
          <a:p>
            <a:endParaRPr lang="fi-FI" dirty="0"/>
          </a:p>
        </p:txBody>
      </p:sp>
      <p:sp>
        <p:nvSpPr>
          <p:cNvPr id="4" name="Dian numeron paikkamerkki 3"/>
          <p:cNvSpPr>
            <a:spLocks noGrp="1"/>
          </p:cNvSpPr>
          <p:nvPr>
            <p:ph type="sldNum" sz="quarter" idx="5"/>
          </p:nvPr>
        </p:nvSpPr>
        <p:spPr/>
        <p:txBody>
          <a:bodyPr/>
          <a:lstStyle/>
          <a:p>
            <a:fld id="{4A6D2B0B-D7A1-448C-848B-5E2E2695F15D}" type="slidenum">
              <a:rPr lang="fi-FI" smtClean="0"/>
              <a:t>6</a:t>
            </a:fld>
            <a:endParaRPr lang="fi-FI"/>
          </a:p>
        </p:txBody>
      </p:sp>
    </p:spTree>
    <p:extLst>
      <p:ext uri="{BB962C8B-B14F-4D97-AF65-F5344CB8AC3E}">
        <p14:creationId xmlns:p14="http://schemas.microsoft.com/office/powerpoint/2010/main" val="46914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cs typeface="Calibri"/>
              </a:rPr>
              <a:t>Kalojen aistinvaraisen laadun tutkimuksessa on käytössä monenlaisia menetelmiä, mutta toistaiseksi silakalle on saatavilla hyvin rajallisesti aistinvaraista tutkimusaineistoa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cs typeface="Calibri"/>
              </a:rPr>
              <a:t>Kalaketjun käyttöön voisi soveltua laatuindeksiin perustuva ns. QIM menetelmä, jota voitaisiin käyttää älypuhelinsovelluksen avulla.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cs typeface="Calibri"/>
              </a:rPr>
              <a:t>QIM menetelmässä annetaan kalan eri ominaisuuksille annetaan pisteitä ja kaikkien parametrien pisteet lasketaan yhteen laatuindeksiksi (0=hyvin tuore kala, korkeampi pistemäärä kertoo laadun heikkenemisestä)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cs typeface="Calibri"/>
              </a:rPr>
              <a:t>Laatuindeksi on lajikohtainen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cs typeface="Calibri"/>
              </a:rPr>
              <a:t>Lajikohtaiset pisteytysparametrit on julkaistu monille kaloille, mm. sillille, turskalle, makrillille, sardiinille, seitille ja lohelle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cs typeface="Calibri"/>
              </a:rPr>
              <a:t>Suomessa on kehitetty QIM-menetelmä ainakin siialle, mutta </a:t>
            </a:r>
            <a:r>
              <a:rPr lang="fi-FI" sz="1200" b="1" dirty="0">
                <a:cs typeface="Calibri"/>
              </a:rPr>
              <a:t>silakalle ei ole julkaistua omaa QIM-menetelmää </a:t>
            </a:r>
            <a:r>
              <a:rPr lang="fi-FI" sz="1200" b="1" dirty="0">
                <a:cs typeface="Calibri"/>
                <a:sym typeface="Wingdings" panose="05000000000000000000" pitchFamily="2" charset="2"/>
              </a:rPr>
              <a:t></a:t>
            </a:r>
            <a:r>
              <a:rPr lang="fi-FI" sz="1200" b="1" dirty="0">
                <a:cs typeface="Calibri"/>
              </a:rPr>
              <a:t> soveltaminen silakalle vaatisi menetelmän kehittämisen</a:t>
            </a:r>
            <a:endParaRPr lang="fi-FI" sz="1200" dirty="0"/>
          </a:p>
        </p:txBody>
      </p:sp>
      <p:sp>
        <p:nvSpPr>
          <p:cNvPr id="4" name="Dian numeron paikkamerkki 3"/>
          <p:cNvSpPr>
            <a:spLocks noGrp="1"/>
          </p:cNvSpPr>
          <p:nvPr>
            <p:ph type="sldNum" sz="quarter" idx="5"/>
          </p:nvPr>
        </p:nvSpPr>
        <p:spPr/>
        <p:txBody>
          <a:bodyPr/>
          <a:lstStyle/>
          <a:p>
            <a:fld id="{4A6D2B0B-D7A1-448C-848B-5E2E2695F15D}" type="slidenum">
              <a:rPr lang="fi-FI" smtClean="0"/>
              <a:t>7</a:t>
            </a:fld>
            <a:endParaRPr lang="fi-FI"/>
          </a:p>
        </p:txBody>
      </p:sp>
    </p:spTree>
    <p:extLst>
      <p:ext uri="{BB962C8B-B14F-4D97-AF65-F5344CB8AC3E}">
        <p14:creationId xmlns:p14="http://schemas.microsoft.com/office/powerpoint/2010/main" val="32884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A6D2B0B-D7A1-448C-848B-5E2E2695F15D}" type="slidenum">
              <a:rPr lang="fi-FI" smtClean="0"/>
              <a:t>8</a:t>
            </a:fld>
            <a:endParaRPr lang="fi-FI"/>
          </a:p>
        </p:txBody>
      </p:sp>
    </p:spTree>
    <p:extLst>
      <p:ext uri="{BB962C8B-B14F-4D97-AF65-F5344CB8AC3E}">
        <p14:creationId xmlns:p14="http://schemas.microsoft.com/office/powerpoint/2010/main" val="1307836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Biokemiallisten muutosten perusteella voidaan määrittää ns. </a:t>
            </a:r>
            <a:r>
              <a:rPr lang="fi-FI" sz="1200" b="1" dirty="0"/>
              <a:t>K-arvo</a:t>
            </a:r>
            <a:r>
              <a:rPr lang="fi-FI" sz="1200" dirty="0"/>
              <a:t>, jonka lisäksi laatua voidaan määrittää </a:t>
            </a:r>
            <a:r>
              <a:rPr lang="fi-FI" sz="1200" b="1" dirty="0"/>
              <a:t>biogeenisten amiinien</a:t>
            </a:r>
            <a:r>
              <a:rPr lang="fi-FI" sz="1200" dirty="0"/>
              <a:t> muodostumisen, </a:t>
            </a:r>
            <a:r>
              <a:rPr lang="fi-FI" sz="1200" b="1" dirty="0"/>
              <a:t>rasvojen hapettumisen</a:t>
            </a:r>
            <a:r>
              <a:rPr lang="fi-FI" sz="1200" dirty="0"/>
              <a:t> ja </a:t>
            </a:r>
            <a:r>
              <a:rPr lang="fi-FI" sz="1200" b="1" dirty="0"/>
              <a:t>proteiinien hajoamisen</a:t>
            </a:r>
            <a:r>
              <a:rPr lang="fi-FI" sz="1200" dirty="0"/>
              <a:t> perusteella</a:t>
            </a:r>
          </a:p>
        </p:txBody>
      </p:sp>
      <p:sp>
        <p:nvSpPr>
          <p:cNvPr id="4" name="Dian numeron paikkamerkki 3"/>
          <p:cNvSpPr>
            <a:spLocks noGrp="1"/>
          </p:cNvSpPr>
          <p:nvPr>
            <p:ph type="sldNum" sz="quarter" idx="5"/>
          </p:nvPr>
        </p:nvSpPr>
        <p:spPr/>
        <p:txBody>
          <a:bodyPr/>
          <a:lstStyle/>
          <a:p>
            <a:fld id="{4A6D2B0B-D7A1-448C-848B-5E2E2695F15D}" type="slidenum">
              <a:rPr lang="fi-FI" smtClean="0"/>
              <a:t>9</a:t>
            </a:fld>
            <a:endParaRPr lang="fi-FI"/>
          </a:p>
        </p:txBody>
      </p:sp>
    </p:spTree>
    <p:extLst>
      <p:ext uri="{BB962C8B-B14F-4D97-AF65-F5344CB8AC3E}">
        <p14:creationId xmlns:p14="http://schemas.microsoft.com/office/powerpoint/2010/main" val="1120253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Otsikkodia">
    <p:spTree>
      <p:nvGrpSpPr>
        <p:cNvPr id="1" name=""/>
        <p:cNvGrpSpPr/>
        <p:nvPr/>
      </p:nvGrpSpPr>
      <p:grpSpPr>
        <a:xfrm>
          <a:off x="0" y="0"/>
          <a:ext cx="0" cy="0"/>
          <a:chOff x="0" y="0"/>
          <a:chExt cx="0" cy="0"/>
        </a:xfrm>
      </p:grpSpPr>
      <p:pic>
        <p:nvPicPr>
          <p:cNvPr id="8" name="Kuva 3" descr="kala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67" y="0"/>
            <a:ext cx="9203267" cy="6902450"/>
          </a:xfrm>
          <a:prstGeom prst="rect">
            <a:avLst/>
          </a:prstGeom>
        </p:spPr>
      </p:pic>
      <p:sp>
        <p:nvSpPr>
          <p:cNvPr id="9" name="Suorakulmio 4"/>
          <p:cNvSpPr/>
          <p:nvPr userDrawn="1"/>
        </p:nvSpPr>
        <p:spPr>
          <a:xfrm>
            <a:off x="2425700" y="1727200"/>
            <a:ext cx="4362450" cy="32639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dirty="0"/>
              <a:t>  </a:t>
            </a:r>
          </a:p>
        </p:txBody>
      </p:sp>
      <p:sp>
        <p:nvSpPr>
          <p:cNvPr id="10" name="Otsikko 1"/>
          <p:cNvSpPr>
            <a:spLocks noGrp="1"/>
          </p:cNvSpPr>
          <p:nvPr>
            <p:ph type="title" idx="4294967295"/>
          </p:nvPr>
        </p:nvSpPr>
        <p:spPr>
          <a:xfrm>
            <a:off x="457200" y="2101850"/>
            <a:ext cx="8229600" cy="1143000"/>
          </a:xfrm>
        </p:spPr>
        <p:txBody>
          <a:bodyPr>
            <a:normAutofit fontScale="90000"/>
          </a:bodyPr>
          <a:lstStyle>
            <a:lvl1pPr algn="ctr">
              <a:defRPr>
                <a:solidFill>
                  <a:schemeClr val="accent5">
                    <a:lumMod val="50000"/>
                  </a:schemeClr>
                </a:solidFill>
              </a:defRPr>
            </a:lvl1pPr>
          </a:lstStyle>
          <a:p>
            <a:pPr>
              <a:lnSpc>
                <a:spcPct val="90000"/>
              </a:lnSpc>
            </a:pPr>
            <a:r>
              <a:rPr lang="fi-FI" dirty="0">
                <a:solidFill>
                  <a:schemeClr val="accent5">
                    <a:lumMod val="60000"/>
                    <a:lumOff val="40000"/>
                  </a:schemeClr>
                </a:solidFill>
              </a:rPr>
              <a:t>KALATALOUDEN</a:t>
            </a:r>
            <a:br>
              <a:rPr lang="fi-FI" dirty="0">
                <a:solidFill>
                  <a:schemeClr val="accent5">
                    <a:lumMod val="60000"/>
                    <a:lumOff val="40000"/>
                  </a:schemeClr>
                </a:solidFill>
              </a:rPr>
            </a:br>
            <a:r>
              <a:rPr lang="fi-FI" dirty="0">
                <a:solidFill>
                  <a:schemeClr val="accent5">
                    <a:lumMod val="60000"/>
                    <a:lumOff val="40000"/>
                  </a:schemeClr>
                </a:solidFill>
              </a:rPr>
              <a:t>INNOVAATIO</a:t>
            </a:r>
            <a:br>
              <a:rPr lang="fi-FI" dirty="0">
                <a:solidFill>
                  <a:schemeClr val="accent5">
                    <a:lumMod val="60000"/>
                    <a:lumOff val="40000"/>
                  </a:schemeClr>
                </a:solidFill>
              </a:rPr>
            </a:br>
            <a:r>
              <a:rPr lang="fi-FI" dirty="0">
                <a:solidFill>
                  <a:schemeClr val="accent5">
                    <a:lumMod val="60000"/>
                    <a:lumOff val="40000"/>
                  </a:schemeClr>
                </a:solidFill>
              </a:rPr>
              <a:t>-OHJELMAT</a:t>
            </a:r>
          </a:p>
        </p:txBody>
      </p:sp>
      <p:sp>
        <p:nvSpPr>
          <p:cNvPr id="11" name="Sisällön paikkamerkki 2"/>
          <p:cNvSpPr>
            <a:spLocks noGrp="1"/>
          </p:cNvSpPr>
          <p:nvPr>
            <p:ph idx="4294967295"/>
          </p:nvPr>
        </p:nvSpPr>
        <p:spPr>
          <a:xfrm>
            <a:off x="501650" y="4189809"/>
            <a:ext cx="8229600" cy="1818482"/>
          </a:xfrm>
        </p:spPr>
        <p:txBody>
          <a:bodyPr>
            <a:normAutofit/>
          </a:bodyPr>
          <a:lstStyle>
            <a:lvl1pPr marL="0" indent="0" algn="ctr">
              <a:buNone/>
              <a:defRPr sz="2000">
                <a:solidFill>
                  <a:schemeClr val="bg1">
                    <a:lumMod val="65000"/>
                  </a:schemeClr>
                </a:solidFill>
              </a:defRPr>
            </a:lvl1pPr>
          </a:lstStyle>
          <a:p>
            <a:pPr lvl="0"/>
            <a:r>
              <a:rPr lang="fi-FI" sz="1400" dirty="0">
                <a:solidFill>
                  <a:schemeClr val="tx1">
                    <a:lumMod val="65000"/>
                    <a:lumOff val="35000"/>
                  </a:schemeClr>
                </a:solidFill>
              </a:rPr>
              <a:t>Etunimi Sukunimi</a:t>
            </a:r>
          </a:p>
          <a:p>
            <a:pPr lvl="0"/>
            <a:r>
              <a:rPr lang="fi-FI" sz="1400" dirty="0">
                <a:solidFill>
                  <a:schemeClr val="tx1">
                    <a:lumMod val="65000"/>
                    <a:lumOff val="35000"/>
                  </a:schemeClr>
                </a:solidFill>
              </a:rPr>
              <a:t>Päivämäärä</a:t>
            </a:r>
          </a:p>
        </p:txBody>
      </p:sp>
      <p:sp>
        <p:nvSpPr>
          <p:cNvPr id="12" name="Otsikko 1"/>
          <p:cNvSpPr txBox="1">
            <a:spLocks/>
          </p:cNvSpPr>
          <p:nvPr userDrawn="1"/>
        </p:nvSpPr>
        <p:spPr>
          <a:xfrm>
            <a:off x="457200" y="31369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chemeClr val="accent5">
                    <a:lumMod val="50000"/>
                  </a:schemeClr>
                </a:solidFill>
                <a:latin typeface="+mj-lt"/>
                <a:ea typeface="+mj-ea"/>
                <a:cs typeface="+mj-cs"/>
              </a:defRPr>
            </a:lvl1pPr>
          </a:lstStyle>
          <a:p>
            <a:pPr>
              <a:lnSpc>
                <a:spcPct val="90000"/>
              </a:lnSpc>
            </a:pPr>
            <a:r>
              <a:rPr lang="fi-FI" sz="2000" dirty="0"/>
              <a:t>Ohjelman nimi tähän</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9642" y="4030341"/>
            <a:ext cx="3107655" cy="2796933"/>
          </a:xfrm>
          <a:prstGeom prst="rect">
            <a:avLst/>
          </a:prstGeom>
        </p:spPr>
      </p:pic>
    </p:spTree>
    <p:extLst>
      <p:ext uri="{BB962C8B-B14F-4D97-AF65-F5344CB8AC3E}">
        <p14:creationId xmlns:p14="http://schemas.microsoft.com/office/powerpoint/2010/main" val="274561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17" name="Kuva 3" descr="kala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67" y="0"/>
            <a:ext cx="9203267" cy="6902450"/>
          </a:xfrm>
          <a:prstGeom prst="rect">
            <a:avLst/>
          </a:prstGeom>
        </p:spPr>
      </p:pic>
      <p:sp>
        <p:nvSpPr>
          <p:cNvPr id="18" name="Suorakulmio 4"/>
          <p:cNvSpPr/>
          <p:nvPr userDrawn="1"/>
        </p:nvSpPr>
        <p:spPr>
          <a:xfrm>
            <a:off x="2425700" y="1727200"/>
            <a:ext cx="4362450" cy="32639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dirty="0"/>
              <a:t>  </a:t>
            </a:r>
          </a:p>
        </p:txBody>
      </p:sp>
      <p:sp>
        <p:nvSpPr>
          <p:cNvPr id="19" name="Otsikko 1"/>
          <p:cNvSpPr>
            <a:spLocks noGrp="1"/>
          </p:cNvSpPr>
          <p:nvPr>
            <p:ph type="title" idx="4294967295"/>
          </p:nvPr>
        </p:nvSpPr>
        <p:spPr>
          <a:xfrm>
            <a:off x="457200" y="2101850"/>
            <a:ext cx="8229600" cy="1143000"/>
          </a:xfrm>
        </p:spPr>
        <p:txBody>
          <a:bodyPr>
            <a:normAutofit fontScale="90000"/>
          </a:bodyPr>
          <a:lstStyle>
            <a:lvl1pPr algn="ctr">
              <a:defRPr>
                <a:solidFill>
                  <a:schemeClr val="accent5">
                    <a:lumMod val="50000"/>
                  </a:schemeClr>
                </a:solidFill>
              </a:defRPr>
            </a:lvl1pPr>
          </a:lstStyle>
          <a:p>
            <a:pPr>
              <a:lnSpc>
                <a:spcPct val="90000"/>
              </a:lnSpc>
            </a:pPr>
            <a:r>
              <a:rPr lang="fi-FI" dirty="0">
                <a:solidFill>
                  <a:schemeClr val="accent5">
                    <a:lumMod val="60000"/>
                    <a:lumOff val="40000"/>
                  </a:schemeClr>
                </a:solidFill>
              </a:rPr>
              <a:t>KALATALOUDEN</a:t>
            </a:r>
            <a:br>
              <a:rPr lang="fi-FI" dirty="0">
                <a:solidFill>
                  <a:schemeClr val="accent5">
                    <a:lumMod val="60000"/>
                    <a:lumOff val="40000"/>
                  </a:schemeClr>
                </a:solidFill>
              </a:rPr>
            </a:br>
            <a:r>
              <a:rPr lang="fi-FI" dirty="0">
                <a:solidFill>
                  <a:schemeClr val="accent5">
                    <a:lumMod val="60000"/>
                    <a:lumOff val="40000"/>
                  </a:schemeClr>
                </a:solidFill>
              </a:rPr>
              <a:t>INNOVAATIO</a:t>
            </a:r>
            <a:br>
              <a:rPr lang="fi-FI" dirty="0">
                <a:solidFill>
                  <a:schemeClr val="accent5">
                    <a:lumMod val="60000"/>
                    <a:lumOff val="40000"/>
                  </a:schemeClr>
                </a:solidFill>
              </a:rPr>
            </a:br>
            <a:r>
              <a:rPr lang="fi-FI" dirty="0">
                <a:solidFill>
                  <a:schemeClr val="accent5">
                    <a:lumMod val="60000"/>
                    <a:lumOff val="40000"/>
                  </a:schemeClr>
                </a:solidFill>
              </a:rPr>
              <a:t>-OHJELMAT</a:t>
            </a:r>
          </a:p>
        </p:txBody>
      </p:sp>
      <p:sp>
        <p:nvSpPr>
          <p:cNvPr id="20" name="Sisällön paikkamerkki 2"/>
          <p:cNvSpPr>
            <a:spLocks noGrp="1"/>
          </p:cNvSpPr>
          <p:nvPr>
            <p:ph idx="4294967295"/>
          </p:nvPr>
        </p:nvSpPr>
        <p:spPr>
          <a:xfrm>
            <a:off x="501650" y="4189809"/>
            <a:ext cx="8229600" cy="1818482"/>
          </a:xfrm>
        </p:spPr>
        <p:txBody>
          <a:bodyPr>
            <a:normAutofit/>
          </a:bodyPr>
          <a:lstStyle>
            <a:lvl1pPr marL="0" indent="0" algn="ctr">
              <a:buNone/>
              <a:defRPr sz="2000">
                <a:solidFill>
                  <a:schemeClr val="bg1">
                    <a:lumMod val="65000"/>
                  </a:schemeClr>
                </a:solidFill>
              </a:defRPr>
            </a:lvl1pPr>
          </a:lstStyle>
          <a:p>
            <a:pPr lvl="0"/>
            <a:r>
              <a:rPr lang="fi-FI" sz="1400" dirty="0">
                <a:solidFill>
                  <a:schemeClr val="tx1">
                    <a:lumMod val="65000"/>
                    <a:lumOff val="35000"/>
                  </a:schemeClr>
                </a:solidFill>
              </a:rPr>
              <a:t>Etunimi Sukunimi</a:t>
            </a:r>
          </a:p>
          <a:p>
            <a:pPr lvl="0"/>
            <a:r>
              <a:rPr lang="fi-FI" sz="1400" dirty="0">
                <a:solidFill>
                  <a:schemeClr val="tx1">
                    <a:lumMod val="65000"/>
                    <a:lumOff val="35000"/>
                  </a:schemeClr>
                </a:solidFill>
              </a:rPr>
              <a:t>Päivämäärä</a:t>
            </a:r>
          </a:p>
        </p:txBody>
      </p:sp>
      <p:sp>
        <p:nvSpPr>
          <p:cNvPr id="21" name="Otsikko 1"/>
          <p:cNvSpPr txBox="1">
            <a:spLocks/>
          </p:cNvSpPr>
          <p:nvPr userDrawn="1"/>
        </p:nvSpPr>
        <p:spPr>
          <a:xfrm>
            <a:off x="457200" y="31369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chemeClr val="accent5">
                    <a:lumMod val="50000"/>
                  </a:schemeClr>
                </a:solidFill>
                <a:latin typeface="+mj-lt"/>
                <a:ea typeface="+mj-ea"/>
                <a:cs typeface="+mj-cs"/>
              </a:defRPr>
            </a:lvl1pPr>
          </a:lstStyle>
          <a:p>
            <a:pPr>
              <a:lnSpc>
                <a:spcPct val="90000"/>
              </a:lnSpc>
            </a:pPr>
            <a:r>
              <a:rPr lang="fi-FI" sz="2000" dirty="0"/>
              <a:t>Ohjelman nimi tähän</a:t>
            </a:r>
          </a:p>
        </p:txBody>
      </p:sp>
    </p:spTree>
    <p:extLst>
      <p:ext uri="{BB962C8B-B14F-4D97-AF65-F5344CB8AC3E}">
        <p14:creationId xmlns:p14="http://schemas.microsoft.com/office/powerpoint/2010/main" val="261161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90478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457200" y="1600200"/>
            <a:ext cx="403860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0" y="1600201"/>
            <a:ext cx="4038600" cy="361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12577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naps.</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1358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extLst>
      <p:ext uri="{BB962C8B-B14F-4D97-AF65-F5344CB8AC3E}">
        <p14:creationId xmlns:p14="http://schemas.microsoft.com/office/powerpoint/2010/main" val="47619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11" name="Ellipsi 10"/>
          <p:cNvSpPr/>
          <p:nvPr userDrawn="1"/>
        </p:nvSpPr>
        <p:spPr>
          <a:xfrm>
            <a:off x="2308118" y="1146611"/>
            <a:ext cx="4580022" cy="4580022"/>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dirty="0"/>
              <a:t> </a:t>
            </a:r>
          </a:p>
        </p:txBody>
      </p:sp>
      <p:grpSp>
        <p:nvGrpSpPr>
          <p:cNvPr id="13" name="Group 12"/>
          <p:cNvGrpSpPr/>
          <p:nvPr userDrawn="1"/>
        </p:nvGrpSpPr>
        <p:grpSpPr>
          <a:xfrm>
            <a:off x="-59267" y="0"/>
            <a:ext cx="9203267" cy="6902450"/>
            <a:chOff x="-59267" y="0"/>
            <a:chExt cx="9203267" cy="6902450"/>
          </a:xfrm>
        </p:grpSpPr>
        <p:pic>
          <p:nvPicPr>
            <p:cNvPr id="14" name="Kuva 9" descr="kala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7" y="0"/>
              <a:ext cx="9203267" cy="6902450"/>
            </a:xfrm>
            <a:prstGeom prst="rect">
              <a:avLst/>
            </a:prstGeom>
          </p:spPr>
        </p:pic>
        <p:grpSp>
          <p:nvGrpSpPr>
            <p:cNvPr id="15" name="Group 14"/>
            <p:cNvGrpSpPr/>
            <p:nvPr/>
          </p:nvGrpSpPr>
          <p:grpSpPr>
            <a:xfrm>
              <a:off x="1514418" y="1782576"/>
              <a:ext cx="6055895" cy="3263900"/>
              <a:chOff x="1514418" y="1782576"/>
              <a:chExt cx="6055895" cy="3263900"/>
            </a:xfrm>
          </p:grpSpPr>
          <p:sp>
            <p:nvSpPr>
              <p:cNvPr id="16" name="Suorakulmio 12"/>
              <p:cNvSpPr/>
              <p:nvPr/>
            </p:nvSpPr>
            <p:spPr>
              <a:xfrm>
                <a:off x="1514418" y="1782576"/>
                <a:ext cx="6055895" cy="32639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dirty="0"/>
                  <a:t>  </a:t>
                </a:r>
              </a:p>
            </p:txBody>
          </p:sp>
          <p:grpSp>
            <p:nvGrpSpPr>
              <p:cNvPr id="17" name="Group 16"/>
              <p:cNvGrpSpPr/>
              <p:nvPr/>
            </p:nvGrpSpPr>
            <p:grpSpPr>
              <a:xfrm>
                <a:off x="3742933" y="2043146"/>
                <a:ext cx="3667774" cy="2964698"/>
                <a:chOff x="2827862" y="1948504"/>
                <a:chExt cx="3667774" cy="2964698"/>
              </a:xfrm>
            </p:grpSpPr>
            <p:pic>
              <p:nvPicPr>
                <p:cNvPr id="19" name="Kuva 6" descr="aktion-c3b6sterbotten-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483" y="3738016"/>
                  <a:ext cx="1697153" cy="1023450"/>
                </a:xfrm>
                <a:prstGeom prst="rect">
                  <a:avLst/>
                </a:prstGeom>
              </p:spPr>
            </p:pic>
            <p:pic>
              <p:nvPicPr>
                <p:cNvPr id="20" name="Kuva 7" descr="Fishpoint_Logo.bmp"/>
                <p:cNvPicPr>
                  <a:picLocks noChangeAspect="1"/>
                </p:cNvPicPr>
                <p:nvPr/>
              </p:nvPicPr>
              <p:blipFill rotWithShape="1">
                <a:blip r:embed="rId4">
                  <a:extLst>
                    <a:ext uri="{28A0092B-C50C-407E-A947-70E740481C1C}">
                      <a14:useLocalDpi xmlns:a14="http://schemas.microsoft.com/office/drawing/2010/main" val="0"/>
                    </a:ext>
                  </a:extLst>
                </a:blip>
                <a:srcRect b="15195"/>
                <a:stretch/>
              </p:blipFill>
              <p:spPr>
                <a:xfrm>
                  <a:off x="5205016" y="1948504"/>
                  <a:ext cx="946180" cy="1504505"/>
                </a:xfrm>
                <a:prstGeom prst="rect">
                  <a:avLst/>
                </a:prstGeom>
              </p:spPr>
            </p:pic>
            <p:pic>
              <p:nvPicPr>
                <p:cNvPr id="21" name="Kuva 11" descr="lukelogo.ai"/>
                <p:cNvPicPr>
                  <a:picLocks noChangeAspect="1"/>
                </p:cNvPicPr>
                <p:nvPr/>
              </p:nvPicPr>
              <p:blipFill rotWithShape="1">
                <a:blip r:embed="rId5">
                  <a:extLst>
                    <a:ext uri="{28A0092B-C50C-407E-A947-70E740481C1C}">
                      <a14:useLocalDpi xmlns:a14="http://schemas.microsoft.com/office/drawing/2010/main" val="0"/>
                    </a:ext>
                  </a:extLst>
                </a:blip>
                <a:srcRect l="18283" r="13538"/>
                <a:stretch/>
              </p:blipFill>
              <p:spPr>
                <a:xfrm>
                  <a:off x="2861138" y="3617495"/>
                  <a:ext cx="1586386" cy="1295707"/>
                </a:xfrm>
                <a:prstGeom prst="rect">
                  <a:avLst/>
                </a:prstGeom>
              </p:spPr>
            </p:pic>
            <p:pic>
              <p:nvPicPr>
                <p:cNvPr id="22" name="Picture 21"/>
                <p:cNvPicPr>
                  <a:picLocks noChangeAspect="1"/>
                </p:cNvPicPr>
                <p:nvPr/>
              </p:nvPicPr>
              <p:blipFill>
                <a:blip r:embed="rId6"/>
                <a:stretch>
                  <a:fillRect/>
                </a:stretch>
              </p:blipFill>
              <p:spPr>
                <a:xfrm>
                  <a:off x="2827862" y="1948504"/>
                  <a:ext cx="2091321" cy="596683"/>
                </a:xfrm>
                <a:prstGeom prst="rect">
                  <a:avLst/>
                </a:prstGeom>
              </p:spPr>
            </p:pic>
            <p:pic>
              <p:nvPicPr>
                <p:cNvPr id="23" name="Picture 22"/>
                <p:cNvPicPr>
                  <a:picLocks noChangeAspect="1"/>
                </p:cNvPicPr>
                <p:nvPr/>
              </p:nvPicPr>
              <p:blipFill>
                <a:blip r:embed="rId7"/>
                <a:stretch>
                  <a:fillRect/>
                </a:stretch>
              </p:blipFill>
              <p:spPr>
                <a:xfrm>
                  <a:off x="2861138" y="2805757"/>
                  <a:ext cx="1641489" cy="579514"/>
                </a:xfrm>
                <a:prstGeom prst="rect">
                  <a:avLst/>
                </a:prstGeom>
              </p:spPr>
            </p:pic>
          </p:gr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4724" y="2519956"/>
                <a:ext cx="1987903" cy="1789140"/>
              </a:xfrm>
              <a:prstGeom prst="rect">
                <a:avLst/>
              </a:prstGeom>
            </p:spPr>
          </p:pic>
        </p:grpSp>
      </p:grpSp>
    </p:spTree>
    <p:extLst>
      <p:ext uri="{BB962C8B-B14F-4D97-AF65-F5344CB8AC3E}">
        <p14:creationId xmlns:p14="http://schemas.microsoft.com/office/powerpoint/2010/main" val="304440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Kuva 3" descr="kalatala-2.png"/>
          <p:cNvPicPr>
            <a:picLocks noChangeAspect="1"/>
          </p:cNvPicPr>
          <p:nvPr userDrawn="1"/>
        </p:nvPicPr>
        <p:blipFill rotWithShape="1">
          <a:blip r:embed="rId9">
            <a:extLst>
              <a:ext uri="{28A0092B-C50C-407E-A947-70E740481C1C}">
                <a14:useLocalDpi xmlns:a14="http://schemas.microsoft.com/office/drawing/2010/main" val="0"/>
              </a:ext>
            </a:extLst>
          </a:blip>
          <a:srcRect l="20347" r="18729"/>
          <a:stretch/>
        </p:blipFill>
        <p:spPr>
          <a:xfrm>
            <a:off x="-7557" y="6138648"/>
            <a:ext cx="5554413" cy="719352"/>
          </a:xfrm>
          <a:prstGeom prst="rect">
            <a:avLst/>
          </a:prstGeom>
        </p:spPr>
      </p:pic>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Kuva 9" descr="Sieppaa_1 copy.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452176" y="6142690"/>
            <a:ext cx="1306264" cy="741858"/>
          </a:xfrm>
          <a:prstGeom prst="rect">
            <a:avLst/>
          </a:prstGeom>
        </p:spPr>
      </p:pic>
      <p:pic>
        <p:nvPicPr>
          <p:cNvPr id="7" name="Kuva 6" descr="flag_yellow_.pdf"/>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893050" y="6224932"/>
            <a:ext cx="781050" cy="537817"/>
          </a:xfrm>
          <a:prstGeom prst="rect">
            <a:avLst/>
          </a:prstGeom>
        </p:spPr>
      </p:pic>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596871" y="6145213"/>
            <a:ext cx="855305" cy="712787"/>
          </a:xfrm>
          <a:prstGeom prst="rect">
            <a:avLst/>
          </a:prstGeom>
        </p:spPr>
      </p:pic>
    </p:spTree>
    <p:extLst>
      <p:ext uri="{BB962C8B-B14F-4D97-AF65-F5344CB8AC3E}">
        <p14:creationId xmlns:p14="http://schemas.microsoft.com/office/powerpoint/2010/main" val="2303777437"/>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2" r:id="rId4"/>
    <p:sldLayoutId id="2147483653" r:id="rId5"/>
    <p:sldLayoutId id="2147483656" r:id="rId6"/>
    <p:sldLayoutId id="2147483657" r:id="rId7"/>
  </p:sldLayoutIdLst>
  <p:txStyles>
    <p:titleStyle>
      <a:lvl1pPr algn="l" defTabSz="457200" rtl="0" eaLnBrk="1" latinLnBrk="0" hangingPunct="1">
        <a:spcBef>
          <a:spcPct val="0"/>
        </a:spcBef>
        <a:buNone/>
        <a:defRPr sz="3600" b="1" kern="1200">
          <a:solidFill>
            <a:srgbClr val="31859C"/>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6.sv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certifiedqualityseafoods.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6.svg"/><Relationship Id="rId9"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eu.wikipedia.org/wiki/Atari:Mikrobiologi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1.png"/><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9.emf"/><Relationship Id="rId11" Type="http://schemas.openxmlformats.org/officeDocument/2006/relationships/image" Target="../media/image26.jpg"/><Relationship Id="rId5" Type="http://schemas.openxmlformats.org/officeDocument/2006/relationships/image" Target="../media/image23.png"/><Relationship Id="rId10" Type="http://schemas.openxmlformats.org/officeDocument/2006/relationships/image" Target="../media/image34.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al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7" y="-44450"/>
            <a:ext cx="9203267" cy="6902450"/>
          </a:xfrm>
          <a:prstGeom prst="rect">
            <a:avLst/>
          </a:prstGeom>
        </p:spPr>
      </p:pic>
      <p:sp>
        <p:nvSpPr>
          <p:cNvPr id="5" name="Suorakulmio 4"/>
          <p:cNvSpPr/>
          <p:nvPr/>
        </p:nvSpPr>
        <p:spPr>
          <a:xfrm>
            <a:off x="2425700" y="1727200"/>
            <a:ext cx="4362450" cy="32639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dirty="0"/>
              <a:t>  </a:t>
            </a:r>
          </a:p>
        </p:txBody>
      </p:sp>
      <p:sp>
        <p:nvSpPr>
          <p:cNvPr id="19" name="Sisällön paikkamerkki 2"/>
          <p:cNvSpPr>
            <a:spLocks noGrp="1"/>
          </p:cNvSpPr>
          <p:nvPr>
            <p:ph idx="4294967295"/>
          </p:nvPr>
        </p:nvSpPr>
        <p:spPr>
          <a:xfrm>
            <a:off x="-59268" y="3346565"/>
            <a:ext cx="9203267" cy="2163023"/>
          </a:xfrm>
        </p:spPr>
        <p:txBody>
          <a:bodyPr>
            <a:normAutofit/>
          </a:bodyPr>
          <a:lstStyle>
            <a:lvl1pPr marL="0" indent="0" algn="ctr">
              <a:buNone/>
              <a:defRPr sz="2000">
                <a:solidFill>
                  <a:schemeClr val="bg1">
                    <a:lumMod val="65000"/>
                  </a:schemeClr>
                </a:solidFill>
              </a:defRPr>
            </a:lvl1pPr>
          </a:lstStyle>
          <a:p>
            <a:endParaRPr lang="fi-FI" sz="1600" b="1" dirty="0">
              <a:solidFill>
                <a:schemeClr val="tx1">
                  <a:lumMod val="95000"/>
                  <a:lumOff val="5000"/>
                </a:schemeClr>
              </a:solidFill>
            </a:endParaRPr>
          </a:p>
          <a:p>
            <a:r>
              <a:rPr lang="fi-FI" sz="1600" b="1" dirty="0" err="1">
                <a:solidFill>
                  <a:schemeClr val="tx1">
                    <a:lumMod val="95000"/>
                    <a:lumOff val="5000"/>
                  </a:schemeClr>
                </a:solidFill>
              </a:rPr>
              <a:t>Blue</a:t>
            </a:r>
            <a:r>
              <a:rPr lang="fi-FI" sz="1600" b="1" dirty="0">
                <a:solidFill>
                  <a:schemeClr val="tx1">
                    <a:lumMod val="95000"/>
                    <a:lumOff val="5000"/>
                  </a:schemeClr>
                </a:solidFill>
              </a:rPr>
              <a:t> </a:t>
            </a:r>
            <a:r>
              <a:rPr lang="fi-FI" sz="1600" b="1" dirty="0" smtClean="0">
                <a:solidFill>
                  <a:schemeClr val="tx1">
                    <a:lumMod val="95000"/>
                    <a:lumOff val="5000"/>
                  </a:schemeClr>
                </a:solidFill>
              </a:rPr>
              <a:t>Products</a:t>
            </a:r>
          </a:p>
          <a:p>
            <a:r>
              <a:rPr lang="fi-FI" sz="1600" b="1" dirty="0" smtClean="0">
                <a:solidFill>
                  <a:schemeClr val="tx1">
                    <a:lumMod val="95000"/>
                    <a:lumOff val="5000"/>
                  </a:schemeClr>
                </a:solidFill>
              </a:rPr>
              <a:t>Laaturyhmä</a:t>
            </a:r>
            <a:endParaRPr lang="fi-FI" sz="1600" b="1" dirty="0">
              <a:solidFill>
                <a:schemeClr val="tx1">
                  <a:lumMod val="95000"/>
                  <a:lumOff val="5000"/>
                </a:schemeClr>
              </a:solidFill>
            </a:endParaRPr>
          </a:p>
        </p:txBody>
      </p:sp>
      <p:sp>
        <p:nvSpPr>
          <p:cNvPr id="6" name="Otsikko 1"/>
          <p:cNvSpPr txBox="1">
            <a:spLocks/>
          </p:cNvSpPr>
          <p:nvPr/>
        </p:nvSpPr>
        <p:spPr>
          <a:xfrm>
            <a:off x="5292" y="2074716"/>
            <a:ext cx="9203266" cy="1522593"/>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3600" b="1" kern="1200">
                <a:solidFill>
                  <a:schemeClr val="accent5">
                    <a:lumMod val="50000"/>
                  </a:schemeClr>
                </a:solidFill>
                <a:latin typeface="+mj-lt"/>
                <a:ea typeface="+mj-ea"/>
                <a:cs typeface="+mj-cs"/>
              </a:defRPr>
            </a:lvl1pPr>
          </a:lstStyle>
          <a:p>
            <a:pPr>
              <a:lnSpc>
                <a:spcPct val="90000"/>
              </a:lnSpc>
            </a:pPr>
            <a:r>
              <a:rPr lang="fi-FI" sz="2800" dirty="0"/>
              <a:t>Kaiken takana on </a:t>
            </a:r>
          </a:p>
          <a:p>
            <a:pPr>
              <a:lnSpc>
                <a:spcPct val="90000"/>
              </a:lnSpc>
            </a:pPr>
            <a:r>
              <a:rPr lang="fi-FI" sz="2800" dirty="0"/>
              <a:t>laadukas raaka-aine.</a:t>
            </a:r>
          </a:p>
          <a:p>
            <a:pPr>
              <a:lnSpc>
                <a:spcPct val="90000"/>
              </a:lnSpc>
            </a:pPr>
            <a:r>
              <a:rPr lang="fi-FI" sz="2800" dirty="0" smtClean="0"/>
              <a:t>Silakan laadun </a:t>
            </a:r>
          </a:p>
          <a:p>
            <a:pPr>
              <a:lnSpc>
                <a:spcPct val="90000"/>
              </a:lnSpc>
            </a:pPr>
            <a:r>
              <a:rPr lang="fi-FI" sz="2800" dirty="0" smtClean="0"/>
              <a:t>mittausmenetelmät</a:t>
            </a:r>
            <a:endParaRPr lang="fi-FI" sz="2800" dirty="0"/>
          </a:p>
          <a:p>
            <a:pPr>
              <a:lnSpc>
                <a:spcPct val="90000"/>
              </a:lnSpc>
            </a:pPr>
            <a:endParaRPr lang="fi-FI" sz="2000" dirty="0"/>
          </a:p>
        </p:txBody>
      </p:sp>
      <p:grpSp>
        <p:nvGrpSpPr>
          <p:cNvPr id="9" name="Group 8"/>
          <p:cNvGrpSpPr/>
          <p:nvPr/>
        </p:nvGrpSpPr>
        <p:grpSpPr>
          <a:xfrm>
            <a:off x="6308690" y="3928955"/>
            <a:ext cx="2835309" cy="2670304"/>
            <a:chOff x="5959642" y="4030341"/>
            <a:chExt cx="3107655" cy="2796933"/>
          </a:xfrm>
        </p:grpSpPr>
        <p:sp>
          <p:nvSpPr>
            <p:cNvPr id="7" name="Oval 6"/>
            <p:cNvSpPr/>
            <p:nvPr/>
          </p:nvSpPr>
          <p:spPr>
            <a:xfrm>
              <a:off x="8245643" y="5448373"/>
              <a:ext cx="617620" cy="246574"/>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642" y="4030341"/>
              <a:ext cx="3107655" cy="2796933"/>
            </a:xfrm>
            <a:prstGeom prst="rect">
              <a:avLst/>
            </a:prstGeom>
          </p:spPr>
        </p:pic>
      </p:grpSp>
    </p:spTree>
    <p:extLst>
      <p:ext uri="{BB962C8B-B14F-4D97-AF65-F5344CB8AC3E}">
        <p14:creationId xmlns:p14="http://schemas.microsoft.com/office/powerpoint/2010/main" val="216649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61B1A7-9516-4BC8-9656-88364B759B0C}"/>
              </a:ext>
            </a:extLst>
          </p:cNvPr>
          <p:cNvSpPr>
            <a:spLocks noGrp="1"/>
          </p:cNvSpPr>
          <p:nvPr>
            <p:ph type="title"/>
          </p:nvPr>
        </p:nvSpPr>
        <p:spPr>
          <a:xfrm>
            <a:off x="315568" y="508972"/>
            <a:ext cx="8741465" cy="857250"/>
          </a:xfrm>
        </p:spPr>
        <p:txBody>
          <a:bodyPr>
            <a:normAutofit fontScale="90000"/>
          </a:bodyPr>
          <a:lstStyle/>
          <a:p>
            <a:r>
              <a:rPr lang="fi-FI" dirty="0"/>
              <a:t>Mahdollisia biokemiallisia menetelmiä kalan laadun mittaamiseen teollisuudessa</a:t>
            </a:r>
            <a:endParaRPr lang="en-GB" dirty="0"/>
          </a:p>
        </p:txBody>
      </p:sp>
      <p:sp>
        <p:nvSpPr>
          <p:cNvPr id="5" name="Ellipsi 4">
            <a:extLst>
              <a:ext uri="{FF2B5EF4-FFF2-40B4-BE49-F238E27FC236}">
                <a16:creationId xmlns:a16="http://schemas.microsoft.com/office/drawing/2014/main" id="{9DE70835-1F0A-4C79-BAA3-AE4D90727E90}"/>
              </a:ext>
            </a:extLst>
          </p:cNvPr>
          <p:cNvSpPr/>
          <p:nvPr/>
        </p:nvSpPr>
        <p:spPr>
          <a:xfrm>
            <a:off x="402535" y="2057400"/>
            <a:ext cx="4450246" cy="2452481"/>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1350" dirty="0" err="1"/>
              <a:t>Freshness</a:t>
            </a:r>
            <a:r>
              <a:rPr lang="fi-FI" sz="1350" dirty="0"/>
              <a:t> </a:t>
            </a:r>
            <a:r>
              <a:rPr lang="fi-FI" sz="1350" dirty="0" err="1"/>
              <a:t>checker</a:t>
            </a:r>
            <a:r>
              <a:rPr lang="fi-FI" sz="1350" dirty="0"/>
              <a:t>: helppokäyttöinen laitteisto; </a:t>
            </a:r>
            <a:r>
              <a:rPr lang="en-GB" sz="1350" dirty="0" err="1"/>
              <a:t>näytteen</a:t>
            </a:r>
            <a:r>
              <a:rPr lang="en-GB" sz="1350" dirty="0"/>
              <a:t> </a:t>
            </a:r>
            <a:r>
              <a:rPr lang="en-GB" sz="1350" dirty="0" err="1"/>
              <a:t>tulokset</a:t>
            </a:r>
            <a:r>
              <a:rPr lang="en-GB" sz="1350" dirty="0"/>
              <a:t> 10 </a:t>
            </a:r>
            <a:r>
              <a:rPr lang="en-GB" sz="1350" dirty="0" err="1"/>
              <a:t>minuutissa</a:t>
            </a:r>
            <a:r>
              <a:rPr lang="en-GB" sz="1350" dirty="0"/>
              <a:t/>
            </a:r>
            <a:br>
              <a:rPr lang="en-GB" sz="1350" dirty="0"/>
            </a:br>
            <a:r>
              <a:rPr lang="en-GB" sz="1350" dirty="0"/>
              <a:t/>
            </a:r>
            <a:br>
              <a:rPr lang="en-GB" sz="1350" dirty="0"/>
            </a:br>
            <a:r>
              <a:rPr lang="en-GB" sz="1350" dirty="0"/>
              <a:t>PRECICE® Freshness Assay Kit: </a:t>
            </a:r>
            <a:r>
              <a:rPr lang="en-GB" sz="1350" dirty="0" err="1"/>
              <a:t>useiden</a:t>
            </a:r>
            <a:r>
              <a:rPr lang="en-GB" sz="1350" dirty="0"/>
              <a:t> </a:t>
            </a:r>
            <a:r>
              <a:rPr lang="en-GB" sz="1350" dirty="0" err="1"/>
              <a:t>näytteiden</a:t>
            </a:r>
            <a:r>
              <a:rPr lang="en-GB" sz="1350" dirty="0"/>
              <a:t> </a:t>
            </a:r>
            <a:r>
              <a:rPr lang="en-GB" sz="1350" dirty="0" err="1"/>
              <a:t>käsittely</a:t>
            </a:r>
            <a:r>
              <a:rPr lang="en-GB" sz="1350" dirty="0"/>
              <a:t> </a:t>
            </a:r>
            <a:r>
              <a:rPr lang="en-GB" sz="1350" dirty="0" err="1"/>
              <a:t>samaan</a:t>
            </a:r>
            <a:r>
              <a:rPr lang="en-GB" sz="1350" dirty="0"/>
              <a:t> </a:t>
            </a:r>
            <a:r>
              <a:rPr lang="en-GB" sz="1350" dirty="0" err="1"/>
              <a:t>aikaan</a:t>
            </a:r>
            <a:r>
              <a:rPr lang="en-GB" sz="1350" dirty="0"/>
              <a:t>; </a:t>
            </a:r>
            <a:r>
              <a:rPr lang="en-GB" sz="1350" dirty="0" err="1"/>
              <a:t>näytteen</a:t>
            </a:r>
            <a:r>
              <a:rPr lang="en-GB" sz="1350" dirty="0"/>
              <a:t> </a:t>
            </a:r>
            <a:r>
              <a:rPr lang="en-GB" sz="1350" dirty="0" err="1"/>
              <a:t>tulokset</a:t>
            </a:r>
            <a:r>
              <a:rPr lang="en-GB" sz="1350" dirty="0"/>
              <a:t> 5 </a:t>
            </a:r>
            <a:r>
              <a:rPr lang="en-GB" sz="1350" dirty="0" err="1"/>
              <a:t>minuutissa</a:t>
            </a:r>
            <a:r>
              <a:rPr lang="en-GB" sz="1350" dirty="0"/>
              <a:t/>
            </a:r>
            <a:br>
              <a:rPr lang="en-GB" sz="1350" dirty="0"/>
            </a:br>
            <a:endParaRPr lang="en-GB" sz="1350" dirty="0"/>
          </a:p>
          <a:p>
            <a:pPr algn="ctr"/>
            <a:r>
              <a:rPr lang="fi-FI" sz="1350" dirty="0"/>
              <a:t>P3HT-sensori: nopea menetelmä mutta ei vielä kaupallisesti saatavilla</a:t>
            </a:r>
          </a:p>
        </p:txBody>
      </p:sp>
      <p:pic>
        <p:nvPicPr>
          <p:cNvPr id="9" name="Kuva 8" descr="Tutkija">
            <a:extLst>
              <a:ext uri="{FF2B5EF4-FFF2-40B4-BE49-F238E27FC236}">
                <a16:creationId xmlns:a16="http://schemas.microsoft.com/office/drawing/2014/main" id="{4F17E68F-70B9-45C0-A937-6CE3799E137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72559" y="1577579"/>
            <a:ext cx="685800" cy="685800"/>
          </a:xfrm>
          <a:prstGeom prst="rect">
            <a:avLst/>
          </a:prstGeom>
        </p:spPr>
      </p:pic>
      <p:pic>
        <p:nvPicPr>
          <p:cNvPr id="11" name="Kuva 10" descr="Nuoli: kaarre myötäpäivään">
            <a:extLst>
              <a:ext uri="{FF2B5EF4-FFF2-40B4-BE49-F238E27FC236}">
                <a16:creationId xmlns:a16="http://schemas.microsoft.com/office/drawing/2014/main" id="{6D9F912D-FA8B-4E0A-BE07-B096A5FAD10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5079780">
            <a:off x="4509881" y="2012204"/>
            <a:ext cx="685800" cy="685800"/>
          </a:xfrm>
          <a:prstGeom prst="rect">
            <a:avLst/>
          </a:prstGeom>
        </p:spPr>
      </p:pic>
      <p:sp>
        <p:nvSpPr>
          <p:cNvPr id="12" name="Tekstiruutu 11">
            <a:extLst>
              <a:ext uri="{FF2B5EF4-FFF2-40B4-BE49-F238E27FC236}">
                <a16:creationId xmlns:a16="http://schemas.microsoft.com/office/drawing/2014/main" id="{E01C11FC-396F-427D-BE95-4582E202C853}"/>
              </a:ext>
            </a:extLst>
          </p:cNvPr>
          <p:cNvSpPr txBox="1"/>
          <p:nvPr/>
        </p:nvSpPr>
        <p:spPr>
          <a:xfrm>
            <a:off x="4465260" y="1678105"/>
            <a:ext cx="2087218" cy="507831"/>
          </a:xfrm>
          <a:prstGeom prst="rect">
            <a:avLst/>
          </a:prstGeom>
          <a:noFill/>
        </p:spPr>
        <p:txBody>
          <a:bodyPr wrap="square" rtlCol="0">
            <a:spAutoFit/>
          </a:bodyPr>
          <a:lstStyle/>
          <a:p>
            <a:pPr algn="ctr"/>
            <a:r>
              <a:rPr lang="fi-FI" sz="1350" dirty="0"/>
              <a:t>Soveltuvat kalaketjun alkupäähän</a:t>
            </a:r>
            <a:endParaRPr lang="en-GB" sz="1350" dirty="0"/>
          </a:p>
        </p:txBody>
      </p:sp>
      <p:sp>
        <p:nvSpPr>
          <p:cNvPr id="14" name="Ellipsi 13">
            <a:extLst>
              <a:ext uri="{FF2B5EF4-FFF2-40B4-BE49-F238E27FC236}">
                <a16:creationId xmlns:a16="http://schemas.microsoft.com/office/drawing/2014/main" id="{8757ECEA-4A77-40AE-9749-F565A5B52D4C}"/>
              </a:ext>
            </a:extLst>
          </p:cNvPr>
          <p:cNvSpPr/>
          <p:nvPr/>
        </p:nvSpPr>
        <p:spPr>
          <a:xfrm>
            <a:off x="5508868" y="2374210"/>
            <a:ext cx="3056283" cy="2109581"/>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1350" dirty="0" err="1"/>
              <a:t>Kemosensitiiviset</a:t>
            </a:r>
            <a:r>
              <a:rPr lang="fi-FI" sz="1350" dirty="0"/>
              <a:t> yhdisteet: perustuvat värimuutoksiin; soveltuvat tuotepakkauksiin; tarvitaan kalibrointia silakalle</a:t>
            </a:r>
          </a:p>
        </p:txBody>
      </p:sp>
      <p:pic>
        <p:nvPicPr>
          <p:cNvPr id="16" name="Kuva 15" descr="Nuoli: kaarre myötäpäivään">
            <a:extLst>
              <a:ext uri="{FF2B5EF4-FFF2-40B4-BE49-F238E27FC236}">
                <a16:creationId xmlns:a16="http://schemas.microsoft.com/office/drawing/2014/main" id="{FC7092BC-8B55-460C-8942-944DC9A8AA8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4345465">
            <a:off x="4908091" y="4127010"/>
            <a:ext cx="746057" cy="746057"/>
          </a:xfrm>
          <a:prstGeom prst="rect">
            <a:avLst/>
          </a:prstGeom>
        </p:spPr>
      </p:pic>
      <p:sp>
        <p:nvSpPr>
          <p:cNvPr id="22" name="Tekstiruutu 21">
            <a:extLst>
              <a:ext uri="{FF2B5EF4-FFF2-40B4-BE49-F238E27FC236}">
                <a16:creationId xmlns:a16="http://schemas.microsoft.com/office/drawing/2014/main" id="{F95B62A1-A746-4025-A7B6-21C77BA1B0BA}"/>
              </a:ext>
            </a:extLst>
          </p:cNvPr>
          <p:cNvSpPr txBox="1"/>
          <p:nvPr/>
        </p:nvSpPr>
        <p:spPr>
          <a:xfrm>
            <a:off x="3975757" y="4795674"/>
            <a:ext cx="2278441" cy="507831"/>
          </a:xfrm>
          <a:prstGeom prst="rect">
            <a:avLst/>
          </a:prstGeom>
          <a:noFill/>
        </p:spPr>
        <p:txBody>
          <a:bodyPr wrap="square" rtlCol="0">
            <a:spAutoFit/>
          </a:bodyPr>
          <a:lstStyle/>
          <a:p>
            <a:pPr algn="ctr"/>
            <a:r>
              <a:rPr lang="fi-FI" sz="1350" dirty="0"/>
              <a:t>Soveltuu pakattujen tuotteiden laadun seurantaan</a:t>
            </a:r>
            <a:endParaRPr lang="en-GB" sz="1350" dirty="0"/>
          </a:p>
        </p:txBody>
      </p:sp>
      <p:pic>
        <p:nvPicPr>
          <p:cNvPr id="24" name="Kuva 23" descr="Ruokatoimitus">
            <a:extLst>
              <a:ext uri="{FF2B5EF4-FFF2-40B4-BE49-F238E27FC236}">
                <a16:creationId xmlns:a16="http://schemas.microsoft.com/office/drawing/2014/main" id="{24D96A9E-5589-4E74-A5A5-57DAA0EAA08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689886" y="4251721"/>
            <a:ext cx="685800" cy="685800"/>
          </a:xfrm>
          <a:prstGeom prst="rect">
            <a:avLst/>
          </a:prstGeom>
        </p:spPr>
      </p:pic>
      <p:sp>
        <p:nvSpPr>
          <p:cNvPr id="3" name="Tekstiruutu 2"/>
          <p:cNvSpPr txBox="1"/>
          <p:nvPr/>
        </p:nvSpPr>
        <p:spPr>
          <a:xfrm>
            <a:off x="402535" y="5098880"/>
            <a:ext cx="2853732"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i-FI" sz="1200" dirty="0" smtClean="0"/>
              <a:t>Yleiset menetelmät tutkimuskäytössä: peroksidiluku, </a:t>
            </a:r>
            <a:r>
              <a:rPr lang="fi-FI" sz="1200" dirty="0" err="1" smtClean="0"/>
              <a:t>anisidiiniluku</a:t>
            </a:r>
            <a:r>
              <a:rPr lang="fi-FI" sz="1200" dirty="0" smtClean="0"/>
              <a:t> ja näistä laskettava TOTOX, sekä haihtuva kokonaistyppi</a:t>
            </a:r>
            <a:endParaRPr lang="fi-FI" sz="1200" dirty="0"/>
          </a:p>
        </p:txBody>
      </p:sp>
    </p:spTree>
    <p:extLst>
      <p:ext uri="{BB962C8B-B14F-4D97-AF65-F5344CB8AC3E}">
        <p14:creationId xmlns:p14="http://schemas.microsoft.com/office/powerpoint/2010/main" val="53677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al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3267" cy="6902450"/>
          </a:xfrm>
          <a:prstGeom prst="rect">
            <a:avLst/>
          </a:prstGeom>
        </p:spPr>
      </p:pic>
      <p:sp>
        <p:nvSpPr>
          <p:cNvPr id="5" name="Suorakulmio 4"/>
          <p:cNvSpPr/>
          <p:nvPr/>
        </p:nvSpPr>
        <p:spPr>
          <a:xfrm>
            <a:off x="2425700" y="1727200"/>
            <a:ext cx="4362450" cy="32639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dirty="0"/>
              <a:t>  </a:t>
            </a:r>
          </a:p>
        </p:txBody>
      </p:sp>
      <p:sp>
        <p:nvSpPr>
          <p:cNvPr id="19" name="Sisällön paikkamerkki 2"/>
          <p:cNvSpPr>
            <a:spLocks noGrp="1"/>
          </p:cNvSpPr>
          <p:nvPr>
            <p:ph idx="4294967295"/>
          </p:nvPr>
        </p:nvSpPr>
        <p:spPr>
          <a:xfrm>
            <a:off x="-90799" y="3382324"/>
            <a:ext cx="9203267" cy="2163023"/>
          </a:xfrm>
        </p:spPr>
        <p:txBody>
          <a:bodyPr>
            <a:normAutofit/>
          </a:bodyPr>
          <a:lstStyle>
            <a:lvl1pPr marL="0" indent="0" algn="ctr">
              <a:buNone/>
              <a:defRPr sz="2000">
                <a:solidFill>
                  <a:schemeClr val="bg1">
                    <a:lumMod val="65000"/>
                  </a:schemeClr>
                </a:solidFill>
              </a:defRPr>
            </a:lvl1pPr>
          </a:lstStyle>
          <a:p>
            <a:r>
              <a:rPr lang="fi-FI" sz="1600" b="1" dirty="0">
                <a:solidFill>
                  <a:schemeClr val="tx1">
                    <a:lumMod val="95000"/>
                    <a:lumOff val="5000"/>
                  </a:schemeClr>
                </a:solidFill>
              </a:rPr>
              <a:t>Pirjo Mattila, Anna-Liisa Välimaa, </a:t>
            </a:r>
          </a:p>
          <a:p>
            <a:r>
              <a:rPr lang="fi-FI" sz="1600" b="1" dirty="0">
                <a:solidFill>
                  <a:schemeClr val="tx1">
                    <a:lumMod val="95000"/>
                    <a:lumOff val="5000"/>
                  </a:schemeClr>
                </a:solidFill>
              </a:rPr>
              <a:t>Jaakko Hiidenhovi ja </a:t>
            </a:r>
          </a:p>
          <a:p>
            <a:r>
              <a:rPr lang="fi-FI" sz="1600" b="1" dirty="0">
                <a:solidFill>
                  <a:schemeClr val="tx1">
                    <a:lumMod val="95000"/>
                    <a:lumOff val="5000"/>
                  </a:schemeClr>
                </a:solidFill>
              </a:rPr>
              <a:t>Sari Mäkinen</a:t>
            </a:r>
          </a:p>
        </p:txBody>
      </p:sp>
      <p:sp>
        <p:nvSpPr>
          <p:cNvPr id="6" name="Otsikko 1"/>
          <p:cNvSpPr txBox="1">
            <a:spLocks/>
          </p:cNvSpPr>
          <p:nvPr/>
        </p:nvSpPr>
        <p:spPr>
          <a:xfrm>
            <a:off x="5292" y="2448625"/>
            <a:ext cx="9203266"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chemeClr val="accent5">
                    <a:lumMod val="50000"/>
                  </a:schemeClr>
                </a:solidFill>
                <a:latin typeface="+mj-lt"/>
                <a:ea typeface="+mj-ea"/>
                <a:cs typeface="+mj-cs"/>
              </a:defRPr>
            </a:lvl1pPr>
          </a:lstStyle>
          <a:p>
            <a:pPr>
              <a:lnSpc>
                <a:spcPct val="90000"/>
              </a:lnSpc>
            </a:pPr>
            <a:r>
              <a:rPr lang="fi-FI" dirty="0" err="1"/>
              <a:t>Fysikaalis</a:t>
            </a:r>
            <a:r>
              <a:rPr lang="fi-FI" dirty="0"/>
              <a:t>-kemialliset </a:t>
            </a:r>
          </a:p>
          <a:p>
            <a:pPr>
              <a:lnSpc>
                <a:spcPct val="90000"/>
              </a:lnSpc>
            </a:pPr>
            <a:r>
              <a:rPr lang="fi-FI" dirty="0"/>
              <a:t>menetelmät</a:t>
            </a:r>
          </a:p>
          <a:p>
            <a:pPr>
              <a:lnSpc>
                <a:spcPct val="90000"/>
              </a:lnSpc>
            </a:pPr>
            <a:endParaRPr lang="fi-FI" sz="2800" dirty="0"/>
          </a:p>
        </p:txBody>
      </p:sp>
      <p:grpSp>
        <p:nvGrpSpPr>
          <p:cNvPr id="9" name="Group 8"/>
          <p:cNvGrpSpPr/>
          <p:nvPr/>
        </p:nvGrpSpPr>
        <p:grpSpPr>
          <a:xfrm>
            <a:off x="6308690" y="3928955"/>
            <a:ext cx="2835309" cy="2670304"/>
            <a:chOff x="5959642" y="4030341"/>
            <a:chExt cx="3107655" cy="2796933"/>
          </a:xfrm>
        </p:grpSpPr>
        <p:sp>
          <p:nvSpPr>
            <p:cNvPr id="7" name="Oval 6"/>
            <p:cNvSpPr/>
            <p:nvPr/>
          </p:nvSpPr>
          <p:spPr>
            <a:xfrm>
              <a:off x="8245643" y="5448373"/>
              <a:ext cx="617620" cy="246574"/>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642" y="4030341"/>
              <a:ext cx="3107655" cy="2796933"/>
            </a:xfrm>
            <a:prstGeom prst="rect">
              <a:avLst/>
            </a:prstGeom>
          </p:spPr>
        </p:pic>
      </p:grpSp>
    </p:spTree>
    <p:extLst>
      <p:ext uri="{BB962C8B-B14F-4D97-AF65-F5344CB8AC3E}">
        <p14:creationId xmlns:p14="http://schemas.microsoft.com/office/powerpoint/2010/main" val="240506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92074F-A031-40A4-8AF2-0E11D701161D}"/>
              </a:ext>
            </a:extLst>
          </p:cNvPr>
          <p:cNvSpPr>
            <a:spLocks noGrp="1"/>
          </p:cNvSpPr>
          <p:nvPr>
            <p:ph type="title"/>
          </p:nvPr>
        </p:nvSpPr>
        <p:spPr>
          <a:xfrm>
            <a:off x="387626" y="221677"/>
            <a:ext cx="6855652" cy="1143000"/>
          </a:xfrm>
        </p:spPr>
        <p:txBody>
          <a:bodyPr>
            <a:normAutofit fontScale="90000"/>
          </a:bodyPr>
          <a:lstStyle/>
          <a:p>
            <a:r>
              <a:rPr lang="fi-FI" dirty="0"/>
              <a:t>Fysikaalis-kemialliset menetelmät kalan laadun arviointiin</a:t>
            </a:r>
          </a:p>
        </p:txBody>
      </p:sp>
      <p:sp>
        <p:nvSpPr>
          <p:cNvPr id="3" name="Sisällön paikkamerkki 2">
            <a:extLst>
              <a:ext uri="{FF2B5EF4-FFF2-40B4-BE49-F238E27FC236}">
                <a16:creationId xmlns:a16="http://schemas.microsoft.com/office/drawing/2014/main" id="{240B969D-3059-4277-AA9B-A3833E9397D9}"/>
              </a:ext>
            </a:extLst>
          </p:cNvPr>
          <p:cNvSpPr>
            <a:spLocks noGrp="1"/>
          </p:cNvSpPr>
          <p:nvPr>
            <p:ph idx="1"/>
          </p:nvPr>
        </p:nvSpPr>
        <p:spPr>
          <a:xfrm>
            <a:off x="473502" y="1530694"/>
            <a:ext cx="5012898" cy="4365710"/>
          </a:xfrm>
        </p:spPr>
        <p:txBody>
          <a:bodyPr>
            <a:normAutofit fontScale="77500" lnSpcReduction="20000"/>
          </a:bodyPr>
          <a:lstStyle/>
          <a:p>
            <a:r>
              <a:rPr lang="fi-FI" dirty="0">
                <a:solidFill>
                  <a:schemeClr val="tx1"/>
                </a:solidFill>
              </a:rPr>
              <a:t>Menetelmät perustuvat kalan rakenteen, fysikaalisten ja kemiallisten ominaisuuksien mittaamiseen</a:t>
            </a:r>
          </a:p>
          <a:p>
            <a:r>
              <a:rPr lang="fi-FI" dirty="0">
                <a:solidFill>
                  <a:schemeClr val="tx1"/>
                </a:solidFill>
              </a:rPr>
              <a:t>Menetelmien etuja ovat:</a:t>
            </a:r>
          </a:p>
          <a:p>
            <a:pPr lvl="1"/>
            <a:r>
              <a:rPr lang="fi-FI" dirty="0">
                <a:solidFill>
                  <a:schemeClr val="tx1"/>
                </a:solidFill>
              </a:rPr>
              <a:t>eivät tuhoa näytettä </a:t>
            </a:r>
          </a:p>
          <a:p>
            <a:pPr lvl="1"/>
            <a:r>
              <a:rPr lang="fi-FI" dirty="0">
                <a:solidFill>
                  <a:schemeClr val="tx1"/>
                </a:solidFill>
              </a:rPr>
              <a:t>ovat nopeita </a:t>
            </a:r>
          </a:p>
          <a:p>
            <a:pPr lvl="1"/>
            <a:r>
              <a:rPr lang="fi-FI" dirty="0">
                <a:solidFill>
                  <a:schemeClr val="tx1"/>
                </a:solidFill>
              </a:rPr>
              <a:t>soveltuvat usein </a:t>
            </a:r>
            <a:r>
              <a:rPr lang="fi-FI" i="1" dirty="0" smtClean="0">
                <a:solidFill>
                  <a:schemeClr val="tx1"/>
                </a:solidFill>
              </a:rPr>
              <a:t>online</a:t>
            </a:r>
            <a:r>
              <a:rPr lang="fi-FI" dirty="0" smtClean="0">
                <a:solidFill>
                  <a:schemeClr val="tx1"/>
                </a:solidFill>
              </a:rPr>
              <a:t> </a:t>
            </a:r>
            <a:r>
              <a:rPr lang="fi-FI" dirty="0">
                <a:solidFill>
                  <a:schemeClr val="tx1"/>
                </a:solidFill>
              </a:rPr>
              <a:t>menetelmiksi</a:t>
            </a:r>
          </a:p>
          <a:p>
            <a:r>
              <a:rPr lang="fi-FI" dirty="0">
                <a:solidFill>
                  <a:schemeClr val="tx1"/>
                </a:solidFill>
              </a:rPr>
              <a:t>Haasteita:</a:t>
            </a:r>
          </a:p>
          <a:p>
            <a:pPr lvl="1"/>
            <a:r>
              <a:rPr lang="fi-FI" dirty="0">
                <a:solidFill>
                  <a:schemeClr val="tx1"/>
                </a:solidFill>
              </a:rPr>
              <a:t>Lukuisia eri menetelmiä, jotka mittaavat eri asioita</a:t>
            </a:r>
          </a:p>
          <a:p>
            <a:pPr lvl="1"/>
            <a:r>
              <a:rPr lang="fi-FI" dirty="0">
                <a:solidFill>
                  <a:schemeClr val="tx1"/>
                </a:solidFill>
              </a:rPr>
              <a:t>Laitteiden kalibrointi silakan laatua kuvaaville suureille haastavaa</a:t>
            </a:r>
          </a:p>
          <a:p>
            <a:endParaRPr lang="fi-FI" dirty="0"/>
          </a:p>
        </p:txBody>
      </p:sp>
      <p:pic>
        <p:nvPicPr>
          <p:cNvPr id="6" name="Kuva 5" descr="Seafood Analytics Debuts Tool to Verify Fish Freshness, Quality">
            <a:extLst>
              <a:ext uri="{FF2B5EF4-FFF2-40B4-BE49-F238E27FC236}">
                <a16:creationId xmlns:a16="http://schemas.microsoft.com/office/drawing/2014/main" id="{97209383-DE97-48E7-A011-F4BADB19CD47}"/>
              </a:ext>
            </a:extLst>
          </p:cNvPr>
          <p:cNvPicPr/>
          <p:nvPr/>
        </p:nvPicPr>
        <p:blipFill rotWithShape="1">
          <a:blip r:embed="rId3">
            <a:extLst>
              <a:ext uri="{28A0092B-C50C-407E-A947-70E740481C1C}">
                <a14:useLocalDpi xmlns:a14="http://schemas.microsoft.com/office/drawing/2010/main" val="0"/>
              </a:ext>
            </a:extLst>
          </a:blip>
          <a:srcRect t="5521" r="5" b="4861"/>
          <a:stretch/>
        </p:blipFill>
        <p:spPr bwMode="auto">
          <a:xfrm>
            <a:off x="5698275" y="1620749"/>
            <a:ext cx="3077735" cy="2928949"/>
          </a:xfrm>
          <a:prstGeom prst="rect">
            <a:avLst/>
          </a:prstGeom>
          <a:noFill/>
          <a:ln>
            <a:noFill/>
          </a:ln>
        </p:spPr>
      </p:pic>
      <p:sp>
        <p:nvSpPr>
          <p:cNvPr id="7" name="Suorakulmio 6">
            <a:extLst>
              <a:ext uri="{FF2B5EF4-FFF2-40B4-BE49-F238E27FC236}">
                <a16:creationId xmlns:a16="http://schemas.microsoft.com/office/drawing/2014/main" id="{F93C5FEC-1DD4-497A-9DD7-C35C3E8E3A73}"/>
              </a:ext>
            </a:extLst>
          </p:cNvPr>
          <p:cNvSpPr/>
          <p:nvPr/>
        </p:nvSpPr>
        <p:spPr>
          <a:xfrm>
            <a:off x="5620687" y="4620833"/>
            <a:ext cx="3311035" cy="338554"/>
          </a:xfrm>
          <a:prstGeom prst="rect">
            <a:avLst/>
          </a:prstGeom>
        </p:spPr>
        <p:txBody>
          <a:bodyPr wrap="none">
            <a:spAutoFit/>
          </a:bodyPr>
          <a:lstStyle/>
          <a:p>
            <a:r>
              <a:rPr lang="en-US" sz="1600" u="sng" dirty="0">
                <a:hlinkClick r:id="rId4"/>
              </a:rPr>
              <a:t>https://certifiedqualityseafoods.com/</a:t>
            </a:r>
            <a:endParaRPr lang="fi-FI" sz="1600" dirty="0"/>
          </a:p>
        </p:txBody>
      </p:sp>
    </p:spTree>
    <p:extLst>
      <p:ext uri="{BB962C8B-B14F-4D97-AF65-F5344CB8AC3E}">
        <p14:creationId xmlns:p14="http://schemas.microsoft.com/office/powerpoint/2010/main" val="357754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61B1A7-9516-4BC8-9656-88364B759B0C}"/>
              </a:ext>
            </a:extLst>
          </p:cNvPr>
          <p:cNvSpPr>
            <a:spLocks noGrp="1"/>
          </p:cNvSpPr>
          <p:nvPr>
            <p:ph type="title"/>
          </p:nvPr>
        </p:nvSpPr>
        <p:spPr>
          <a:xfrm>
            <a:off x="315568" y="508972"/>
            <a:ext cx="8741465" cy="857250"/>
          </a:xfrm>
        </p:spPr>
        <p:txBody>
          <a:bodyPr>
            <a:normAutofit fontScale="90000"/>
          </a:bodyPr>
          <a:lstStyle/>
          <a:p>
            <a:r>
              <a:rPr lang="fi-FI" dirty="0"/>
              <a:t>Mahdollisia fysikaalis-kemiallisia menetelmiä kalan laadun mittaamiseen teollisuudessa</a:t>
            </a:r>
            <a:endParaRPr lang="en-GB" dirty="0"/>
          </a:p>
        </p:txBody>
      </p:sp>
      <p:sp>
        <p:nvSpPr>
          <p:cNvPr id="5" name="Ellipsi 4">
            <a:extLst>
              <a:ext uri="{FF2B5EF4-FFF2-40B4-BE49-F238E27FC236}">
                <a16:creationId xmlns:a16="http://schemas.microsoft.com/office/drawing/2014/main" id="{9DE70835-1F0A-4C79-BAA3-AE4D90727E90}"/>
              </a:ext>
            </a:extLst>
          </p:cNvPr>
          <p:cNvSpPr/>
          <p:nvPr/>
        </p:nvSpPr>
        <p:spPr>
          <a:xfrm>
            <a:off x="402535" y="2057400"/>
            <a:ext cx="4450246" cy="2452481"/>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spcAft>
                <a:spcPts val="600"/>
              </a:spcAft>
            </a:pPr>
            <a:r>
              <a:rPr lang="fi-FI" sz="1600" dirty="0"/>
              <a:t>Sähkökemiallinen impedanssispektroskopia (soveltuu myös kalastusaluksille)</a:t>
            </a:r>
          </a:p>
          <a:p>
            <a:pPr algn="ctr">
              <a:spcAft>
                <a:spcPts val="600"/>
              </a:spcAft>
            </a:pPr>
            <a:r>
              <a:rPr lang="fi-FI" sz="1600" dirty="0"/>
              <a:t>Hyperspektrikuvantaminen ja </a:t>
            </a:r>
            <a:r>
              <a:rPr lang="fi-FI" sz="1600" dirty="0" err="1"/>
              <a:t>terahertsikuvantaminen</a:t>
            </a:r>
            <a:endParaRPr lang="fi-FI" sz="1600" dirty="0"/>
          </a:p>
          <a:p>
            <a:pPr algn="ctr"/>
            <a:r>
              <a:rPr lang="fi-FI" sz="1600" dirty="0"/>
              <a:t>VIS/NIR spektroskopia</a:t>
            </a:r>
            <a:endParaRPr lang="fi-FI" sz="1350" dirty="0"/>
          </a:p>
        </p:txBody>
      </p:sp>
      <p:pic>
        <p:nvPicPr>
          <p:cNvPr id="9" name="Kuva 8" descr="Tutkija">
            <a:extLst>
              <a:ext uri="{FF2B5EF4-FFF2-40B4-BE49-F238E27FC236}">
                <a16:creationId xmlns:a16="http://schemas.microsoft.com/office/drawing/2014/main" id="{4F17E68F-70B9-45C0-A937-6CE3799E137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72559" y="1577579"/>
            <a:ext cx="685800" cy="685800"/>
          </a:xfrm>
          <a:prstGeom prst="rect">
            <a:avLst/>
          </a:prstGeom>
        </p:spPr>
      </p:pic>
      <p:pic>
        <p:nvPicPr>
          <p:cNvPr id="11" name="Kuva 10" descr="Nuoli: kaarre myötäpäivään">
            <a:extLst>
              <a:ext uri="{FF2B5EF4-FFF2-40B4-BE49-F238E27FC236}">
                <a16:creationId xmlns:a16="http://schemas.microsoft.com/office/drawing/2014/main" id="{6D9F912D-FA8B-4E0A-BE07-B096A5FAD10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5079780">
            <a:off x="4509881" y="2012204"/>
            <a:ext cx="685800" cy="685800"/>
          </a:xfrm>
          <a:prstGeom prst="rect">
            <a:avLst/>
          </a:prstGeom>
        </p:spPr>
      </p:pic>
      <p:sp>
        <p:nvSpPr>
          <p:cNvPr id="12" name="Tekstiruutu 11">
            <a:extLst>
              <a:ext uri="{FF2B5EF4-FFF2-40B4-BE49-F238E27FC236}">
                <a16:creationId xmlns:a16="http://schemas.microsoft.com/office/drawing/2014/main" id="{E01C11FC-396F-427D-BE95-4582E202C853}"/>
              </a:ext>
            </a:extLst>
          </p:cNvPr>
          <p:cNvSpPr txBox="1"/>
          <p:nvPr/>
        </p:nvSpPr>
        <p:spPr>
          <a:xfrm>
            <a:off x="4465260" y="1678105"/>
            <a:ext cx="2087218" cy="507831"/>
          </a:xfrm>
          <a:prstGeom prst="rect">
            <a:avLst/>
          </a:prstGeom>
          <a:noFill/>
        </p:spPr>
        <p:txBody>
          <a:bodyPr wrap="square" rtlCol="0">
            <a:spAutoFit/>
          </a:bodyPr>
          <a:lstStyle/>
          <a:p>
            <a:pPr algn="ctr"/>
            <a:r>
              <a:rPr lang="fi-FI" sz="1350" dirty="0"/>
              <a:t>Soveltuvat ketjun alkupäähän</a:t>
            </a:r>
            <a:endParaRPr lang="en-GB" sz="1350" dirty="0"/>
          </a:p>
        </p:txBody>
      </p:sp>
      <p:sp>
        <p:nvSpPr>
          <p:cNvPr id="14" name="Ellipsi 13">
            <a:extLst>
              <a:ext uri="{FF2B5EF4-FFF2-40B4-BE49-F238E27FC236}">
                <a16:creationId xmlns:a16="http://schemas.microsoft.com/office/drawing/2014/main" id="{8757ECEA-4A77-40AE-9749-F565A5B52D4C}"/>
              </a:ext>
            </a:extLst>
          </p:cNvPr>
          <p:cNvSpPr/>
          <p:nvPr/>
        </p:nvSpPr>
        <p:spPr>
          <a:xfrm>
            <a:off x="5287408" y="3001599"/>
            <a:ext cx="3277744" cy="1694061"/>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spcAft>
                <a:spcPts val="600"/>
              </a:spcAft>
            </a:pPr>
            <a:r>
              <a:rPr lang="fi-FI" sz="1600" dirty="0"/>
              <a:t>Sähkökemiallinen impedanssispektroskopia</a:t>
            </a:r>
          </a:p>
          <a:p>
            <a:pPr algn="ctr">
              <a:spcAft>
                <a:spcPts val="600"/>
              </a:spcAft>
            </a:pPr>
            <a:r>
              <a:rPr lang="fi-FI" sz="1600" dirty="0"/>
              <a:t>VIS/NIR –spektroskopia  </a:t>
            </a:r>
          </a:p>
          <a:p>
            <a:pPr algn="ctr"/>
            <a:r>
              <a:rPr lang="fi-FI" sz="1600" dirty="0"/>
              <a:t>Elektroninen nenä ja kieli</a:t>
            </a:r>
          </a:p>
        </p:txBody>
      </p:sp>
      <p:pic>
        <p:nvPicPr>
          <p:cNvPr id="16" name="Kuva 15" descr="Nuoli: kaarre myötäpäivään">
            <a:extLst>
              <a:ext uri="{FF2B5EF4-FFF2-40B4-BE49-F238E27FC236}">
                <a16:creationId xmlns:a16="http://schemas.microsoft.com/office/drawing/2014/main" id="{FC7092BC-8B55-460C-8942-944DC9A8AA8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4345465">
            <a:off x="5097665" y="4338887"/>
            <a:ext cx="746057" cy="746057"/>
          </a:xfrm>
          <a:prstGeom prst="rect">
            <a:avLst/>
          </a:prstGeom>
        </p:spPr>
      </p:pic>
      <p:sp>
        <p:nvSpPr>
          <p:cNvPr id="22" name="Tekstiruutu 21">
            <a:extLst>
              <a:ext uri="{FF2B5EF4-FFF2-40B4-BE49-F238E27FC236}">
                <a16:creationId xmlns:a16="http://schemas.microsoft.com/office/drawing/2014/main" id="{F95B62A1-A746-4025-A7B6-21C77BA1B0BA}"/>
              </a:ext>
            </a:extLst>
          </p:cNvPr>
          <p:cNvSpPr txBox="1"/>
          <p:nvPr/>
        </p:nvSpPr>
        <p:spPr>
          <a:xfrm>
            <a:off x="3975757" y="5029847"/>
            <a:ext cx="2278441" cy="507831"/>
          </a:xfrm>
          <a:prstGeom prst="rect">
            <a:avLst/>
          </a:prstGeom>
          <a:noFill/>
        </p:spPr>
        <p:txBody>
          <a:bodyPr wrap="square" rtlCol="0">
            <a:spAutoFit/>
          </a:bodyPr>
          <a:lstStyle/>
          <a:p>
            <a:pPr algn="ctr"/>
            <a:r>
              <a:rPr lang="fi-FI" sz="1350" dirty="0"/>
              <a:t>Soveltuu prosessointiin ja tuotteiden laadun seurantaan</a:t>
            </a:r>
            <a:endParaRPr lang="en-GB" sz="1350" dirty="0"/>
          </a:p>
        </p:txBody>
      </p:sp>
      <p:pic>
        <p:nvPicPr>
          <p:cNvPr id="24" name="Kuva 23" descr="Ruokatoimitus">
            <a:extLst>
              <a:ext uri="{FF2B5EF4-FFF2-40B4-BE49-F238E27FC236}">
                <a16:creationId xmlns:a16="http://schemas.microsoft.com/office/drawing/2014/main" id="{24D96A9E-5589-4E74-A5A5-57DAA0EAA08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890606" y="4563950"/>
            <a:ext cx="685800" cy="685800"/>
          </a:xfrm>
          <a:prstGeom prst="rect">
            <a:avLst/>
          </a:prstGeom>
        </p:spPr>
      </p:pic>
      <p:pic>
        <p:nvPicPr>
          <p:cNvPr id="13" name="Kuva 12" descr="Nuoli: kaarre myötäpäivään">
            <a:extLst>
              <a:ext uri="{FF2B5EF4-FFF2-40B4-BE49-F238E27FC236}">
                <a16:creationId xmlns:a16="http://schemas.microsoft.com/office/drawing/2014/main" id="{D514A722-C4CD-4098-A482-0B2C238A0E8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4345465">
            <a:off x="318697" y="3953051"/>
            <a:ext cx="746057" cy="746057"/>
          </a:xfrm>
          <a:prstGeom prst="rect">
            <a:avLst/>
          </a:prstGeom>
        </p:spPr>
      </p:pic>
      <p:sp>
        <p:nvSpPr>
          <p:cNvPr id="15" name="Tekstiruutu 14">
            <a:extLst>
              <a:ext uri="{FF2B5EF4-FFF2-40B4-BE49-F238E27FC236}">
                <a16:creationId xmlns:a16="http://schemas.microsoft.com/office/drawing/2014/main" id="{75D9EFA3-29FF-4077-8AFE-A52BBFB117BB}"/>
              </a:ext>
            </a:extLst>
          </p:cNvPr>
          <p:cNvSpPr txBox="1"/>
          <p:nvPr/>
        </p:nvSpPr>
        <p:spPr>
          <a:xfrm>
            <a:off x="268334" y="4594621"/>
            <a:ext cx="2278441" cy="507831"/>
          </a:xfrm>
          <a:prstGeom prst="rect">
            <a:avLst/>
          </a:prstGeom>
          <a:noFill/>
        </p:spPr>
        <p:txBody>
          <a:bodyPr wrap="square" rtlCol="0">
            <a:spAutoFit/>
          </a:bodyPr>
          <a:lstStyle/>
          <a:p>
            <a:pPr algn="ctr"/>
            <a:r>
              <a:rPr lang="fi-FI" sz="1350" dirty="0"/>
              <a:t>Soveltaminen silakalle vaatii testausta ja kalibrointia</a:t>
            </a:r>
            <a:endParaRPr lang="en-GB" sz="1350" dirty="0"/>
          </a:p>
        </p:txBody>
      </p:sp>
    </p:spTree>
    <p:extLst>
      <p:ext uri="{BB962C8B-B14F-4D97-AF65-F5344CB8AC3E}">
        <p14:creationId xmlns:p14="http://schemas.microsoft.com/office/powerpoint/2010/main" val="52010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al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7" y="0"/>
            <a:ext cx="9203267" cy="6902450"/>
          </a:xfrm>
          <a:prstGeom prst="rect">
            <a:avLst/>
          </a:prstGeom>
        </p:spPr>
      </p:pic>
      <p:sp>
        <p:nvSpPr>
          <p:cNvPr id="5" name="Suorakulmio 4"/>
          <p:cNvSpPr/>
          <p:nvPr/>
        </p:nvSpPr>
        <p:spPr>
          <a:xfrm>
            <a:off x="2425700" y="1727200"/>
            <a:ext cx="4362450" cy="32639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dirty="0"/>
              <a:t>  </a:t>
            </a:r>
          </a:p>
        </p:txBody>
      </p:sp>
      <p:sp>
        <p:nvSpPr>
          <p:cNvPr id="19" name="Sisällön paikkamerkki 2"/>
          <p:cNvSpPr>
            <a:spLocks noGrp="1"/>
          </p:cNvSpPr>
          <p:nvPr>
            <p:ph idx="4294967295"/>
          </p:nvPr>
        </p:nvSpPr>
        <p:spPr>
          <a:xfrm>
            <a:off x="-90799" y="3031606"/>
            <a:ext cx="9203267" cy="2163023"/>
          </a:xfrm>
        </p:spPr>
        <p:txBody>
          <a:bodyPr>
            <a:normAutofit/>
          </a:bodyPr>
          <a:lstStyle>
            <a:lvl1pPr marL="0" indent="0" algn="ctr">
              <a:buNone/>
              <a:defRPr sz="2000">
                <a:solidFill>
                  <a:schemeClr val="bg1">
                    <a:lumMod val="65000"/>
                  </a:schemeClr>
                </a:solidFill>
              </a:defRPr>
            </a:lvl1pPr>
          </a:lstStyle>
          <a:p>
            <a:r>
              <a:rPr lang="fi-FI" sz="1600" b="1" dirty="0">
                <a:solidFill>
                  <a:schemeClr val="tx1">
                    <a:lumMod val="95000"/>
                    <a:lumOff val="5000"/>
                  </a:schemeClr>
                </a:solidFill>
              </a:rPr>
              <a:t>Hanna-Leena Alakomi, Jaana Huotari </a:t>
            </a:r>
          </a:p>
          <a:p>
            <a:r>
              <a:rPr lang="fi-FI" sz="1600" b="1" dirty="0">
                <a:solidFill>
                  <a:schemeClr val="tx1">
                    <a:lumMod val="95000"/>
                    <a:lumOff val="5000"/>
                  </a:schemeClr>
                </a:solidFill>
              </a:rPr>
              <a:t>ja  Anna-Liisa  Välimaa</a:t>
            </a:r>
          </a:p>
        </p:txBody>
      </p:sp>
      <p:sp>
        <p:nvSpPr>
          <p:cNvPr id="6" name="Otsikko 1"/>
          <p:cNvSpPr txBox="1">
            <a:spLocks/>
          </p:cNvSpPr>
          <p:nvPr/>
        </p:nvSpPr>
        <p:spPr>
          <a:xfrm>
            <a:off x="-59267" y="1950545"/>
            <a:ext cx="9203266"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chemeClr val="accent5">
                    <a:lumMod val="50000"/>
                  </a:schemeClr>
                </a:solidFill>
                <a:latin typeface="+mj-lt"/>
                <a:ea typeface="+mj-ea"/>
                <a:cs typeface="+mj-cs"/>
              </a:defRPr>
            </a:lvl1pPr>
          </a:lstStyle>
          <a:p>
            <a:pPr>
              <a:lnSpc>
                <a:spcPct val="90000"/>
              </a:lnSpc>
            </a:pPr>
            <a:r>
              <a:rPr lang="fi-FI" dirty="0"/>
              <a:t>Mikrobiologiset </a:t>
            </a:r>
          </a:p>
          <a:p>
            <a:pPr>
              <a:lnSpc>
                <a:spcPct val="90000"/>
              </a:lnSpc>
            </a:pPr>
            <a:r>
              <a:rPr lang="fi-FI" dirty="0"/>
              <a:t>menetelmät</a:t>
            </a:r>
          </a:p>
          <a:p>
            <a:pPr>
              <a:lnSpc>
                <a:spcPct val="90000"/>
              </a:lnSpc>
            </a:pPr>
            <a:endParaRPr lang="fi-FI" sz="2800" dirty="0"/>
          </a:p>
        </p:txBody>
      </p:sp>
      <p:grpSp>
        <p:nvGrpSpPr>
          <p:cNvPr id="9" name="Group 8"/>
          <p:cNvGrpSpPr/>
          <p:nvPr/>
        </p:nvGrpSpPr>
        <p:grpSpPr>
          <a:xfrm>
            <a:off x="6308690" y="3928955"/>
            <a:ext cx="2835309" cy="2670304"/>
            <a:chOff x="5959642" y="4030341"/>
            <a:chExt cx="3107655" cy="2796933"/>
          </a:xfrm>
        </p:grpSpPr>
        <p:sp>
          <p:nvSpPr>
            <p:cNvPr id="7" name="Oval 6"/>
            <p:cNvSpPr/>
            <p:nvPr/>
          </p:nvSpPr>
          <p:spPr>
            <a:xfrm>
              <a:off x="8245643" y="5448373"/>
              <a:ext cx="617620" cy="246574"/>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642" y="4030341"/>
              <a:ext cx="3107655" cy="2796933"/>
            </a:xfrm>
            <a:prstGeom prst="rect">
              <a:avLst/>
            </a:prstGeom>
          </p:spPr>
        </p:pic>
      </p:grpSp>
    </p:spTree>
    <p:extLst>
      <p:ext uri="{BB962C8B-B14F-4D97-AF65-F5344CB8AC3E}">
        <p14:creationId xmlns:p14="http://schemas.microsoft.com/office/powerpoint/2010/main" val="2144218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92074F-A031-40A4-8AF2-0E11D701161D}"/>
              </a:ext>
            </a:extLst>
          </p:cNvPr>
          <p:cNvSpPr>
            <a:spLocks noGrp="1"/>
          </p:cNvSpPr>
          <p:nvPr>
            <p:ph type="title"/>
          </p:nvPr>
        </p:nvSpPr>
        <p:spPr>
          <a:xfrm>
            <a:off x="387626" y="193938"/>
            <a:ext cx="7122783" cy="990157"/>
          </a:xfrm>
        </p:spPr>
        <p:txBody>
          <a:bodyPr>
            <a:normAutofit fontScale="90000"/>
          </a:bodyPr>
          <a:lstStyle/>
          <a:p>
            <a:r>
              <a:rPr lang="fi-FI" dirty="0"/>
              <a:t>Mikrobiologiset menetelmät silakan laadun arvioinnissa</a:t>
            </a:r>
          </a:p>
        </p:txBody>
      </p:sp>
      <p:sp>
        <p:nvSpPr>
          <p:cNvPr id="3" name="Sisällön paikkamerkki 2">
            <a:extLst>
              <a:ext uri="{FF2B5EF4-FFF2-40B4-BE49-F238E27FC236}">
                <a16:creationId xmlns:a16="http://schemas.microsoft.com/office/drawing/2014/main" id="{240B969D-3059-4277-AA9B-A3833E9397D9}"/>
              </a:ext>
            </a:extLst>
          </p:cNvPr>
          <p:cNvSpPr>
            <a:spLocks noGrp="1"/>
          </p:cNvSpPr>
          <p:nvPr>
            <p:ph idx="1"/>
          </p:nvPr>
        </p:nvSpPr>
        <p:spPr>
          <a:xfrm>
            <a:off x="387626" y="1407559"/>
            <a:ext cx="7338540" cy="4468295"/>
          </a:xfrm>
        </p:spPr>
        <p:txBody>
          <a:bodyPr>
            <a:normAutofit/>
          </a:bodyPr>
          <a:lstStyle/>
          <a:p>
            <a:r>
              <a:rPr lang="fi-FI" sz="2000" dirty="0"/>
              <a:t>Perinteiset viljelymenetelmät mahdollistavat elävien mikrobi-</a:t>
            </a:r>
            <a:r>
              <a:rPr lang="fi-FI" sz="2000" dirty="0" err="1"/>
              <a:t>isolaattien</a:t>
            </a:r>
            <a:r>
              <a:rPr lang="fi-FI" sz="2000" dirty="0"/>
              <a:t> eristyksen ja niiden avulla saadaan kvantitatiivista tietoa mikrobimääristä</a:t>
            </a:r>
          </a:p>
          <a:p>
            <a:r>
              <a:rPr lang="fi-FI" sz="2000" dirty="0"/>
              <a:t>Pikamenetelmät voivat olla hyödyllisiä yritysten omavalvonnassa esimerkiksi ympäristönäytteenotossa. Uudet tekniikat, kuten isoterminen monistus, mahdollistavat myös haittamikrobien kuten </a:t>
            </a:r>
            <a:r>
              <a:rPr lang="fi-FI" sz="2000" dirty="0" err="1"/>
              <a:t>listerian</a:t>
            </a:r>
            <a:r>
              <a:rPr lang="fi-FI" sz="2000" dirty="0"/>
              <a:t> nopean havainnoinnin</a:t>
            </a:r>
          </a:p>
          <a:p>
            <a:r>
              <a:rPr lang="fi-FI" sz="2000" dirty="0"/>
              <a:t>Tutkimuksessa tehokkaita työkaluja mikrobiomin määritykseen ovat uudet sekvensointimenetelmät, kuten seuraavan sukupolven sekvensointi (NGS). Näillä menetelmillä saadaan geenitason tietoa pilaajista ja niiden ominaisuuksista</a:t>
            </a:r>
          </a:p>
          <a:p>
            <a:r>
              <a:rPr lang="fi-FI" sz="2000" dirty="0"/>
              <a:t>Uusia kehitteillä olevia menetelmiä, esim. kuvantaminen, voidaan hyödyntää myös mikrobiologisen laadun arvioinnissa</a:t>
            </a:r>
          </a:p>
          <a:p>
            <a:endParaRPr lang="fi-FI" sz="1200" dirty="0"/>
          </a:p>
        </p:txBody>
      </p:sp>
      <p:pic>
        <p:nvPicPr>
          <p:cNvPr id="8" name="Kuva 7">
            <a:extLst>
              <a:ext uri="{FF2B5EF4-FFF2-40B4-BE49-F238E27FC236}">
                <a16:creationId xmlns:a16="http://schemas.microsoft.com/office/drawing/2014/main" id="{C54C0080-7BCC-4090-ADBE-5067D1DFFAC3}"/>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188475" y="152843"/>
            <a:ext cx="1760315" cy="1666432"/>
          </a:xfrm>
          <a:prstGeom prst="rect">
            <a:avLst/>
          </a:prstGeom>
        </p:spPr>
      </p:pic>
    </p:spTree>
    <p:extLst>
      <p:ext uri="{BB962C8B-B14F-4D97-AF65-F5344CB8AC3E}">
        <p14:creationId xmlns:p14="http://schemas.microsoft.com/office/powerpoint/2010/main" val="1508294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al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3267" cy="6902450"/>
          </a:xfrm>
          <a:prstGeom prst="rect">
            <a:avLst/>
          </a:prstGeom>
        </p:spPr>
      </p:pic>
      <p:sp>
        <p:nvSpPr>
          <p:cNvPr id="5" name="Suorakulmio 4"/>
          <p:cNvSpPr/>
          <p:nvPr/>
        </p:nvSpPr>
        <p:spPr>
          <a:xfrm>
            <a:off x="2425700" y="1727200"/>
            <a:ext cx="4362450" cy="32639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dirty="0"/>
              <a:t>  </a:t>
            </a:r>
          </a:p>
        </p:txBody>
      </p:sp>
      <p:sp>
        <p:nvSpPr>
          <p:cNvPr id="6" name="Otsikko 1"/>
          <p:cNvSpPr txBox="1">
            <a:spLocks/>
          </p:cNvSpPr>
          <p:nvPr/>
        </p:nvSpPr>
        <p:spPr>
          <a:xfrm>
            <a:off x="5292" y="2448625"/>
            <a:ext cx="9203266"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chemeClr val="accent5">
                    <a:lumMod val="50000"/>
                  </a:schemeClr>
                </a:solidFill>
                <a:latin typeface="+mj-lt"/>
                <a:ea typeface="+mj-ea"/>
                <a:cs typeface="+mj-cs"/>
              </a:defRPr>
            </a:lvl1pPr>
          </a:lstStyle>
          <a:p>
            <a:pPr>
              <a:lnSpc>
                <a:spcPct val="90000"/>
              </a:lnSpc>
            </a:pPr>
            <a:r>
              <a:rPr lang="fi-FI" sz="4100" dirty="0" smtClean="0"/>
              <a:t>Yhteenveto</a:t>
            </a:r>
            <a:endParaRPr lang="fi-FI" sz="4100" dirty="0"/>
          </a:p>
          <a:p>
            <a:pPr>
              <a:lnSpc>
                <a:spcPct val="90000"/>
              </a:lnSpc>
            </a:pPr>
            <a:endParaRPr lang="fi-FI" sz="2000" dirty="0"/>
          </a:p>
        </p:txBody>
      </p:sp>
      <p:grpSp>
        <p:nvGrpSpPr>
          <p:cNvPr id="9" name="Group 8"/>
          <p:cNvGrpSpPr/>
          <p:nvPr/>
        </p:nvGrpSpPr>
        <p:grpSpPr>
          <a:xfrm>
            <a:off x="6308690" y="3928955"/>
            <a:ext cx="2835309" cy="2670304"/>
            <a:chOff x="5959642" y="4030341"/>
            <a:chExt cx="3107655" cy="2796933"/>
          </a:xfrm>
        </p:grpSpPr>
        <p:sp>
          <p:nvSpPr>
            <p:cNvPr id="7" name="Oval 6"/>
            <p:cNvSpPr/>
            <p:nvPr/>
          </p:nvSpPr>
          <p:spPr>
            <a:xfrm>
              <a:off x="8245643" y="5448373"/>
              <a:ext cx="617620" cy="246574"/>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642" y="4030341"/>
              <a:ext cx="3107655" cy="2796933"/>
            </a:xfrm>
            <a:prstGeom prst="rect">
              <a:avLst/>
            </a:prstGeom>
          </p:spPr>
        </p:pic>
      </p:grpSp>
    </p:spTree>
    <p:extLst>
      <p:ext uri="{BB962C8B-B14F-4D97-AF65-F5344CB8AC3E}">
        <p14:creationId xmlns:p14="http://schemas.microsoft.com/office/powerpoint/2010/main" val="175120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al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3267" cy="6902450"/>
          </a:xfrm>
          <a:prstGeom prst="rect">
            <a:avLst/>
          </a:prstGeom>
        </p:spPr>
      </p:pic>
      <p:sp>
        <p:nvSpPr>
          <p:cNvPr id="5" name="Suorakulmio 4"/>
          <p:cNvSpPr/>
          <p:nvPr/>
        </p:nvSpPr>
        <p:spPr>
          <a:xfrm>
            <a:off x="-59267" y="708917"/>
            <a:ext cx="9262534" cy="5178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dirty="0"/>
              <a:t>  </a:t>
            </a:r>
          </a:p>
        </p:txBody>
      </p:sp>
      <p:sp>
        <p:nvSpPr>
          <p:cNvPr id="19" name="Sisällön paikkamerkki 2"/>
          <p:cNvSpPr>
            <a:spLocks noGrp="1"/>
          </p:cNvSpPr>
          <p:nvPr>
            <p:ph idx="4294967295"/>
          </p:nvPr>
        </p:nvSpPr>
        <p:spPr>
          <a:xfrm>
            <a:off x="780585" y="1623317"/>
            <a:ext cx="7714238" cy="4192649"/>
          </a:xfrm>
        </p:spPr>
        <p:txBody>
          <a:bodyPr>
            <a:normAutofit/>
          </a:bodyPr>
          <a:lstStyle>
            <a:lvl1pPr marL="0" indent="0" algn="ctr">
              <a:buNone/>
              <a:defRPr sz="2000">
                <a:solidFill>
                  <a:schemeClr val="bg1">
                    <a:lumMod val="65000"/>
                  </a:schemeClr>
                </a:solidFill>
              </a:defRPr>
            </a:lvl1pPr>
          </a:lstStyle>
          <a:p>
            <a:pPr marL="285750" indent="-285750" algn="l">
              <a:buFont typeface="Arial" panose="020B0604020202020204" pitchFamily="34" charset="0"/>
              <a:buChar char="•"/>
            </a:pPr>
            <a:r>
              <a:rPr lang="fi-FI" dirty="0">
                <a:solidFill>
                  <a:schemeClr val="tx1">
                    <a:lumMod val="95000"/>
                    <a:lumOff val="5000"/>
                  </a:schemeClr>
                </a:solidFill>
              </a:rPr>
              <a:t>Erityisen lupaavalta uudelta pikamenetelmältä silakan laadun mittaamiseen ketjun eri vaiheissa kalastusalukselta lähtien vaikuttaa impedanssimittaus. Tarvitaan testausta ja kalibrointia silakalla. </a:t>
            </a:r>
          </a:p>
          <a:p>
            <a:pPr marL="285750" indent="-285750" algn="l">
              <a:buFont typeface="Arial" panose="020B0604020202020204" pitchFamily="34" charset="0"/>
              <a:buChar char="•"/>
            </a:pPr>
            <a:r>
              <a:rPr lang="fi-FI" dirty="0">
                <a:solidFill>
                  <a:schemeClr val="tx1">
                    <a:lumMod val="95000"/>
                    <a:lumOff val="5000"/>
                  </a:schemeClr>
                </a:solidFill>
              </a:rPr>
              <a:t>Laatuindeksiin (QIM) perustuva älylaitesovellus voisi toimia yksinkertaisena numeerisena mittarina ketjun eri vaiheissa. Tarvitaan laatuindeksin määritys ja sovelluksen laajennus silakalle.   </a:t>
            </a:r>
          </a:p>
          <a:p>
            <a:pPr marL="285750" indent="-285750" algn="l">
              <a:buFont typeface="Arial" panose="020B0604020202020204" pitchFamily="34" charset="0"/>
              <a:buChar char="•"/>
            </a:pPr>
            <a:r>
              <a:rPr lang="fi-FI" dirty="0" smtClean="0">
                <a:solidFill>
                  <a:schemeClr val="tx1">
                    <a:lumMod val="95000"/>
                    <a:lumOff val="5000"/>
                  </a:schemeClr>
                </a:solidFill>
              </a:rPr>
              <a:t>Biokemiallisista </a:t>
            </a:r>
            <a:r>
              <a:rPr lang="fi-FI" dirty="0">
                <a:solidFill>
                  <a:schemeClr val="tx1">
                    <a:lumMod val="95000"/>
                    <a:lumOff val="5000"/>
                  </a:schemeClr>
                </a:solidFill>
              </a:rPr>
              <a:t>menetelmistä </a:t>
            </a:r>
            <a:r>
              <a:rPr lang="fi-FI" dirty="0" smtClean="0">
                <a:solidFill>
                  <a:schemeClr val="tx1">
                    <a:lumMod val="95000"/>
                    <a:lumOff val="5000"/>
                  </a:schemeClr>
                </a:solidFill>
              </a:rPr>
              <a:t>K-arvon mittaukseen perustuvat pikamenetelmät </a:t>
            </a:r>
            <a:r>
              <a:rPr lang="fi-FI" dirty="0">
                <a:solidFill>
                  <a:schemeClr val="tx1">
                    <a:lumMod val="95000"/>
                    <a:lumOff val="5000"/>
                  </a:schemeClr>
                </a:solidFill>
              </a:rPr>
              <a:t>voivat </a:t>
            </a:r>
            <a:r>
              <a:rPr lang="fi-FI" dirty="0" smtClean="0">
                <a:solidFill>
                  <a:schemeClr val="tx1">
                    <a:lumMod val="95000"/>
                    <a:lumOff val="5000"/>
                  </a:schemeClr>
                </a:solidFill>
              </a:rPr>
              <a:t>soveltua </a:t>
            </a:r>
            <a:r>
              <a:rPr lang="fi-FI" dirty="0">
                <a:solidFill>
                  <a:schemeClr val="tx1">
                    <a:lumMod val="95000"/>
                    <a:lumOff val="5000"/>
                  </a:schemeClr>
                </a:solidFill>
              </a:rPr>
              <a:t>laadun määrittämiseen prosessoinnissa ja myöhemmissä ketjun vaiheissa</a:t>
            </a:r>
            <a:r>
              <a:rPr lang="fi-FI" dirty="0" smtClean="0">
                <a:solidFill>
                  <a:schemeClr val="tx1">
                    <a:lumMod val="95000"/>
                    <a:lumOff val="5000"/>
                  </a:schemeClr>
                </a:solidFill>
              </a:rPr>
              <a:t>. Pakkauksissa laatua voidaan seurata väriä vaihtavien yhdisteiden avulla</a:t>
            </a:r>
            <a:endParaRPr lang="fi-FI" dirty="0">
              <a:solidFill>
                <a:schemeClr val="tx1">
                  <a:lumMod val="95000"/>
                  <a:lumOff val="5000"/>
                </a:schemeClr>
              </a:solidFill>
            </a:endParaRPr>
          </a:p>
          <a:p>
            <a:pPr marL="285750" indent="-285750" algn="l">
              <a:buFont typeface="Arial" panose="020B0604020202020204" pitchFamily="34" charset="0"/>
              <a:buChar char="•"/>
            </a:pPr>
            <a:r>
              <a:rPr lang="fi-FI" dirty="0">
                <a:solidFill>
                  <a:schemeClr val="tx1">
                    <a:lumMod val="95000"/>
                    <a:lumOff val="5000"/>
                  </a:schemeClr>
                </a:solidFill>
              </a:rPr>
              <a:t>Kalliimpaa tekniikkaa edustava konenäkö tarjoaa mahdollisuuksia saaliin ja sivuvirtojen lajitteluun, myös laadun mittaus mahdollista. </a:t>
            </a:r>
          </a:p>
        </p:txBody>
      </p:sp>
      <p:sp>
        <p:nvSpPr>
          <p:cNvPr id="6" name="Otsikko 1"/>
          <p:cNvSpPr txBox="1">
            <a:spLocks/>
          </p:cNvSpPr>
          <p:nvPr/>
        </p:nvSpPr>
        <p:spPr>
          <a:xfrm>
            <a:off x="312234" y="741153"/>
            <a:ext cx="8441473"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chemeClr val="accent5">
                    <a:lumMod val="50000"/>
                  </a:schemeClr>
                </a:solidFill>
                <a:latin typeface="+mj-lt"/>
                <a:ea typeface="+mj-ea"/>
                <a:cs typeface="+mj-cs"/>
              </a:defRPr>
            </a:lvl1pPr>
          </a:lstStyle>
          <a:p>
            <a:pPr>
              <a:lnSpc>
                <a:spcPct val="90000"/>
              </a:lnSpc>
            </a:pPr>
            <a:r>
              <a:rPr lang="fi-FI" sz="2800" dirty="0"/>
              <a:t>Yhteenveto lupaavista menetelmistä silakan laadun mittaamiseen teollisuudessa</a:t>
            </a:r>
          </a:p>
          <a:p>
            <a:pPr>
              <a:lnSpc>
                <a:spcPct val="90000"/>
              </a:lnSpc>
            </a:pPr>
            <a:endParaRPr lang="fi-FI" sz="2000" dirty="0"/>
          </a:p>
        </p:txBody>
      </p:sp>
    </p:spTree>
    <p:extLst>
      <p:ext uri="{BB962C8B-B14F-4D97-AF65-F5344CB8AC3E}">
        <p14:creationId xmlns:p14="http://schemas.microsoft.com/office/powerpoint/2010/main" val="11787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92074F-A031-40A4-8AF2-0E11D701161D}"/>
              </a:ext>
            </a:extLst>
          </p:cNvPr>
          <p:cNvSpPr>
            <a:spLocks noGrp="1"/>
          </p:cNvSpPr>
          <p:nvPr>
            <p:ph type="title"/>
          </p:nvPr>
        </p:nvSpPr>
        <p:spPr>
          <a:xfrm>
            <a:off x="387626" y="405807"/>
            <a:ext cx="7920033" cy="990157"/>
          </a:xfrm>
        </p:spPr>
        <p:txBody>
          <a:bodyPr>
            <a:normAutofit fontScale="90000"/>
          </a:bodyPr>
          <a:lstStyle/>
          <a:p>
            <a:r>
              <a:rPr lang="fi-FI" dirty="0"/>
              <a:t>Työryhmä</a:t>
            </a:r>
            <a:br>
              <a:rPr lang="fi-FI" dirty="0"/>
            </a:br>
            <a:r>
              <a:rPr lang="fi-FI" sz="3100" i="1" dirty="0"/>
              <a:t>tutkimuksen ja elinkeinon yhteistoimintaa</a:t>
            </a:r>
            <a:endParaRPr lang="fi-FI" i="1" dirty="0"/>
          </a:p>
        </p:txBody>
      </p:sp>
      <p:sp>
        <p:nvSpPr>
          <p:cNvPr id="3" name="Sisällön paikkamerkki 2">
            <a:extLst>
              <a:ext uri="{FF2B5EF4-FFF2-40B4-BE49-F238E27FC236}">
                <a16:creationId xmlns:a16="http://schemas.microsoft.com/office/drawing/2014/main" id="{240B969D-3059-4277-AA9B-A3833E9397D9}"/>
              </a:ext>
            </a:extLst>
          </p:cNvPr>
          <p:cNvSpPr>
            <a:spLocks noGrp="1"/>
          </p:cNvSpPr>
          <p:nvPr>
            <p:ph idx="1"/>
          </p:nvPr>
        </p:nvSpPr>
        <p:spPr>
          <a:xfrm>
            <a:off x="387626" y="1817649"/>
            <a:ext cx="3403789" cy="4058205"/>
          </a:xfrm>
        </p:spPr>
        <p:txBody>
          <a:bodyPr>
            <a:normAutofit/>
          </a:bodyPr>
          <a:lstStyle/>
          <a:p>
            <a:pPr marL="0" indent="0">
              <a:buNone/>
            </a:pPr>
            <a:r>
              <a:rPr lang="fi-FI" sz="2000" dirty="0"/>
              <a:t>Alakomi Hanna-Leena (VTT)</a:t>
            </a:r>
          </a:p>
          <a:p>
            <a:pPr marL="0" indent="0">
              <a:buNone/>
            </a:pPr>
            <a:r>
              <a:rPr lang="fi-FI" sz="2000" dirty="0"/>
              <a:t>Aisala Heikki (VTT)</a:t>
            </a:r>
          </a:p>
          <a:p>
            <a:pPr marL="0" indent="0">
              <a:buNone/>
            </a:pPr>
            <a:r>
              <a:rPr lang="fi-FI" sz="2000" dirty="0"/>
              <a:t>Aitta Ella (TY)</a:t>
            </a:r>
          </a:p>
          <a:p>
            <a:pPr marL="0" indent="0">
              <a:buNone/>
            </a:pPr>
            <a:r>
              <a:rPr lang="fi-FI" sz="2000" dirty="0" err="1"/>
              <a:t>Halttu</a:t>
            </a:r>
            <a:r>
              <a:rPr lang="fi-FI" sz="2000" dirty="0"/>
              <a:t> Mika, Kalatalouden aktivaattori</a:t>
            </a:r>
          </a:p>
          <a:p>
            <a:pPr marL="0" indent="0">
              <a:buNone/>
            </a:pPr>
            <a:r>
              <a:rPr lang="fi-FI" sz="2000" dirty="0"/>
              <a:t>Hiidenhovi Jaakko (Luke) </a:t>
            </a:r>
          </a:p>
          <a:p>
            <a:pPr marL="0" indent="0">
              <a:buNone/>
            </a:pPr>
            <a:r>
              <a:rPr lang="fi-FI" sz="2000" dirty="0"/>
              <a:t>Honkapää Kaisu (VTT) </a:t>
            </a:r>
          </a:p>
          <a:p>
            <a:pPr marL="0" indent="0">
              <a:buNone/>
            </a:pPr>
            <a:r>
              <a:rPr lang="fi-FI" sz="2000" dirty="0"/>
              <a:t>Hopia Anu (TY)</a:t>
            </a:r>
          </a:p>
          <a:p>
            <a:pPr marL="0" indent="0">
              <a:buNone/>
            </a:pPr>
            <a:r>
              <a:rPr lang="fi-FI" sz="2000" dirty="0"/>
              <a:t>Huotari Jaana (VTT)</a:t>
            </a:r>
          </a:p>
          <a:p>
            <a:pPr marL="0" indent="0">
              <a:buNone/>
            </a:pPr>
            <a:endParaRPr lang="fi-FI" sz="2000" dirty="0"/>
          </a:p>
        </p:txBody>
      </p:sp>
      <p:sp>
        <p:nvSpPr>
          <p:cNvPr id="5" name="Sisällön paikkamerkki 2">
            <a:extLst>
              <a:ext uri="{FF2B5EF4-FFF2-40B4-BE49-F238E27FC236}">
                <a16:creationId xmlns:a16="http://schemas.microsoft.com/office/drawing/2014/main" id="{43C42A91-C009-4E22-996E-7716865C1109}"/>
              </a:ext>
            </a:extLst>
          </p:cNvPr>
          <p:cNvSpPr txBox="1">
            <a:spLocks/>
          </p:cNvSpPr>
          <p:nvPr/>
        </p:nvSpPr>
        <p:spPr>
          <a:xfrm>
            <a:off x="4479074" y="1817649"/>
            <a:ext cx="3403789" cy="405820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i-FI" sz="2000" dirty="0"/>
              <a:t>Kakko Tanja (TY)</a:t>
            </a:r>
          </a:p>
          <a:p>
            <a:pPr marL="0" indent="0">
              <a:buFont typeface="Arial"/>
              <a:buNone/>
            </a:pPr>
            <a:r>
              <a:rPr lang="fi-FI" sz="2000" dirty="0"/>
              <a:t>Liu Yu (VTT)</a:t>
            </a:r>
          </a:p>
          <a:p>
            <a:pPr marL="0" indent="0">
              <a:buFont typeface="Arial"/>
              <a:buNone/>
            </a:pPr>
            <a:r>
              <a:rPr lang="fi-FI" sz="2000" dirty="0"/>
              <a:t>Logren Nora (TY)</a:t>
            </a:r>
          </a:p>
          <a:p>
            <a:pPr marL="0" indent="0">
              <a:buFont typeface="Arial"/>
              <a:buNone/>
            </a:pPr>
            <a:r>
              <a:rPr lang="fi-FI" sz="2000" dirty="0"/>
              <a:t>Mattila Pirjo (Luke)</a:t>
            </a:r>
          </a:p>
          <a:p>
            <a:pPr marL="0" indent="0">
              <a:buFont typeface="Arial"/>
              <a:buNone/>
            </a:pPr>
            <a:r>
              <a:rPr lang="fi-FI" sz="2000" dirty="0"/>
              <a:t>Mäkinen Sari (Luke)</a:t>
            </a:r>
          </a:p>
          <a:p>
            <a:pPr marL="0" indent="0">
              <a:buFont typeface="Arial"/>
              <a:buNone/>
            </a:pPr>
            <a:r>
              <a:rPr lang="fi-FI" sz="2000" dirty="0"/>
              <a:t>Rintala Nanna (TY) </a:t>
            </a:r>
          </a:p>
          <a:p>
            <a:pPr marL="0" indent="0">
              <a:buFont typeface="Arial"/>
              <a:buNone/>
            </a:pPr>
            <a:r>
              <a:rPr lang="fi-FI" sz="2000" dirty="0"/>
              <a:t>Setälä Jari (Luke)</a:t>
            </a:r>
          </a:p>
          <a:p>
            <a:pPr marL="0" indent="0">
              <a:buFont typeface="Arial"/>
              <a:buNone/>
            </a:pPr>
            <a:r>
              <a:rPr lang="fi-FI" sz="2000" dirty="0"/>
              <a:t>Välimaa Anna-Liisa (Luke)</a:t>
            </a:r>
          </a:p>
          <a:p>
            <a:pPr marL="0" indent="0">
              <a:buFont typeface="Arial"/>
              <a:buNone/>
            </a:pPr>
            <a:r>
              <a:rPr lang="fi-FI" sz="2000" dirty="0"/>
              <a:t>Yang Baoru (TY) </a:t>
            </a:r>
          </a:p>
        </p:txBody>
      </p:sp>
      <p:pic>
        <p:nvPicPr>
          <p:cNvPr id="6" name="Kuva 5" descr="Kala">
            <a:extLst>
              <a:ext uri="{FF2B5EF4-FFF2-40B4-BE49-F238E27FC236}">
                <a16:creationId xmlns:a16="http://schemas.microsoft.com/office/drawing/2014/main" id="{5E18843B-039A-4F23-8B43-AA2C515FF6F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14839" y="901982"/>
            <a:ext cx="914400" cy="914400"/>
          </a:xfrm>
          <a:prstGeom prst="rect">
            <a:avLst/>
          </a:prstGeom>
        </p:spPr>
      </p:pic>
      <p:pic>
        <p:nvPicPr>
          <p:cNvPr id="9" name="Kuva 8" descr="Tutkimus">
            <a:extLst>
              <a:ext uri="{FF2B5EF4-FFF2-40B4-BE49-F238E27FC236}">
                <a16:creationId xmlns:a16="http://schemas.microsoft.com/office/drawing/2014/main" id="{4F6ABB4F-DDBE-49D7-B3BB-0D84995E441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672039" y="558595"/>
            <a:ext cx="914400" cy="914400"/>
          </a:xfrm>
          <a:prstGeom prst="rect">
            <a:avLst/>
          </a:prstGeom>
        </p:spPr>
      </p:pic>
    </p:spTree>
    <p:extLst>
      <p:ext uri="{BB962C8B-B14F-4D97-AF65-F5344CB8AC3E}">
        <p14:creationId xmlns:p14="http://schemas.microsoft.com/office/powerpoint/2010/main" val="814752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267" y="1247"/>
            <a:ext cx="9203267" cy="6902450"/>
            <a:chOff x="-59267" y="0"/>
            <a:chExt cx="9203267" cy="6902450"/>
          </a:xfrm>
        </p:grpSpPr>
        <p:pic>
          <p:nvPicPr>
            <p:cNvPr id="10" name="Kuva 9" descr="kala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267" y="0"/>
              <a:ext cx="9203267" cy="6902450"/>
            </a:xfrm>
            <a:prstGeom prst="rect">
              <a:avLst/>
            </a:prstGeom>
          </p:spPr>
        </p:pic>
        <p:grpSp>
          <p:nvGrpSpPr>
            <p:cNvPr id="3" name="Group 2"/>
            <p:cNvGrpSpPr/>
            <p:nvPr/>
          </p:nvGrpSpPr>
          <p:grpSpPr>
            <a:xfrm>
              <a:off x="1514418" y="1782576"/>
              <a:ext cx="6055895" cy="3306153"/>
              <a:chOff x="1514418" y="1782576"/>
              <a:chExt cx="6055895" cy="3306153"/>
            </a:xfrm>
          </p:grpSpPr>
          <p:sp>
            <p:nvSpPr>
              <p:cNvPr id="13" name="Suorakulmio 12"/>
              <p:cNvSpPr/>
              <p:nvPr/>
            </p:nvSpPr>
            <p:spPr>
              <a:xfrm>
                <a:off x="1514418" y="1782576"/>
                <a:ext cx="6055895" cy="32639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dirty="0"/>
                  <a:t>  </a:t>
                </a:r>
              </a:p>
            </p:txBody>
          </p:sp>
          <p:grpSp>
            <p:nvGrpSpPr>
              <p:cNvPr id="2" name="Group 1"/>
              <p:cNvGrpSpPr/>
              <p:nvPr/>
            </p:nvGrpSpPr>
            <p:grpSpPr>
              <a:xfrm>
                <a:off x="3937573" y="2043146"/>
                <a:ext cx="3473134" cy="3045583"/>
                <a:chOff x="3022502" y="1948504"/>
                <a:chExt cx="3473134" cy="3045583"/>
              </a:xfrm>
            </p:grpSpPr>
            <p:pic>
              <p:nvPicPr>
                <p:cNvPr id="7" name="Kuva 6" descr="aktion-c3b6sterbotten-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98483" y="3738016"/>
                  <a:ext cx="1697153" cy="1023450"/>
                </a:xfrm>
                <a:prstGeom prst="rect">
                  <a:avLst/>
                </a:prstGeom>
              </p:spPr>
            </p:pic>
            <p:pic>
              <p:nvPicPr>
                <p:cNvPr id="8" name="Kuva 7" descr="Fishpoint_Logo.bmp"/>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205016" y="1948504"/>
                  <a:ext cx="946180" cy="1504505"/>
                </a:xfrm>
                <a:prstGeom prst="rect">
                  <a:avLst/>
                </a:prstGeom>
              </p:spPr>
            </p:pic>
            <p:pic>
              <p:nvPicPr>
                <p:cNvPr id="12" name="Kuva 11" descr="lukelogo.ai"/>
                <p:cNvPicPr>
                  <a:picLocks noChangeAspect="1"/>
                </p:cNvPicPr>
                <p:nvPr/>
              </p:nvPicPr>
              <p:blipFill rotWithShape="1">
                <a:blip r:embed="rId6" cstate="print">
                  <a:extLst>
                    <a:ext uri="{28A0092B-C50C-407E-A947-70E740481C1C}">
                      <a14:useLocalDpi xmlns:a14="http://schemas.microsoft.com/office/drawing/2010/main"/>
                    </a:ext>
                  </a:extLst>
                </a:blip>
                <a:srcRect l="18283" r="13538"/>
                <a:stretch/>
              </p:blipFill>
              <p:spPr>
                <a:xfrm>
                  <a:off x="3022502" y="3686655"/>
                  <a:ext cx="1600742" cy="1307432"/>
                </a:xfrm>
                <a:prstGeom prst="rect">
                  <a:avLst/>
                </a:prstGeom>
              </p:spPr>
            </p:pic>
          </p:grpSp>
          <p:pic>
            <p:nvPicPr>
              <p:cNvPr id="23" name="Picture 2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634724" y="2519956"/>
                <a:ext cx="1987903" cy="1789140"/>
              </a:xfrm>
              <a:prstGeom prst="rect">
                <a:avLst/>
              </a:prstGeom>
            </p:spPr>
          </p:pic>
        </p:grpSp>
      </p:grpSp>
      <p:pic>
        <p:nvPicPr>
          <p:cNvPr id="9" name="Kuva 8">
            <a:extLst>
              <a:ext uri="{FF2B5EF4-FFF2-40B4-BE49-F238E27FC236}">
                <a16:creationId xmlns:a16="http://schemas.microsoft.com/office/drawing/2014/main" id="{0F542F35-3862-4836-8913-B0AFB055836D}"/>
              </a:ext>
            </a:extLst>
          </p:cNvPr>
          <p:cNvPicPr>
            <a:picLocks noChangeAspect="1"/>
          </p:cNvPicPr>
          <p:nvPr/>
        </p:nvPicPr>
        <p:blipFill>
          <a:blip r:embed="rId8">
            <a:extLst>
              <a:ext uri="{96DAC541-7B7A-43D3-8B79-37D633B846F1}">
                <asvg:svgBlip xmlns:asvg="http://schemas.microsoft.com/office/drawing/2016/SVG/main" xmlns="" r:embed="rId10"/>
              </a:ext>
            </a:extLst>
          </a:blip>
          <a:stretch>
            <a:fillRect/>
          </a:stretch>
        </p:blipFill>
        <p:spPr>
          <a:xfrm>
            <a:off x="4032613" y="2796210"/>
            <a:ext cx="1276350" cy="838200"/>
          </a:xfrm>
          <a:prstGeom prst="rect">
            <a:avLst/>
          </a:prstGeom>
        </p:spPr>
      </p:pic>
      <p:pic>
        <p:nvPicPr>
          <p:cNvPr id="5" name="Kuva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62617" y="1933889"/>
            <a:ext cx="1950937" cy="789214"/>
          </a:xfrm>
          <a:prstGeom prst="rect">
            <a:avLst/>
          </a:prstGeom>
        </p:spPr>
      </p:pic>
    </p:spTree>
    <p:extLst>
      <p:ext uri="{BB962C8B-B14F-4D97-AF65-F5344CB8AC3E}">
        <p14:creationId xmlns:p14="http://schemas.microsoft.com/office/powerpoint/2010/main" val="246467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6C5C56-047A-41E3-938E-9267724130C8}"/>
              </a:ext>
            </a:extLst>
          </p:cNvPr>
          <p:cNvSpPr>
            <a:spLocks noGrp="1"/>
          </p:cNvSpPr>
          <p:nvPr>
            <p:ph type="title"/>
          </p:nvPr>
        </p:nvSpPr>
        <p:spPr>
          <a:xfrm>
            <a:off x="457200" y="233541"/>
            <a:ext cx="8229600" cy="868362"/>
          </a:xfrm>
        </p:spPr>
        <p:txBody>
          <a:bodyPr>
            <a:normAutofit/>
          </a:bodyPr>
          <a:lstStyle/>
          <a:p>
            <a:r>
              <a:rPr lang="fi-FI" dirty="0">
                <a:cs typeface="Calibri"/>
              </a:rPr>
              <a:t>Laatua parantamalla lisää arvoa saaliille</a:t>
            </a:r>
            <a:endParaRPr lang="fi-FI" dirty="0"/>
          </a:p>
        </p:txBody>
      </p:sp>
      <p:sp>
        <p:nvSpPr>
          <p:cNvPr id="3" name="Sisällön paikkamerkki 2">
            <a:extLst>
              <a:ext uri="{FF2B5EF4-FFF2-40B4-BE49-F238E27FC236}">
                <a16:creationId xmlns:a16="http://schemas.microsoft.com/office/drawing/2014/main" id="{E4267D08-AB89-4AB5-9147-0473125F0178}"/>
              </a:ext>
            </a:extLst>
          </p:cNvPr>
          <p:cNvSpPr>
            <a:spLocks noGrp="1"/>
          </p:cNvSpPr>
          <p:nvPr>
            <p:ph idx="1"/>
          </p:nvPr>
        </p:nvSpPr>
        <p:spPr>
          <a:xfrm>
            <a:off x="560439" y="1337211"/>
            <a:ext cx="8126361" cy="4410445"/>
          </a:xfrm>
        </p:spPr>
        <p:txBody>
          <a:bodyPr vert="horz" lIns="91440" tIns="45720" rIns="91440" bIns="45720" rtlCol="0" anchor="t">
            <a:normAutofit/>
          </a:bodyPr>
          <a:lstStyle/>
          <a:p>
            <a:r>
              <a:rPr lang="fi-FI" sz="2000" dirty="0"/>
              <a:t>Vuonna 2019 elintarvikesilakan hinta jatkoi </a:t>
            </a:r>
            <a:r>
              <a:rPr lang="fi-FI" sz="2000" dirty="0" smtClean="0"/>
              <a:t>nousua ja pysyi samana myös 2020: </a:t>
            </a:r>
          </a:p>
          <a:p>
            <a:pPr lvl="1"/>
            <a:r>
              <a:rPr lang="fi-FI" sz="1800" dirty="0" smtClean="0"/>
              <a:t>2020 hinta </a:t>
            </a:r>
            <a:r>
              <a:rPr lang="fi-FI" sz="1800" dirty="0"/>
              <a:t>0,32€/</a:t>
            </a:r>
            <a:r>
              <a:rPr lang="fi-FI" sz="1800" dirty="0" smtClean="0"/>
              <a:t>kg</a:t>
            </a:r>
            <a:endParaRPr lang="fi-FI" sz="1800" dirty="0"/>
          </a:p>
          <a:p>
            <a:pPr lvl="1"/>
            <a:r>
              <a:rPr lang="fi-FI" sz="1800" dirty="0"/>
              <a:t>2019 hinta 0,32€/kg</a:t>
            </a:r>
          </a:p>
          <a:p>
            <a:pPr lvl="1"/>
            <a:r>
              <a:rPr lang="fi-FI" sz="1800" dirty="0"/>
              <a:t>2018 hinta 0,27€/kg</a:t>
            </a:r>
          </a:p>
          <a:p>
            <a:r>
              <a:rPr lang="fi-FI" sz="2000" dirty="0"/>
              <a:t>Rehuksi päätyvän teollisuussilakan hinta laski hieman vuodesta 2018 </a:t>
            </a:r>
          </a:p>
          <a:p>
            <a:r>
              <a:rPr lang="fi-FI" sz="2000" dirty="0"/>
              <a:t>Laatua kehittämällä suurempi osa silakkasaaliista voitaisiin käyttää elintarvikkeena</a:t>
            </a:r>
          </a:p>
          <a:p>
            <a:pPr marL="0" indent="0">
              <a:buNone/>
            </a:pPr>
            <a:endParaRPr lang="fi-FI" sz="2000" dirty="0">
              <a:cs typeface="Calibri"/>
            </a:endParaRPr>
          </a:p>
          <a:p>
            <a:pPr marL="0" indent="0">
              <a:buNone/>
            </a:pPr>
            <a:endParaRPr lang="fi-FI" sz="1600" dirty="0">
              <a:cs typeface="Calibri"/>
            </a:endParaRPr>
          </a:p>
        </p:txBody>
      </p:sp>
      <p:sp>
        <p:nvSpPr>
          <p:cNvPr id="8" name="Suorakulmio 7">
            <a:extLst>
              <a:ext uri="{FF2B5EF4-FFF2-40B4-BE49-F238E27FC236}">
                <a16:creationId xmlns:a16="http://schemas.microsoft.com/office/drawing/2014/main" id="{F8E6E609-C34E-4382-8BFE-725496400C9B}"/>
              </a:ext>
            </a:extLst>
          </p:cNvPr>
          <p:cNvSpPr/>
          <p:nvPr/>
        </p:nvSpPr>
        <p:spPr>
          <a:xfrm>
            <a:off x="1836503" y="4189902"/>
            <a:ext cx="5125427" cy="338554"/>
          </a:xfrm>
          <a:prstGeom prst="rect">
            <a:avLst/>
          </a:prstGeom>
        </p:spPr>
        <p:txBody>
          <a:bodyPr wrap="square">
            <a:spAutoFit/>
          </a:bodyPr>
          <a:lstStyle/>
          <a:p>
            <a:r>
              <a:rPr lang="fi-FI" sz="1600" dirty="0">
                <a:cs typeface="Calibri"/>
              </a:rPr>
              <a:t>Silakan ja kilohailin käyttö vuosina 2014 ja 2018, milj. kg</a:t>
            </a:r>
            <a:endParaRPr lang="fi-FI" sz="1100" dirty="0">
              <a:cs typeface="Calibri"/>
            </a:endParaRPr>
          </a:p>
        </p:txBody>
      </p:sp>
      <p:graphicFrame>
        <p:nvGraphicFramePr>
          <p:cNvPr id="4" name="Taulukko 3">
            <a:extLst>
              <a:ext uri="{FF2B5EF4-FFF2-40B4-BE49-F238E27FC236}">
                <a16:creationId xmlns:a16="http://schemas.microsoft.com/office/drawing/2014/main" id="{2F96B42C-C329-41B6-87E7-EE6BC9C7608C}"/>
              </a:ext>
            </a:extLst>
          </p:cNvPr>
          <p:cNvGraphicFramePr>
            <a:graphicFrameLocks noGrp="1"/>
          </p:cNvGraphicFramePr>
          <p:nvPr>
            <p:extLst>
              <p:ext uri="{D42A27DB-BD31-4B8C-83A1-F6EECF244321}">
                <p14:modId xmlns:p14="http://schemas.microsoft.com/office/powerpoint/2010/main" val="761638160"/>
              </p:ext>
            </p:extLst>
          </p:nvPr>
        </p:nvGraphicFramePr>
        <p:xfrm>
          <a:off x="629262" y="4528456"/>
          <a:ext cx="7433190" cy="1219200"/>
        </p:xfrm>
        <a:graphic>
          <a:graphicData uri="http://schemas.openxmlformats.org/drawingml/2006/table">
            <a:tbl>
              <a:tblPr firstRow="1" firstCol="1" bandRow="1">
                <a:tableStyleId>{7DF18680-E054-41AD-8BC1-D1AEF772440D}</a:tableStyleId>
              </a:tblPr>
              <a:tblGrid>
                <a:gridCol w="1946395">
                  <a:extLst>
                    <a:ext uri="{9D8B030D-6E8A-4147-A177-3AD203B41FA5}">
                      <a16:colId xmlns:a16="http://schemas.microsoft.com/office/drawing/2014/main" val="3789527779"/>
                    </a:ext>
                  </a:extLst>
                </a:gridCol>
                <a:gridCol w="1240560">
                  <a:extLst>
                    <a:ext uri="{9D8B030D-6E8A-4147-A177-3AD203B41FA5}">
                      <a16:colId xmlns:a16="http://schemas.microsoft.com/office/drawing/2014/main" val="2857784290"/>
                    </a:ext>
                  </a:extLst>
                </a:gridCol>
                <a:gridCol w="1383152">
                  <a:extLst>
                    <a:ext uri="{9D8B030D-6E8A-4147-A177-3AD203B41FA5}">
                      <a16:colId xmlns:a16="http://schemas.microsoft.com/office/drawing/2014/main" val="1014141644"/>
                    </a:ext>
                  </a:extLst>
                </a:gridCol>
                <a:gridCol w="1311855">
                  <a:extLst>
                    <a:ext uri="{9D8B030D-6E8A-4147-A177-3AD203B41FA5}">
                      <a16:colId xmlns:a16="http://schemas.microsoft.com/office/drawing/2014/main" val="3982134983"/>
                    </a:ext>
                  </a:extLst>
                </a:gridCol>
                <a:gridCol w="1551228">
                  <a:extLst>
                    <a:ext uri="{9D8B030D-6E8A-4147-A177-3AD203B41FA5}">
                      <a16:colId xmlns:a16="http://schemas.microsoft.com/office/drawing/2014/main" val="2812129561"/>
                    </a:ext>
                  </a:extLst>
                </a:gridCol>
              </a:tblGrid>
              <a:tr h="0">
                <a:tc>
                  <a:txBody>
                    <a:bodyPr/>
                    <a:lstStyle/>
                    <a:p>
                      <a:pPr>
                        <a:spcAft>
                          <a:spcPts val="0"/>
                        </a:spcAft>
                      </a:pPr>
                      <a:r>
                        <a:rPr lang="en-US" sz="1600" dirty="0">
                          <a:effectLst/>
                        </a:rPr>
                        <a:t> </a:t>
                      </a:r>
                      <a:endParaRPr lang="fi-FI" sz="1600" dirty="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gridSpan="2">
                  <a:txBody>
                    <a:bodyPr/>
                    <a:lstStyle/>
                    <a:p>
                      <a:pPr algn="ctr">
                        <a:spcAft>
                          <a:spcPts val="0"/>
                        </a:spcAft>
                      </a:pPr>
                      <a:r>
                        <a:rPr lang="en-US" sz="1600">
                          <a:effectLst/>
                        </a:rPr>
                        <a:t>2014</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fi-FI"/>
                    </a:p>
                  </a:txBody>
                  <a:tcPr/>
                </a:tc>
                <a:tc gridSpan="2">
                  <a:txBody>
                    <a:bodyPr/>
                    <a:lstStyle/>
                    <a:p>
                      <a:pPr algn="ctr">
                        <a:spcAft>
                          <a:spcPts val="0"/>
                        </a:spcAft>
                      </a:pPr>
                      <a:r>
                        <a:rPr lang="en-US" sz="1600">
                          <a:effectLst/>
                        </a:rPr>
                        <a:t>2018</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fi-FI"/>
                    </a:p>
                  </a:txBody>
                  <a:tcPr/>
                </a:tc>
                <a:extLst>
                  <a:ext uri="{0D108BD9-81ED-4DB2-BD59-A6C34878D82A}">
                    <a16:rowId xmlns:a16="http://schemas.microsoft.com/office/drawing/2014/main" val="474332880"/>
                  </a:ext>
                </a:extLst>
              </a:tr>
              <a:tr h="0">
                <a:tc>
                  <a:txBody>
                    <a:bodyPr/>
                    <a:lstStyle/>
                    <a:p>
                      <a:pPr>
                        <a:spcAft>
                          <a:spcPts val="0"/>
                        </a:spcAft>
                      </a:pPr>
                      <a:r>
                        <a:rPr lang="en-US" sz="1600">
                          <a:effectLst/>
                        </a:rPr>
                        <a:t> </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a:effectLst/>
                        </a:rPr>
                        <a:t>Kotimaa</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a:effectLst/>
                        </a:rPr>
                        <a:t>Ulkomaat</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dirty="0" err="1">
                          <a:effectLst/>
                        </a:rPr>
                        <a:t>Kotimaa</a:t>
                      </a:r>
                      <a:r>
                        <a:rPr lang="en-US" sz="1600" dirty="0">
                          <a:effectLst/>
                        </a:rPr>
                        <a:t> </a:t>
                      </a:r>
                      <a:endParaRPr lang="fi-FI" sz="1600" dirty="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a:effectLst/>
                        </a:rPr>
                        <a:t>Ulkomaat</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26320646"/>
                  </a:ext>
                </a:extLst>
              </a:tr>
              <a:tr h="0">
                <a:tc>
                  <a:txBody>
                    <a:bodyPr/>
                    <a:lstStyle/>
                    <a:p>
                      <a:pPr>
                        <a:spcAft>
                          <a:spcPts val="0"/>
                        </a:spcAft>
                      </a:pPr>
                      <a:r>
                        <a:rPr lang="en-US" sz="1600">
                          <a:effectLst/>
                        </a:rPr>
                        <a:t>Elintarvikkeet</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a:effectLst/>
                        </a:rPr>
                        <a:t>4</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dirty="0">
                          <a:effectLst/>
                        </a:rPr>
                        <a:t>29</a:t>
                      </a:r>
                      <a:endParaRPr lang="fi-FI" sz="1600" dirty="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a:effectLst/>
                        </a:rPr>
                        <a:t>5</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a:effectLst/>
                        </a:rPr>
                        <a:t>18</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979499"/>
                  </a:ext>
                </a:extLst>
              </a:tr>
              <a:tr h="0">
                <a:tc>
                  <a:txBody>
                    <a:bodyPr/>
                    <a:lstStyle/>
                    <a:p>
                      <a:pPr>
                        <a:spcAft>
                          <a:spcPts val="0"/>
                        </a:spcAft>
                      </a:pPr>
                      <a:r>
                        <a:rPr lang="en-US" sz="1600">
                          <a:effectLst/>
                        </a:rPr>
                        <a:t>Kalajauho ja rehu</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a:effectLst/>
                        </a:rPr>
                        <a:t>27</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a:effectLst/>
                        </a:rPr>
                        <a:t>65</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a:effectLst/>
                        </a:rPr>
                        <a:t>72</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a:effectLst/>
                        </a:rPr>
                        <a:t>48</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03624013"/>
                  </a:ext>
                </a:extLst>
              </a:tr>
              <a:tr h="0">
                <a:tc>
                  <a:txBody>
                    <a:bodyPr/>
                    <a:lstStyle/>
                    <a:p>
                      <a:pPr>
                        <a:spcAft>
                          <a:spcPts val="0"/>
                        </a:spcAft>
                      </a:pPr>
                      <a:r>
                        <a:rPr lang="en-US" sz="1600">
                          <a:effectLst/>
                        </a:rPr>
                        <a:t>Yhteensä</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dirty="0">
                          <a:effectLst/>
                        </a:rPr>
                        <a:t>48</a:t>
                      </a:r>
                      <a:endParaRPr lang="fi-FI" sz="1600" dirty="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a:effectLst/>
                        </a:rPr>
                        <a:t>94</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a:effectLst/>
                        </a:rPr>
                        <a:t>83</a:t>
                      </a:r>
                      <a:endParaRPr lang="fi-FI" sz="160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600" dirty="0">
                          <a:effectLst/>
                        </a:rPr>
                        <a:t>66</a:t>
                      </a:r>
                      <a:endParaRPr lang="fi-FI" sz="1600" dirty="0">
                        <a:effectLst/>
                        <a:latin typeface="Segoe UI" panose="020B0502040204020203"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72412788"/>
                  </a:ext>
                </a:extLst>
              </a:tr>
            </a:tbl>
          </a:graphicData>
        </a:graphic>
      </p:graphicFrame>
    </p:spTree>
    <p:extLst>
      <p:ext uri="{BB962C8B-B14F-4D97-AF65-F5344CB8AC3E}">
        <p14:creationId xmlns:p14="http://schemas.microsoft.com/office/powerpoint/2010/main" val="127780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Kuva 20">
            <a:extLst>
              <a:ext uri="{FF2B5EF4-FFF2-40B4-BE49-F238E27FC236}">
                <a16:creationId xmlns:a16="http://schemas.microsoft.com/office/drawing/2014/main" id="{A1029F2E-C4C6-4596-AFE2-1A9C42C23755}"/>
              </a:ext>
            </a:extLst>
          </p:cNvPr>
          <p:cNvPicPr>
            <a:picLocks noChangeAspect="1"/>
          </p:cNvPicPr>
          <p:nvPr/>
        </p:nvPicPr>
        <p:blipFill rotWithShape="1">
          <a:blip r:embed="rId3"/>
          <a:srcRect l="44992" t="28477" r="21236" b="34627"/>
          <a:stretch/>
        </p:blipFill>
        <p:spPr>
          <a:xfrm>
            <a:off x="2991077" y="2418948"/>
            <a:ext cx="3088073" cy="1897738"/>
          </a:xfrm>
          <a:prstGeom prst="rect">
            <a:avLst/>
          </a:prstGeom>
          <a:effectLst>
            <a:softEdge rad="215900"/>
          </a:effectLst>
        </p:spPr>
      </p:pic>
      <p:sp>
        <p:nvSpPr>
          <p:cNvPr id="2" name="Otsikko 1">
            <a:extLst>
              <a:ext uri="{FF2B5EF4-FFF2-40B4-BE49-F238E27FC236}">
                <a16:creationId xmlns:a16="http://schemas.microsoft.com/office/drawing/2014/main" id="{076C5C56-047A-41E3-938E-9267724130C8}"/>
              </a:ext>
            </a:extLst>
          </p:cNvPr>
          <p:cNvSpPr>
            <a:spLocks noGrp="1"/>
          </p:cNvSpPr>
          <p:nvPr>
            <p:ph type="title"/>
          </p:nvPr>
        </p:nvSpPr>
        <p:spPr>
          <a:xfrm>
            <a:off x="457200" y="274638"/>
            <a:ext cx="8229600" cy="1008422"/>
          </a:xfrm>
        </p:spPr>
        <p:txBody>
          <a:bodyPr>
            <a:normAutofit fontScale="90000"/>
          </a:bodyPr>
          <a:lstStyle/>
          <a:p>
            <a:r>
              <a:rPr lang="fi-FI" dirty="0"/>
              <a:t>Mistä laatu muodostuu ja miten sitä voidaan analysoida?</a:t>
            </a:r>
          </a:p>
        </p:txBody>
      </p:sp>
      <p:sp>
        <p:nvSpPr>
          <p:cNvPr id="6" name="Tekstiruutu 5">
            <a:extLst>
              <a:ext uri="{FF2B5EF4-FFF2-40B4-BE49-F238E27FC236}">
                <a16:creationId xmlns:a16="http://schemas.microsoft.com/office/drawing/2014/main" id="{B129DB08-1D27-4CF9-A1F3-F34274CDC0E8}"/>
              </a:ext>
            </a:extLst>
          </p:cNvPr>
          <p:cNvSpPr txBox="1"/>
          <p:nvPr/>
        </p:nvSpPr>
        <p:spPr>
          <a:xfrm>
            <a:off x="8025205" y="5574940"/>
            <a:ext cx="1118795" cy="261610"/>
          </a:xfrm>
          <a:prstGeom prst="rect">
            <a:avLst/>
          </a:prstGeom>
          <a:noFill/>
        </p:spPr>
        <p:txBody>
          <a:bodyPr wrap="square" rtlCol="0">
            <a:spAutoFit/>
          </a:bodyPr>
          <a:lstStyle/>
          <a:p>
            <a:r>
              <a:rPr lang="fi-FI" sz="1100" dirty="0"/>
              <a:t>Kuva: pixy.org</a:t>
            </a:r>
          </a:p>
        </p:txBody>
      </p:sp>
      <p:sp>
        <p:nvSpPr>
          <p:cNvPr id="15" name="Ellipsi 14">
            <a:extLst>
              <a:ext uri="{FF2B5EF4-FFF2-40B4-BE49-F238E27FC236}">
                <a16:creationId xmlns:a16="http://schemas.microsoft.com/office/drawing/2014/main" id="{BB7FCC73-2F4A-4B66-9388-E2B7FBE3EA4A}"/>
              </a:ext>
            </a:extLst>
          </p:cNvPr>
          <p:cNvSpPr/>
          <p:nvPr/>
        </p:nvSpPr>
        <p:spPr>
          <a:xfrm>
            <a:off x="114557" y="2418948"/>
            <a:ext cx="3088072" cy="1897738"/>
          </a:xfrm>
          <a:prstGeom prst="ellipse">
            <a:avLst/>
          </a:prstGeom>
          <a:solidFill>
            <a:schemeClr val="accent5"/>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2400" dirty="0"/>
              <a:t>Biokemialliset tekijät</a:t>
            </a:r>
          </a:p>
        </p:txBody>
      </p:sp>
      <p:sp>
        <p:nvSpPr>
          <p:cNvPr id="16" name="Ellipsi 15">
            <a:extLst>
              <a:ext uri="{FF2B5EF4-FFF2-40B4-BE49-F238E27FC236}">
                <a16:creationId xmlns:a16="http://schemas.microsoft.com/office/drawing/2014/main" id="{ECDCB301-D008-4DF7-872C-CFB3E281916D}"/>
              </a:ext>
            </a:extLst>
          </p:cNvPr>
          <p:cNvSpPr/>
          <p:nvPr/>
        </p:nvSpPr>
        <p:spPr>
          <a:xfrm>
            <a:off x="2962286" y="899703"/>
            <a:ext cx="3145653" cy="1630430"/>
          </a:xfrm>
          <a:prstGeom prst="ellipse">
            <a:avLst/>
          </a:prstGeom>
          <a:solidFill>
            <a:schemeClr val="accent5"/>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2400" dirty="0"/>
              <a:t>Mikrobiologiset tekijät</a:t>
            </a:r>
          </a:p>
        </p:txBody>
      </p:sp>
      <p:sp>
        <p:nvSpPr>
          <p:cNvPr id="17" name="Ellipsi 16">
            <a:extLst>
              <a:ext uri="{FF2B5EF4-FFF2-40B4-BE49-F238E27FC236}">
                <a16:creationId xmlns:a16="http://schemas.microsoft.com/office/drawing/2014/main" id="{4CF00621-97EC-4DAD-B4B5-FEBCB59D1DAD}"/>
              </a:ext>
            </a:extLst>
          </p:cNvPr>
          <p:cNvSpPr/>
          <p:nvPr/>
        </p:nvSpPr>
        <p:spPr>
          <a:xfrm>
            <a:off x="5874548" y="2339323"/>
            <a:ext cx="3088073" cy="1897738"/>
          </a:xfrm>
          <a:prstGeom prst="ellipse">
            <a:avLst/>
          </a:prstGeom>
          <a:solidFill>
            <a:schemeClr val="accent5"/>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2400" dirty="0"/>
              <a:t>Fysikaalis-kemialliset tekijät</a:t>
            </a:r>
          </a:p>
        </p:txBody>
      </p:sp>
      <p:sp>
        <p:nvSpPr>
          <p:cNvPr id="19" name="Ellipsi 18">
            <a:extLst>
              <a:ext uri="{FF2B5EF4-FFF2-40B4-BE49-F238E27FC236}">
                <a16:creationId xmlns:a16="http://schemas.microsoft.com/office/drawing/2014/main" id="{F517B7E3-A908-4CDE-812B-477801AD1F14}"/>
              </a:ext>
            </a:extLst>
          </p:cNvPr>
          <p:cNvSpPr/>
          <p:nvPr/>
        </p:nvSpPr>
        <p:spPr>
          <a:xfrm>
            <a:off x="2965762" y="4196279"/>
            <a:ext cx="3145653" cy="1706928"/>
          </a:xfrm>
          <a:prstGeom prst="ellipse">
            <a:avLst/>
          </a:prstGeom>
          <a:solidFill>
            <a:schemeClr val="accent5"/>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2400" dirty="0"/>
              <a:t>Aistittava laatu</a:t>
            </a:r>
          </a:p>
        </p:txBody>
      </p:sp>
    </p:spTree>
    <p:extLst>
      <p:ext uri="{BB962C8B-B14F-4D97-AF65-F5344CB8AC3E}">
        <p14:creationId xmlns:p14="http://schemas.microsoft.com/office/powerpoint/2010/main" val="166392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6C5C56-047A-41E3-938E-9267724130C8}"/>
              </a:ext>
            </a:extLst>
          </p:cNvPr>
          <p:cNvSpPr>
            <a:spLocks noGrp="1"/>
          </p:cNvSpPr>
          <p:nvPr>
            <p:ph type="title"/>
          </p:nvPr>
        </p:nvSpPr>
        <p:spPr>
          <a:xfrm>
            <a:off x="457200" y="274638"/>
            <a:ext cx="8229600" cy="1757362"/>
          </a:xfrm>
        </p:spPr>
        <p:txBody>
          <a:bodyPr>
            <a:normAutofit fontScale="90000"/>
          </a:bodyPr>
          <a:lstStyle/>
          <a:p>
            <a:r>
              <a:rPr lang="fi-FI" dirty="0"/>
              <a:t>Millä menetelmillä laatua voidaan analysoida kalastusaluksella, prosessoinnissa, kuljetuksessa ja kaupassa?</a:t>
            </a:r>
          </a:p>
        </p:txBody>
      </p:sp>
      <p:sp>
        <p:nvSpPr>
          <p:cNvPr id="3" name="Sisällön paikkamerkki 2">
            <a:extLst>
              <a:ext uri="{FF2B5EF4-FFF2-40B4-BE49-F238E27FC236}">
                <a16:creationId xmlns:a16="http://schemas.microsoft.com/office/drawing/2014/main" id="{E4267D08-AB89-4AB5-9147-0473125F0178}"/>
              </a:ext>
            </a:extLst>
          </p:cNvPr>
          <p:cNvSpPr>
            <a:spLocks noGrp="1"/>
          </p:cNvSpPr>
          <p:nvPr>
            <p:ph idx="1"/>
          </p:nvPr>
        </p:nvSpPr>
        <p:spPr>
          <a:xfrm>
            <a:off x="457200" y="2084881"/>
            <a:ext cx="5787615" cy="3490059"/>
          </a:xfrm>
        </p:spPr>
        <p:txBody>
          <a:bodyPr vert="horz" lIns="91440" tIns="45720" rIns="91440" bIns="45720" rtlCol="0" anchor="t">
            <a:normAutofit fontScale="92500" lnSpcReduction="10000"/>
          </a:bodyPr>
          <a:lstStyle/>
          <a:p>
            <a:pPr marL="0" indent="0">
              <a:buNone/>
            </a:pPr>
            <a:r>
              <a:rPr lang="fi-FI" dirty="0" err="1">
                <a:cs typeface="Calibri"/>
              </a:rPr>
              <a:t>Blue</a:t>
            </a:r>
            <a:r>
              <a:rPr lang="fi-FI" dirty="0">
                <a:cs typeface="Calibri"/>
              </a:rPr>
              <a:t> Products –hanke teki selvityksen silakan laadun määrittämiseen soveltuvista menetelmistä</a:t>
            </a:r>
          </a:p>
          <a:p>
            <a:r>
              <a:rPr lang="fi-FI" dirty="0">
                <a:cs typeface="Calibri"/>
              </a:rPr>
              <a:t>Menetelmien periaatteet</a:t>
            </a:r>
          </a:p>
          <a:p>
            <a:r>
              <a:rPr lang="fi-FI" dirty="0">
                <a:cs typeface="Calibri"/>
              </a:rPr>
              <a:t>Esimerkit käytännön sovelluksista </a:t>
            </a:r>
          </a:p>
          <a:p>
            <a:r>
              <a:rPr lang="fi-FI" dirty="0">
                <a:cs typeface="Calibri"/>
              </a:rPr>
              <a:t>Soveltuvuus silakan laadun analysointiin</a:t>
            </a:r>
          </a:p>
          <a:p>
            <a:r>
              <a:rPr lang="fi-FI" dirty="0">
                <a:cs typeface="Calibri"/>
              </a:rPr>
              <a:t>Kaupallisesti saatavilla olevat laitteet </a:t>
            </a:r>
          </a:p>
          <a:p>
            <a:endParaRPr lang="fi-FI" dirty="0">
              <a:cs typeface="Calibri"/>
            </a:endParaRPr>
          </a:p>
        </p:txBody>
      </p:sp>
      <p:pic>
        <p:nvPicPr>
          <p:cNvPr id="5" name="Kuva 4" descr="Kuva, joka sisältää kohteen kala, lintu, ruoka, vanha&#10;&#10;Kuvaus luotu automaattisesti">
            <a:extLst>
              <a:ext uri="{FF2B5EF4-FFF2-40B4-BE49-F238E27FC236}">
                <a16:creationId xmlns:a16="http://schemas.microsoft.com/office/drawing/2014/main" id="{B6FFF6B7-ED82-4E49-8C40-62334412C917}"/>
              </a:ext>
            </a:extLst>
          </p:cNvPr>
          <p:cNvPicPr>
            <a:picLocks noChangeAspect="1"/>
          </p:cNvPicPr>
          <p:nvPr/>
        </p:nvPicPr>
        <p:blipFill rotWithShape="1">
          <a:blip r:embed="rId3"/>
          <a:srcRect l="18660" r="25163"/>
          <a:stretch/>
        </p:blipFill>
        <p:spPr>
          <a:xfrm>
            <a:off x="6088379" y="2036150"/>
            <a:ext cx="2598421" cy="3469072"/>
          </a:xfrm>
          <a:prstGeom prst="rect">
            <a:avLst/>
          </a:prstGeom>
        </p:spPr>
      </p:pic>
      <p:sp>
        <p:nvSpPr>
          <p:cNvPr id="6" name="Tekstiruutu 5">
            <a:extLst>
              <a:ext uri="{FF2B5EF4-FFF2-40B4-BE49-F238E27FC236}">
                <a16:creationId xmlns:a16="http://schemas.microsoft.com/office/drawing/2014/main" id="{B129DB08-1D27-4CF9-A1F3-F34274CDC0E8}"/>
              </a:ext>
            </a:extLst>
          </p:cNvPr>
          <p:cNvSpPr txBox="1"/>
          <p:nvPr/>
        </p:nvSpPr>
        <p:spPr>
          <a:xfrm>
            <a:off x="7675884" y="5522472"/>
            <a:ext cx="1118795" cy="261610"/>
          </a:xfrm>
          <a:prstGeom prst="rect">
            <a:avLst/>
          </a:prstGeom>
          <a:noFill/>
        </p:spPr>
        <p:txBody>
          <a:bodyPr wrap="square" rtlCol="0">
            <a:spAutoFit/>
          </a:bodyPr>
          <a:lstStyle/>
          <a:p>
            <a:r>
              <a:rPr lang="fi-FI" sz="1100" dirty="0"/>
              <a:t>Kuva: pixy.org</a:t>
            </a:r>
          </a:p>
        </p:txBody>
      </p:sp>
    </p:spTree>
    <p:extLst>
      <p:ext uri="{BB962C8B-B14F-4D97-AF65-F5344CB8AC3E}">
        <p14:creationId xmlns:p14="http://schemas.microsoft.com/office/powerpoint/2010/main" val="2818743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al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3267" cy="6902450"/>
          </a:xfrm>
          <a:prstGeom prst="rect">
            <a:avLst/>
          </a:prstGeom>
        </p:spPr>
      </p:pic>
      <p:sp>
        <p:nvSpPr>
          <p:cNvPr id="5" name="Suorakulmio 4"/>
          <p:cNvSpPr/>
          <p:nvPr/>
        </p:nvSpPr>
        <p:spPr>
          <a:xfrm>
            <a:off x="2425700" y="1727200"/>
            <a:ext cx="4362450" cy="32639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dirty="0"/>
              <a:t>  </a:t>
            </a:r>
          </a:p>
        </p:txBody>
      </p:sp>
      <p:sp>
        <p:nvSpPr>
          <p:cNvPr id="19" name="Sisällön paikkamerkki 2"/>
          <p:cNvSpPr>
            <a:spLocks noGrp="1"/>
          </p:cNvSpPr>
          <p:nvPr>
            <p:ph idx="4294967295"/>
          </p:nvPr>
        </p:nvSpPr>
        <p:spPr>
          <a:xfrm>
            <a:off x="-90799" y="3382324"/>
            <a:ext cx="9203267" cy="2163023"/>
          </a:xfrm>
        </p:spPr>
        <p:txBody>
          <a:bodyPr vert="horz" lIns="91440" tIns="45720" rIns="91440" bIns="45720" rtlCol="0" anchor="t">
            <a:normAutofit/>
          </a:bodyPr>
          <a:lstStyle>
            <a:lvl1pPr marL="0" indent="0" algn="ctr">
              <a:buNone/>
              <a:defRPr sz="2000">
                <a:solidFill>
                  <a:schemeClr val="bg1">
                    <a:lumMod val="65000"/>
                  </a:schemeClr>
                </a:solidFill>
              </a:defRPr>
            </a:lvl1pPr>
          </a:lstStyle>
          <a:p>
            <a:r>
              <a:rPr lang="fi-FI" sz="1600" b="1" dirty="0">
                <a:solidFill>
                  <a:schemeClr val="tx1">
                    <a:lumMod val="95000"/>
                    <a:lumOff val="5000"/>
                  </a:schemeClr>
                </a:solidFill>
                <a:cs typeface="Calibri"/>
              </a:rPr>
              <a:t>Tanja Kakko, Heikki </a:t>
            </a:r>
            <a:r>
              <a:rPr lang="fi-FI" sz="1600" b="1" dirty="0" err="1" smtClean="0">
                <a:solidFill>
                  <a:schemeClr val="tx1">
                    <a:lumMod val="95000"/>
                    <a:lumOff val="5000"/>
                  </a:schemeClr>
                </a:solidFill>
                <a:cs typeface="Calibri"/>
              </a:rPr>
              <a:t>Aisala</a:t>
            </a:r>
            <a:r>
              <a:rPr lang="fi-FI" sz="1600" b="1" dirty="0" smtClean="0">
                <a:solidFill>
                  <a:schemeClr val="tx1">
                    <a:lumMod val="95000"/>
                    <a:lumOff val="5000"/>
                  </a:schemeClr>
                </a:solidFill>
                <a:cs typeface="Calibri"/>
              </a:rPr>
              <a:t>, Nora </a:t>
            </a:r>
            <a:r>
              <a:rPr lang="fi-FI" sz="1600" b="1" dirty="0" err="1" smtClean="0">
                <a:solidFill>
                  <a:schemeClr val="tx1">
                    <a:lumMod val="95000"/>
                    <a:lumOff val="5000"/>
                  </a:schemeClr>
                </a:solidFill>
                <a:cs typeface="Calibri"/>
              </a:rPr>
              <a:t>Logrén</a:t>
            </a:r>
            <a:r>
              <a:rPr lang="fi-FI" sz="1600" b="1" dirty="0" smtClean="0">
                <a:solidFill>
                  <a:schemeClr val="tx1">
                    <a:lumMod val="95000"/>
                    <a:lumOff val="5000"/>
                  </a:schemeClr>
                </a:solidFill>
                <a:cs typeface="Calibri"/>
              </a:rPr>
              <a:t> </a:t>
            </a:r>
            <a:r>
              <a:rPr lang="fi-FI" sz="1600" b="1" dirty="0">
                <a:solidFill>
                  <a:schemeClr val="tx1">
                    <a:lumMod val="95000"/>
                    <a:lumOff val="5000"/>
                  </a:schemeClr>
                </a:solidFill>
                <a:cs typeface="Calibri"/>
              </a:rPr>
              <a:t>ja Anu Hopia</a:t>
            </a:r>
          </a:p>
        </p:txBody>
      </p:sp>
      <p:sp>
        <p:nvSpPr>
          <p:cNvPr id="6" name="Otsikko 1"/>
          <p:cNvSpPr txBox="1">
            <a:spLocks/>
          </p:cNvSpPr>
          <p:nvPr/>
        </p:nvSpPr>
        <p:spPr>
          <a:xfrm>
            <a:off x="5292" y="2448625"/>
            <a:ext cx="9203266"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chemeClr val="accent5">
                    <a:lumMod val="50000"/>
                  </a:schemeClr>
                </a:solidFill>
                <a:latin typeface="+mj-lt"/>
                <a:ea typeface="+mj-ea"/>
                <a:cs typeface="+mj-cs"/>
              </a:defRPr>
            </a:lvl1pPr>
          </a:lstStyle>
          <a:p>
            <a:pPr>
              <a:lnSpc>
                <a:spcPct val="90000"/>
              </a:lnSpc>
            </a:pPr>
            <a:r>
              <a:rPr lang="fi-FI" sz="2800" dirty="0"/>
              <a:t>Aistinvaraiset menetelmät</a:t>
            </a:r>
          </a:p>
          <a:p>
            <a:pPr>
              <a:lnSpc>
                <a:spcPct val="90000"/>
              </a:lnSpc>
            </a:pPr>
            <a:endParaRPr lang="fi-FI" sz="2000" dirty="0"/>
          </a:p>
        </p:txBody>
      </p:sp>
      <p:grpSp>
        <p:nvGrpSpPr>
          <p:cNvPr id="9" name="Group 8"/>
          <p:cNvGrpSpPr/>
          <p:nvPr/>
        </p:nvGrpSpPr>
        <p:grpSpPr>
          <a:xfrm>
            <a:off x="6308690" y="3928955"/>
            <a:ext cx="2835309" cy="2670304"/>
            <a:chOff x="5959642" y="4030341"/>
            <a:chExt cx="3107655" cy="2796933"/>
          </a:xfrm>
        </p:grpSpPr>
        <p:sp>
          <p:nvSpPr>
            <p:cNvPr id="7" name="Oval 6"/>
            <p:cNvSpPr/>
            <p:nvPr/>
          </p:nvSpPr>
          <p:spPr>
            <a:xfrm>
              <a:off x="8245643" y="5448373"/>
              <a:ext cx="617620" cy="246574"/>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642" y="4030341"/>
              <a:ext cx="3107655" cy="2796933"/>
            </a:xfrm>
            <a:prstGeom prst="rect">
              <a:avLst/>
            </a:prstGeom>
          </p:spPr>
        </p:pic>
      </p:grpSp>
    </p:spTree>
    <p:extLst>
      <p:ext uri="{BB962C8B-B14F-4D97-AF65-F5344CB8AC3E}">
        <p14:creationId xmlns:p14="http://schemas.microsoft.com/office/powerpoint/2010/main" val="362360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cs typeface="Calibri"/>
              </a:rPr>
              <a:t>Aistinvaraiset menetelmät kalan laadun arviointiin</a:t>
            </a:r>
            <a:endParaRPr lang="fi-FI" dirty="0"/>
          </a:p>
        </p:txBody>
      </p:sp>
      <p:sp>
        <p:nvSpPr>
          <p:cNvPr id="3" name="Content Placeholder 2"/>
          <p:cNvSpPr>
            <a:spLocks noGrp="1"/>
          </p:cNvSpPr>
          <p:nvPr>
            <p:ph idx="1"/>
          </p:nvPr>
        </p:nvSpPr>
        <p:spPr>
          <a:xfrm>
            <a:off x="457200" y="1668561"/>
            <a:ext cx="3919591" cy="2564392"/>
          </a:xfrm>
          <a:solidFill>
            <a:srgbClr val="ADD9E5"/>
          </a:solidFill>
          <a:ln>
            <a:solidFill>
              <a:srgbClr val="31859C"/>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marL="0" indent="0">
              <a:buNone/>
            </a:pPr>
            <a:r>
              <a:rPr lang="fi-FI" sz="1800" b="1" dirty="0">
                <a:solidFill>
                  <a:schemeClr val="tx1">
                    <a:lumMod val="75000"/>
                    <a:lumOff val="25000"/>
                  </a:schemeClr>
                </a:solidFill>
                <a:cs typeface="Calibri"/>
              </a:rPr>
              <a:t>Laatuasteikolliset menetelmät</a:t>
            </a:r>
            <a:endParaRPr lang="fi-FI" sz="1800" b="1" dirty="0">
              <a:solidFill>
                <a:schemeClr val="tx1">
                  <a:lumMod val="75000"/>
                  <a:lumOff val="25000"/>
                </a:schemeClr>
              </a:solidFill>
            </a:endParaRPr>
          </a:p>
          <a:p>
            <a:pPr marL="360000"/>
            <a:r>
              <a:rPr lang="fi-FI" sz="1800" dirty="0">
                <a:solidFill>
                  <a:schemeClr val="tx1">
                    <a:lumMod val="75000"/>
                    <a:lumOff val="25000"/>
                  </a:schemeClr>
                </a:solidFill>
                <a:cs typeface="Calibri"/>
              </a:rPr>
              <a:t>Aistinvaraisia ominaisuuksia kuvaillaan kategorisin laatuasteikoin, esimerkiksi erinomaisesta huonoon tai tuoreesta pilaantuneeseen</a:t>
            </a:r>
            <a:endParaRPr lang="fi-FI" sz="1800" dirty="0">
              <a:solidFill>
                <a:schemeClr val="tx1">
                  <a:lumMod val="75000"/>
                  <a:lumOff val="25000"/>
                </a:schemeClr>
              </a:solidFill>
            </a:endParaRPr>
          </a:p>
          <a:p>
            <a:pPr marL="360000"/>
            <a:r>
              <a:rPr lang="fi-FI" sz="1800" dirty="0">
                <a:solidFill>
                  <a:schemeClr val="tx1">
                    <a:lumMod val="75000"/>
                    <a:lumOff val="25000"/>
                  </a:schemeClr>
                </a:solidFill>
                <a:cs typeface="Calibri"/>
              </a:rPr>
              <a:t>Voidaan tehokkaasti erotella laadultaan poikkeavat näytteet</a:t>
            </a:r>
            <a:endParaRPr lang="fi-FI" sz="1800" dirty="0">
              <a:solidFill>
                <a:schemeClr val="tx1">
                  <a:lumMod val="75000"/>
                  <a:lumOff val="25000"/>
                </a:schemeClr>
              </a:solidFill>
            </a:endParaRPr>
          </a:p>
        </p:txBody>
      </p:sp>
      <p:sp>
        <p:nvSpPr>
          <p:cNvPr id="4" name="Content Placeholder 2">
            <a:extLst>
              <a:ext uri="{FF2B5EF4-FFF2-40B4-BE49-F238E27FC236}">
                <a16:creationId xmlns:a16="http://schemas.microsoft.com/office/drawing/2014/main" id="{53D9AEAB-214D-4BC5-918A-B330B8DB545E}"/>
              </a:ext>
            </a:extLst>
          </p:cNvPr>
          <p:cNvSpPr txBox="1">
            <a:spLocks/>
          </p:cNvSpPr>
          <p:nvPr/>
        </p:nvSpPr>
        <p:spPr>
          <a:xfrm>
            <a:off x="4550484" y="1668560"/>
            <a:ext cx="4195482" cy="3800957"/>
          </a:xfrm>
          <a:prstGeom prst="rect">
            <a:avLst/>
          </a:prstGeom>
          <a:solidFill>
            <a:srgbClr val="ADD9E5"/>
          </a:solidFill>
          <a:ln>
            <a:solidFill>
              <a:srgbClr val="31859C"/>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45" indent="0">
              <a:buNone/>
            </a:pPr>
            <a:r>
              <a:rPr lang="fi-FI" sz="1800" b="1" dirty="0">
                <a:cs typeface="Calibri"/>
              </a:rPr>
              <a:t>Kuvailevat menetelmät</a:t>
            </a:r>
            <a:endParaRPr lang="fi-FI" sz="1800" b="1" dirty="0"/>
          </a:p>
          <a:p>
            <a:pPr marL="360000"/>
            <a:r>
              <a:rPr lang="fi-FI" sz="1800" dirty="0">
                <a:cs typeface="Calibri"/>
              </a:rPr>
              <a:t>Näytteille luodaan yhteinen, niiden hajua, ulkonäköä, makua ja rakennetta kuvaava sanasto </a:t>
            </a:r>
            <a:endParaRPr lang="fi-FI" sz="1800" dirty="0"/>
          </a:p>
          <a:p>
            <a:pPr marL="360000"/>
            <a:r>
              <a:rPr lang="fi-FI" sz="1800" dirty="0">
                <a:cs typeface="Calibri"/>
              </a:rPr>
              <a:t>Pidetään tarkkoina ja objektiivisina menetelminä</a:t>
            </a:r>
          </a:p>
          <a:p>
            <a:pPr marL="360000"/>
            <a:r>
              <a:rPr lang="fi-FI" sz="1800" dirty="0">
                <a:cs typeface="Calibri"/>
              </a:rPr>
              <a:t>Kääntöpuolena menetelmien vaatima arvioijien valikointi, koulutusjaksot ja toistoarvioinnit </a:t>
            </a:r>
          </a:p>
          <a:p>
            <a:pPr marL="17100" indent="0">
              <a:buNone/>
            </a:pPr>
            <a:r>
              <a:rPr lang="fi-FI" sz="1800" dirty="0">
                <a:cs typeface="Calibri"/>
                <a:sym typeface="Wingdings" panose="05000000000000000000" pitchFamily="2" charset="2"/>
              </a:rPr>
              <a:t> E</a:t>
            </a:r>
            <a:r>
              <a:rPr lang="fi-FI" sz="1800" dirty="0">
                <a:cs typeface="Calibri"/>
              </a:rPr>
              <a:t>ivät toimi hyvin rutiininomaisissa tai kalastusvaiheen laadunseurannoissa</a:t>
            </a:r>
            <a:endParaRPr lang="fi-FI" sz="1800" dirty="0"/>
          </a:p>
        </p:txBody>
      </p:sp>
      <p:sp>
        <p:nvSpPr>
          <p:cNvPr id="5" name="Content Placeholder 2">
            <a:extLst>
              <a:ext uri="{FF2B5EF4-FFF2-40B4-BE49-F238E27FC236}">
                <a16:creationId xmlns:a16="http://schemas.microsoft.com/office/drawing/2014/main" id="{B31311D3-0204-4D21-A2E2-F5B7325471E2}"/>
              </a:ext>
            </a:extLst>
          </p:cNvPr>
          <p:cNvSpPr txBox="1">
            <a:spLocks/>
          </p:cNvSpPr>
          <p:nvPr/>
        </p:nvSpPr>
        <p:spPr>
          <a:xfrm>
            <a:off x="457200" y="4469500"/>
            <a:ext cx="3919591" cy="1000017"/>
          </a:xfrm>
          <a:prstGeom prst="rect">
            <a:avLst/>
          </a:prstGeom>
          <a:solidFill>
            <a:srgbClr val="ADD9E5"/>
          </a:solidFill>
          <a:ln>
            <a:solidFill>
              <a:srgbClr val="31859C"/>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45" indent="0">
              <a:buNone/>
            </a:pPr>
            <a:r>
              <a:rPr lang="fi-FI" sz="1800" b="1" dirty="0">
                <a:cs typeface="Calibri"/>
              </a:rPr>
              <a:t>Erotustestit ja miellyttävyysarvioinnit</a:t>
            </a:r>
          </a:p>
          <a:p>
            <a:pPr marL="690245" lvl="1">
              <a:buFont typeface="Arial" panose="020B0604020202020204" pitchFamily="34" charset="0"/>
              <a:buChar char="•"/>
            </a:pPr>
            <a:r>
              <a:rPr lang="fi-FI" sz="1800" dirty="0">
                <a:cs typeface="Calibri"/>
              </a:rPr>
              <a:t>Vähemmän käytettyjä</a:t>
            </a:r>
            <a:endParaRPr lang="fi-FI" sz="1800" dirty="0"/>
          </a:p>
        </p:txBody>
      </p:sp>
    </p:spTree>
    <p:extLst>
      <p:ext uri="{BB962C8B-B14F-4D97-AF65-F5344CB8AC3E}">
        <p14:creationId xmlns:p14="http://schemas.microsoft.com/office/powerpoint/2010/main" val="2347361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ED72CF-85CB-47E8-804C-7755C8643D32}"/>
              </a:ext>
            </a:extLst>
          </p:cNvPr>
          <p:cNvSpPr>
            <a:spLocks noGrp="1"/>
          </p:cNvSpPr>
          <p:nvPr>
            <p:ph type="title"/>
          </p:nvPr>
        </p:nvSpPr>
        <p:spPr>
          <a:xfrm>
            <a:off x="457200" y="274638"/>
            <a:ext cx="7721029" cy="1143000"/>
          </a:xfrm>
        </p:spPr>
        <p:txBody>
          <a:bodyPr>
            <a:noAutofit/>
          </a:bodyPr>
          <a:lstStyle/>
          <a:p>
            <a:r>
              <a:rPr lang="fi-FI" sz="2800" dirty="0">
                <a:cs typeface="Calibri"/>
              </a:rPr>
              <a:t>Arvio aistinvaraisten menetelmien soveltuvuudesta kotimaiselle kalasektorille </a:t>
            </a:r>
            <a:endParaRPr lang="fi-FI" sz="2800" dirty="0"/>
          </a:p>
        </p:txBody>
      </p:sp>
      <p:sp>
        <p:nvSpPr>
          <p:cNvPr id="3" name="Sisällön paikkamerkki 2">
            <a:extLst>
              <a:ext uri="{FF2B5EF4-FFF2-40B4-BE49-F238E27FC236}">
                <a16:creationId xmlns:a16="http://schemas.microsoft.com/office/drawing/2014/main" id="{B9FA1DC9-FB2D-416D-8AA1-F6ED75FCAD17}"/>
              </a:ext>
            </a:extLst>
          </p:cNvPr>
          <p:cNvSpPr>
            <a:spLocks noGrp="1"/>
          </p:cNvSpPr>
          <p:nvPr>
            <p:ph idx="1"/>
          </p:nvPr>
        </p:nvSpPr>
        <p:spPr>
          <a:xfrm>
            <a:off x="457200" y="1469210"/>
            <a:ext cx="8229600" cy="4417884"/>
          </a:xfrm>
        </p:spPr>
        <p:txBody>
          <a:bodyPr vert="horz" lIns="91440" tIns="45720" rIns="91440" bIns="45720" rtlCol="0" anchor="t">
            <a:normAutofit fontScale="85000" lnSpcReduction="20000"/>
          </a:bodyPr>
          <a:lstStyle/>
          <a:p>
            <a:pPr marL="347345"/>
            <a:r>
              <a:rPr lang="fi-FI" b="1" dirty="0">
                <a:cs typeface="Calibri"/>
              </a:rPr>
              <a:t>Kalaketjun käyttöön </a:t>
            </a:r>
            <a:r>
              <a:rPr lang="fi-FI" dirty="0">
                <a:cs typeface="Calibri"/>
              </a:rPr>
              <a:t>tarvitaan helposti omaksuttava ja mielellään älylaitteessa toimiva yksinkertainen numeerinen mittari </a:t>
            </a:r>
          </a:p>
          <a:p>
            <a:pPr marL="4445" indent="0">
              <a:buNone/>
            </a:pPr>
            <a:r>
              <a:rPr lang="fi-FI" dirty="0">
                <a:cs typeface="Calibri"/>
                <a:sym typeface="Wingdings" panose="05000000000000000000" pitchFamily="2" charset="2"/>
              </a:rPr>
              <a:t>	</a:t>
            </a:r>
            <a:r>
              <a:rPr lang="fi-FI" dirty="0">
                <a:cs typeface="Calibri"/>
              </a:rPr>
              <a:t> tällaiseksi voisi soveltua </a:t>
            </a:r>
            <a:r>
              <a:rPr lang="fi-FI" b="1" dirty="0">
                <a:cs typeface="Calibri"/>
              </a:rPr>
              <a:t>laatuindeksiin (QIM) perustuva 	älypuhelinsovellus</a:t>
            </a:r>
          </a:p>
          <a:p>
            <a:pPr marL="4445" indent="0">
              <a:spcAft>
                <a:spcPts val="600"/>
              </a:spcAft>
              <a:buNone/>
            </a:pPr>
            <a:r>
              <a:rPr lang="fi-FI" b="1" dirty="0">
                <a:cs typeface="Calibri"/>
                <a:sym typeface="Wingdings" panose="05000000000000000000" pitchFamily="2" charset="2"/>
              </a:rPr>
              <a:t>	 </a:t>
            </a:r>
            <a:r>
              <a:rPr lang="fi-FI" dirty="0">
                <a:cs typeface="Calibri"/>
              </a:rPr>
              <a:t>”How </a:t>
            </a:r>
            <a:r>
              <a:rPr lang="fi-FI" dirty="0" err="1">
                <a:cs typeface="Calibri"/>
              </a:rPr>
              <a:t>fresh</a:t>
            </a:r>
            <a:r>
              <a:rPr lang="fi-FI" dirty="0">
                <a:cs typeface="Calibri"/>
              </a:rPr>
              <a:t> is </a:t>
            </a:r>
            <a:r>
              <a:rPr lang="fi-FI" dirty="0" err="1">
                <a:cs typeface="Calibri"/>
              </a:rPr>
              <a:t>your</a:t>
            </a:r>
            <a:r>
              <a:rPr lang="fi-FI" dirty="0">
                <a:cs typeface="Calibri"/>
              </a:rPr>
              <a:t> </a:t>
            </a:r>
            <a:r>
              <a:rPr lang="fi-FI" dirty="0" err="1">
                <a:cs typeface="Calibri"/>
              </a:rPr>
              <a:t>fish</a:t>
            </a:r>
            <a:r>
              <a:rPr lang="fi-FI" dirty="0">
                <a:cs typeface="Calibri"/>
              </a:rPr>
              <a:t>”-sovellus löytyy 13 kalalajille ja </a:t>
            </a:r>
            <a:r>
              <a:rPr lang="fi-FI">
                <a:cs typeface="Calibri"/>
              </a:rPr>
              <a:t>11 	kielellä</a:t>
            </a:r>
            <a:r>
              <a:rPr lang="fi-FI" dirty="0">
                <a:cs typeface="Calibri"/>
              </a:rPr>
              <a:t>, </a:t>
            </a:r>
            <a:r>
              <a:rPr lang="fi-FI">
                <a:cs typeface="Calibri"/>
              </a:rPr>
              <a:t>ei suomeksi </a:t>
            </a:r>
            <a:r>
              <a:rPr lang="fi-FI" dirty="0">
                <a:cs typeface="Calibri"/>
              </a:rPr>
              <a:t>eikä silakalle</a:t>
            </a:r>
            <a:endParaRPr lang="fi-FI" dirty="0"/>
          </a:p>
          <a:p>
            <a:pPr marL="347345">
              <a:spcAft>
                <a:spcPts val="600"/>
              </a:spcAft>
            </a:pPr>
            <a:r>
              <a:rPr lang="fi-FI" b="1" dirty="0">
                <a:cs typeface="Calibri"/>
              </a:rPr>
              <a:t>Tutkimuskäyttöön</a:t>
            </a:r>
            <a:r>
              <a:rPr lang="fi-FI" dirty="0">
                <a:cs typeface="Calibri"/>
              </a:rPr>
              <a:t> soveltuu yleinen kuvaileva menetelmä (GDA), jolla olisi tarpeen tehdä profilointi yleisimmille suomalaisille kalalajeille </a:t>
            </a:r>
            <a:endParaRPr lang="fi-FI" dirty="0"/>
          </a:p>
          <a:p>
            <a:pPr marL="347345"/>
            <a:r>
              <a:rPr lang="fi-FI" dirty="0">
                <a:cs typeface="Calibri"/>
              </a:rPr>
              <a:t>Näiden kahden menetelmän lisäksi tarvitaan menetelmiä, joilla voidaan lisätä yleisön kiinnostusta kotimaisiin kalalajeihin </a:t>
            </a:r>
            <a:r>
              <a:rPr lang="fi-FI" dirty="0">
                <a:cs typeface="Calibri"/>
                <a:sym typeface="Wingdings" panose="05000000000000000000" pitchFamily="2" charset="2"/>
              </a:rPr>
              <a:t>(</a:t>
            </a:r>
            <a:r>
              <a:rPr lang="fi-FI" dirty="0">
                <a:cs typeface="Calibri"/>
              </a:rPr>
              <a:t>CATA)</a:t>
            </a:r>
          </a:p>
        </p:txBody>
      </p:sp>
    </p:spTree>
    <p:extLst>
      <p:ext uri="{BB962C8B-B14F-4D97-AF65-F5344CB8AC3E}">
        <p14:creationId xmlns:p14="http://schemas.microsoft.com/office/powerpoint/2010/main" val="2746421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al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3267" cy="6902450"/>
          </a:xfrm>
          <a:prstGeom prst="rect">
            <a:avLst/>
          </a:prstGeom>
        </p:spPr>
      </p:pic>
      <p:sp>
        <p:nvSpPr>
          <p:cNvPr id="5" name="Suorakulmio 4"/>
          <p:cNvSpPr/>
          <p:nvPr/>
        </p:nvSpPr>
        <p:spPr>
          <a:xfrm>
            <a:off x="2425700" y="1727200"/>
            <a:ext cx="4362450" cy="32639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dirty="0"/>
              <a:t>  </a:t>
            </a:r>
          </a:p>
        </p:txBody>
      </p:sp>
      <p:sp>
        <p:nvSpPr>
          <p:cNvPr id="19" name="Sisällön paikkamerkki 2"/>
          <p:cNvSpPr>
            <a:spLocks noGrp="1"/>
          </p:cNvSpPr>
          <p:nvPr>
            <p:ph idx="4294967295"/>
          </p:nvPr>
        </p:nvSpPr>
        <p:spPr>
          <a:xfrm>
            <a:off x="-90799" y="3382324"/>
            <a:ext cx="9203267" cy="2163023"/>
          </a:xfrm>
        </p:spPr>
        <p:txBody>
          <a:bodyPr vert="horz" lIns="91440" tIns="45720" rIns="91440" bIns="45720" rtlCol="0" anchor="t">
            <a:normAutofit/>
          </a:bodyPr>
          <a:lstStyle>
            <a:lvl1pPr marL="0" indent="0" algn="ctr">
              <a:buNone/>
              <a:defRPr sz="2000">
                <a:solidFill>
                  <a:schemeClr val="bg1">
                    <a:lumMod val="65000"/>
                  </a:schemeClr>
                </a:solidFill>
              </a:defRPr>
            </a:lvl1pPr>
          </a:lstStyle>
          <a:p>
            <a:r>
              <a:rPr lang="fi-FI" sz="1600" b="1" dirty="0">
                <a:solidFill>
                  <a:schemeClr val="tx1">
                    <a:lumMod val="95000"/>
                    <a:lumOff val="5000"/>
                  </a:schemeClr>
                </a:solidFill>
              </a:rPr>
              <a:t>Ella Aitta, Tanja Kakko</a:t>
            </a:r>
            <a:r>
              <a:rPr lang="fi-FI" sz="1600" b="1" dirty="0">
                <a:solidFill>
                  <a:schemeClr val="tx1">
                    <a:lumMod val="95000"/>
                    <a:lumOff val="5000"/>
                  </a:schemeClr>
                </a:solidFill>
                <a:cs typeface="Calibri"/>
              </a:rPr>
              <a:t> ja </a:t>
            </a:r>
            <a:r>
              <a:rPr lang="fi-FI" sz="1600" b="1" dirty="0" err="1">
                <a:solidFill>
                  <a:schemeClr val="tx1">
                    <a:lumMod val="95000"/>
                    <a:lumOff val="5000"/>
                  </a:schemeClr>
                </a:solidFill>
                <a:cs typeface="Calibri"/>
              </a:rPr>
              <a:t>Baoru</a:t>
            </a:r>
            <a:r>
              <a:rPr lang="fi-FI" sz="1600" b="1" dirty="0">
                <a:solidFill>
                  <a:schemeClr val="tx1">
                    <a:lumMod val="95000"/>
                    <a:lumOff val="5000"/>
                  </a:schemeClr>
                </a:solidFill>
                <a:cs typeface="Calibri"/>
              </a:rPr>
              <a:t> </a:t>
            </a:r>
            <a:r>
              <a:rPr lang="fi-FI" sz="1600" b="1" dirty="0" err="1">
                <a:solidFill>
                  <a:srgbClr val="0D0D0D"/>
                </a:solidFill>
                <a:cs typeface="Calibri"/>
              </a:rPr>
              <a:t>Yang</a:t>
            </a:r>
            <a:endParaRPr lang="fi-FI" dirty="0" err="1"/>
          </a:p>
          <a:p>
            <a:endParaRPr lang="fi-FI" sz="1600" b="1" dirty="0">
              <a:solidFill>
                <a:schemeClr val="tx1">
                  <a:lumMod val="95000"/>
                  <a:lumOff val="5000"/>
                </a:schemeClr>
              </a:solidFill>
            </a:endParaRPr>
          </a:p>
        </p:txBody>
      </p:sp>
      <p:sp>
        <p:nvSpPr>
          <p:cNvPr id="6" name="Otsikko 1"/>
          <p:cNvSpPr txBox="1">
            <a:spLocks/>
          </p:cNvSpPr>
          <p:nvPr/>
        </p:nvSpPr>
        <p:spPr>
          <a:xfrm>
            <a:off x="5292" y="2448625"/>
            <a:ext cx="9203266"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chemeClr val="accent5">
                    <a:lumMod val="50000"/>
                  </a:schemeClr>
                </a:solidFill>
                <a:latin typeface="+mj-lt"/>
                <a:ea typeface="+mj-ea"/>
                <a:cs typeface="+mj-cs"/>
              </a:defRPr>
            </a:lvl1pPr>
          </a:lstStyle>
          <a:p>
            <a:pPr>
              <a:lnSpc>
                <a:spcPct val="90000"/>
              </a:lnSpc>
            </a:pPr>
            <a:r>
              <a:rPr lang="fi-FI" sz="2800" dirty="0"/>
              <a:t>Biokemialliset menetelmät</a:t>
            </a:r>
          </a:p>
          <a:p>
            <a:pPr>
              <a:lnSpc>
                <a:spcPct val="90000"/>
              </a:lnSpc>
            </a:pPr>
            <a:endParaRPr lang="fi-FI" sz="2000" dirty="0"/>
          </a:p>
        </p:txBody>
      </p:sp>
      <p:grpSp>
        <p:nvGrpSpPr>
          <p:cNvPr id="9" name="Group 8"/>
          <p:cNvGrpSpPr/>
          <p:nvPr/>
        </p:nvGrpSpPr>
        <p:grpSpPr>
          <a:xfrm>
            <a:off x="6308690" y="3928955"/>
            <a:ext cx="2835309" cy="2670304"/>
            <a:chOff x="5959642" y="4030341"/>
            <a:chExt cx="3107655" cy="2796933"/>
          </a:xfrm>
        </p:grpSpPr>
        <p:sp>
          <p:nvSpPr>
            <p:cNvPr id="7" name="Oval 6"/>
            <p:cNvSpPr/>
            <p:nvPr/>
          </p:nvSpPr>
          <p:spPr>
            <a:xfrm>
              <a:off x="8245643" y="5448373"/>
              <a:ext cx="617620" cy="246574"/>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642" y="4030341"/>
              <a:ext cx="3107655" cy="2796933"/>
            </a:xfrm>
            <a:prstGeom prst="rect">
              <a:avLst/>
            </a:prstGeom>
          </p:spPr>
        </p:pic>
      </p:grpSp>
    </p:spTree>
    <p:extLst>
      <p:ext uri="{BB962C8B-B14F-4D97-AF65-F5344CB8AC3E}">
        <p14:creationId xmlns:p14="http://schemas.microsoft.com/office/powerpoint/2010/main" val="267176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62709"/>
            <a:ext cx="8229600" cy="857250"/>
          </a:xfrm>
        </p:spPr>
        <p:txBody>
          <a:bodyPr anchor="ctr">
            <a:normAutofit fontScale="90000"/>
          </a:bodyPr>
          <a:lstStyle/>
          <a:p>
            <a:r>
              <a:rPr lang="fi-FI" dirty="0"/>
              <a:t>Biokemialliset menetelmät kalan laadun arviointiin</a:t>
            </a:r>
          </a:p>
        </p:txBody>
      </p:sp>
      <p:sp>
        <p:nvSpPr>
          <p:cNvPr id="5" name="Content Placeholder 4"/>
          <p:cNvSpPr>
            <a:spLocks noGrp="1"/>
          </p:cNvSpPr>
          <p:nvPr>
            <p:ph sz="half" idx="1"/>
          </p:nvPr>
        </p:nvSpPr>
        <p:spPr>
          <a:xfrm>
            <a:off x="457200" y="1668964"/>
            <a:ext cx="4038600" cy="3560958"/>
          </a:xfrm>
        </p:spPr>
        <p:txBody>
          <a:bodyPr>
            <a:normAutofit fontScale="92500"/>
          </a:bodyPr>
          <a:lstStyle/>
          <a:p>
            <a:pPr>
              <a:lnSpc>
                <a:spcPct val="90000"/>
              </a:lnSpc>
            </a:pPr>
            <a:r>
              <a:rPr lang="fi-FI" sz="2400" dirty="0"/>
              <a:t>Muutokset eläinten biokemiallisessa koostumuksessa kuoleman jälkeen aiheuttavat muutoksia rakenteessa ja aistittavissa </a:t>
            </a:r>
            <a:r>
              <a:rPr lang="fi-FI" sz="2400" dirty="0" smtClean="0"/>
              <a:t>ominaisuuksissa.</a:t>
            </a:r>
          </a:p>
          <a:p>
            <a:pPr>
              <a:lnSpc>
                <a:spcPct val="90000"/>
              </a:lnSpc>
            </a:pPr>
            <a:r>
              <a:rPr lang="fi-FI" sz="2400" dirty="0" smtClean="0"/>
              <a:t>Muutoksia (pH, entsyymiaktiivisuus, K-arvo, hapettumisyhdisteet) mittaamalla </a:t>
            </a:r>
            <a:r>
              <a:rPr lang="fi-FI" sz="2400" dirty="0"/>
              <a:t>voidaan arvioida kalan tuoreutta</a:t>
            </a:r>
          </a:p>
        </p:txBody>
      </p:sp>
      <p:pic>
        <p:nvPicPr>
          <p:cNvPr id="4" name="Kuva 3" descr="Kuva, joka sisältää kohteen sisä, ruoka, mies, pöytä&#10;&#10;Kuvaus luotu automaattisesti">
            <a:extLst>
              <a:ext uri="{FF2B5EF4-FFF2-40B4-BE49-F238E27FC236}">
                <a16:creationId xmlns:a16="http://schemas.microsoft.com/office/drawing/2014/main" id="{BC846F15-15CA-4A68-A83F-246E473B2D86}"/>
              </a:ext>
            </a:extLst>
          </p:cNvPr>
          <p:cNvPicPr>
            <a:picLocks noChangeAspect="1"/>
          </p:cNvPicPr>
          <p:nvPr/>
        </p:nvPicPr>
        <p:blipFill rotWithShape="1">
          <a:blip r:embed="rId3">
            <a:extLst>
              <a:ext uri="{28A0092B-C50C-407E-A947-70E740481C1C}">
                <a14:useLocalDpi xmlns:a14="http://schemas.microsoft.com/office/drawing/2010/main" val="0"/>
              </a:ext>
            </a:extLst>
          </a:blip>
          <a:srcRect t="13817" b="19974"/>
          <a:stretch/>
        </p:blipFill>
        <p:spPr>
          <a:xfrm>
            <a:off x="4739892" y="1904149"/>
            <a:ext cx="4038600" cy="2714625"/>
          </a:xfrm>
          <a:prstGeom prst="rect">
            <a:avLst/>
          </a:prstGeom>
          <a:noFill/>
        </p:spPr>
      </p:pic>
      <p:sp>
        <p:nvSpPr>
          <p:cNvPr id="6" name="Tekstiruutu 5">
            <a:extLst>
              <a:ext uri="{FF2B5EF4-FFF2-40B4-BE49-F238E27FC236}">
                <a16:creationId xmlns:a16="http://schemas.microsoft.com/office/drawing/2014/main" id="{1FB74B0C-5923-48B9-A754-B38455E6168A}"/>
              </a:ext>
            </a:extLst>
          </p:cNvPr>
          <p:cNvSpPr txBox="1"/>
          <p:nvPr/>
        </p:nvSpPr>
        <p:spPr>
          <a:xfrm>
            <a:off x="4703308" y="4695061"/>
            <a:ext cx="2668191" cy="300082"/>
          </a:xfrm>
          <a:prstGeom prst="rect">
            <a:avLst/>
          </a:prstGeom>
          <a:noFill/>
        </p:spPr>
        <p:txBody>
          <a:bodyPr wrap="square" rtlCol="0">
            <a:spAutoFit/>
          </a:bodyPr>
          <a:lstStyle/>
          <a:p>
            <a:r>
              <a:rPr lang="fi-FI" sz="1350" dirty="0"/>
              <a:t>Pro Kala Ry</a:t>
            </a:r>
            <a:endParaRPr lang="en-GB" sz="1350" dirty="0"/>
          </a:p>
        </p:txBody>
      </p:sp>
    </p:spTree>
    <p:extLst>
      <p:ext uri="{BB962C8B-B14F-4D97-AF65-F5344CB8AC3E}">
        <p14:creationId xmlns:p14="http://schemas.microsoft.com/office/powerpoint/2010/main" val="391547557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7f82f05-2834-4a85-9f0d-97345fc438c7">
      <Terms xmlns="http://schemas.microsoft.com/office/infopath/2007/PartnerControls"/>
    </lcf76f155ced4ddcb4097134ff3c332f>
    <TaxCatchAll xmlns="a4ceee9a-8660-4a90-926a-96641136a8a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112E58CE101F2D4B90895E5F3183DB0D" ma:contentTypeVersion="15" ma:contentTypeDescription="Luo uusi asiakirja." ma:contentTypeScope="" ma:versionID="5550fe5ea1fef170c1b7c92662bf2027">
  <xsd:schema xmlns:xsd="http://www.w3.org/2001/XMLSchema" xmlns:xs="http://www.w3.org/2001/XMLSchema" xmlns:p="http://schemas.microsoft.com/office/2006/metadata/properties" xmlns:ns2="07f82f05-2834-4a85-9f0d-97345fc438c7" xmlns:ns3="a4ceee9a-8660-4a90-926a-96641136a8a6" targetNamespace="http://schemas.microsoft.com/office/2006/metadata/properties" ma:root="true" ma:fieldsID="78913cb1d491925b17086ebb8c036969" ns2:_="" ns3:_="">
    <xsd:import namespace="07f82f05-2834-4a85-9f0d-97345fc438c7"/>
    <xsd:import namespace="a4ceee9a-8660-4a90-926a-96641136a8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f82f05-2834-4a85-9f0d-97345fc438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d8a5ecd6-af6c-43f6-aded-cfb13d62c2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ceee9a-8660-4a90-926a-96641136a8a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145a95e-bcbf-4b50-a2a3-dea2b6810ed4}" ma:internalName="TaxCatchAll" ma:showField="CatchAllData" ma:web="a4ceee9a-8660-4a90-926a-96641136a8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F38FBF-5EE8-4EE9-9717-E1E08B02424B}">
  <ds:schemaRefs>
    <ds:schemaRef ds:uri="ebb82943-49da-4504-a2f3-a33fb2eb95f1"/>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1C8728C3-9D0E-4C09-A21B-6859ED9A1284}"/>
</file>

<file path=customXml/itemProps3.xml><?xml version="1.0" encoding="utf-8"?>
<ds:datastoreItem xmlns:ds="http://schemas.openxmlformats.org/officeDocument/2006/customXml" ds:itemID="{3FEFE761-DD3D-4DD2-91B6-E3D9D6D2FA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4596</TotalTime>
  <Words>1671</Words>
  <Application>Microsoft Office PowerPoint</Application>
  <PresentationFormat>Näytössä katseltava diaesitys (4:3)</PresentationFormat>
  <Paragraphs>216</Paragraphs>
  <Slides>19</Slides>
  <Notes>19</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19</vt:i4>
      </vt:variant>
    </vt:vector>
  </HeadingPairs>
  <TitlesOfParts>
    <vt:vector size="26" baseType="lpstr">
      <vt:lpstr>SimSun</vt:lpstr>
      <vt:lpstr>Arial</vt:lpstr>
      <vt:lpstr>Calibri</vt:lpstr>
      <vt:lpstr>Segoe UI</vt:lpstr>
      <vt:lpstr>Times New Roman</vt:lpstr>
      <vt:lpstr>Wingdings</vt:lpstr>
      <vt:lpstr>Office-teema</vt:lpstr>
      <vt:lpstr>PowerPoint-esitys</vt:lpstr>
      <vt:lpstr>Laatua parantamalla lisää arvoa saaliille</vt:lpstr>
      <vt:lpstr>Mistä laatu muodostuu ja miten sitä voidaan analysoida?</vt:lpstr>
      <vt:lpstr>Millä menetelmillä laatua voidaan analysoida kalastusaluksella, prosessoinnissa, kuljetuksessa ja kaupassa?</vt:lpstr>
      <vt:lpstr>PowerPoint-esitys</vt:lpstr>
      <vt:lpstr>Aistinvaraiset menetelmät kalan laadun arviointiin</vt:lpstr>
      <vt:lpstr>Arvio aistinvaraisten menetelmien soveltuvuudesta kotimaiselle kalasektorille </vt:lpstr>
      <vt:lpstr>PowerPoint-esitys</vt:lpstr>
      <vt:lpstr>Biokemialliset menetelmät kalan laadun arviointiin</vt:lpstr>
      <vt:lpstr>Mahdollisia biokemiallisia menetelmiä kalan laadun mittaamiseen teollisuudessa</vt:lpstr>
      <vt:lpstr>PowerPoint-esitys</vt:lpstr>
      <vt:lpstr>Fysikaalis-kemialliset menetelmät kalan laadun arviointiin</vt:lpstr>
      <vt:lpstr>Mahdollisia fysikaalis-kemiallisia menetelmiä kalan laadun mittaamiseen teollisuudessa</vt:lpstr>
      <vt:lpstr>PowerPoint-esitys</vt:lpstr>
      <vt:lpstr>Mikrobiologiset menetelmät silakan laadun arvioinnissa</vt:lpstr>
      <vt:lpstr>PowerPoint-esitys</vt:lpstr>
      <vt:lpstr>PowerPoint-esitys</vt:lpstr>
      <vt:lpstr>Työryhmä tutkimuksen ja elinkeinon yhteistoimintaa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Mattila Pirjo (LUKE)</dc:creator>
  <cp:lastModifiedBy>Tarhanen Saana (MMM)</cp:lastModifiedBy>
  <cp:revision>170</cp:revision>
  <dcterms:created xsi:type="dcterms:W3CDTF">2020-08-18T08:39:41Z</dcterms:created>
  <dcterms:modified xsi:type="dcterms:W3CDTF">2021-11-12T10:55:56Z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