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95" r:id="rId3"/>
    <p:sldId id="303" r:id="rId4"/>
    <p:sldId id="296" r:id="rId5"/>
    <p:sldId id="299" r:id="rId6"/>
    <p:sldId id="298" r:id="rId7"/>
    <p:sldId id="301" r:id="rId8"/>
    <p:sldId id="302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hanen Saana (MMM)" initials="TS(" lastIdx="2" clrIdx="0">
    <p:extLst>
      <p:ext uri="{19B8F6BF-5375-455C-9EA6-DF929625EA0E}">
        <p15:presenceInfo xmlns:p15="http://schemas.microsoft.com/office/powerpoint/2012/main" userId="S-1-5-21-3521595049-301303566-333748410-82516" providerId="AD"/>
      </p:ext>
    </p:extLst>
  </p:cmAuthor>
  <p:cmAuthor id="2" name="Kantonen Tyyni (MMM)" initials="KT(" lastIdx="3" clrIdx="1">
    <p:extLst>
      <p:ext uri="{19B8F6BF-5375-455C-9EA6-DF929625EA0E}">
        <p15:presenceInfo xmlns:p15="http://schemas.microsoft.com/office/powerpoint/2012/main" userId="S-1-5-21-3521595049-301303566-333748410-109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793-B5FB-47A8-93E3-7DC9BCBA6131}" type="datetimeFigureOut">
              <a:rPr lang="fi-FI" smtClean="0"/>
              <a:t>26.10.2020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B9ED-E913-459A-81FB-F73937ACC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917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793-B5FB-47A8-93E3-7DC9BCBA6131}" type="datetimeFigureOut">
              <a:rPr lang="fi-FI" smtClean="0"/>
              <a:t>26.10.2020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B9ED-E913-459A-81FB-F73937ACC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3862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793-B5FB-47A8-93E3-7DC9BCBA6131}" type="datetimeFigureOut">
              <a:rPr lang="fi-FI" smtClean="0"/>
              <a:t>26.10.2020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B9ED-E913-459A-81FB-F73937ACC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503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793-B5FB-47A8-93E3-7DC9BCBA6131}" type="datetimeFigureOut">
              <a:rPr lang="fi-FI" smtClean="0"/>
              <a:t>26.10.2020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B9ED-E913-459A-81FB-F73937ACC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00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793-B5FB-47A8-93E3-7DC9BCBA6131}" type="datetimeFigureOut">
              <a:rPr lang="fi-FI" smtClean="0"/>
              <a:t>26.10.2020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B9ED-E913-459A-81FB-F73937ACC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886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793-B5FB-47A8-93E3-7DC9BCBA6131}" type="datetimeFigureOut">
              <a:rPr lang="fi-FI" smtClean="0"/>
              <a:t>26.10.2020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B9ED-E913-459A-81FB-F73937ACC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134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793-B5FB-47A8-93E3-7DC9BCBA6131}" type="datetimeFigureOut">
              <a:rPr lang="fi-FI" smtClean="0"/>
              <a:t>26.10.2020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B9ED-E913-459A-81FB-F73937ACC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135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793-B5FB-47A8-93E3-7DC9BCBA6131}" type="datetimeFigureOut">
              <a:rPr lang="fi-FI" smtClean="0"/>
              <a:t>26.10.2020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B9ED-E913-459A-81FB-F73937ACC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0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793-B5FB-47A8-93E3-7DC9BCBA6131}" type="datetimeFigureOut">
              <a:rPr lang="fi-FI" smtClean="0"/>
              <a:t>26.10.2020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B9ED-E913-459A-81FB-F73937ACC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905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793-B5FB-47A8-93E3-7DC9BCBA6131}" type="datetimeFigureOut">
              <a:rPr lang="fi-FI" smtClean="0"/>
              <a:t>26.10.2020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B9ED-E913-459A-81FB-F73937ACC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202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94793-B5FB-47A8-93E3-7DC9BCBA6131}" type="datetimeFigureOut">
              <a:rPr lang="fi-FI" smtClean="0"/>
              <a:t>26.10.2020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B9ED-E913-459A-81FB-F73937ACC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86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94793-B5FB-47A8-93E3-7DC9BCBA6131}" type="datetimeFigureOut">
              <a:rPr lang="fi-FI" smtClean="0"/>
              <a:t>26.10.2020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8B9ED-E913-459A-81FB-F73937ACC2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692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>
          <a:xfrm>
            <a:off x="1524000" y="202805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Toimintaohjelman keskeisen sisällön ja toimenpiteiden suunnittelu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70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CLLD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520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CLLD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Paikallisen kehittämisen SWOT-analyysissa ja tarpeiden määrittelyssä käsitellään </a:t>
            </a:r>
            <a:r>
              <a:rPr lang="fi-FI" dirty="0" err="1" smtClean="0"/>
              <a:t>CLLD:tä</a:t>
            </a:r>
            <a:r>
              <a:rPr lang="fi-FI" dirty="0" smtClean="0"/>
              <a:t> toimintatapana ja työvälineenä. On tärkeää muistaa, että toimialalle on tehty oma SWOT-analyysi, eikä niitä asioita tule toistaa enää paikallisen kehittämisen analyysissa. </a:t>
            </a:r>
          </a:p>
          <a:p>
            <a:r>
              <a:rPr lang="fi-FI" dirty="0" smtClean="0"/>
              <a:t>SWOT-analyysia on rakennettu yhdessä paikallisen kehittämisen teemaryhmän kanssa. Teemaryhmässä ovat mukana kaikki tämän kauden kalatalouden paikalliset toimintaryhmät, hallinto ja muutama muu paikallisen kehittämisen asiantuntija. </a:t>
            </a:r>
          </a:p>
          <a:p>
            <a:r>
              <a:rPr lang="fi-FI" dirty="0"/>
              <a:t>Hallinto on tunnistanut SWOT-analyysin perusteella keskeisiä tarpeita. Ne on jäsennetty lähtökohtaisesti </a:t>
            </a:r>
            <a:r>
              <a:rPr lang="fi-FI" dirty="0" smtClean="0"/>
              <a:t>teemaryhmän </a:t>
            </a:r>
            <a:r>
              <a:rPr lang="fi-FI" dirty="0"/>
              <a:t>tunnistamien haasteiden ja ongelmien mukaisesti. Analyysi syvennetään tarkastelulla, jossa arvioidaan, miten </a:t>
            </a:r>
            <a:r>
              <a:rPr lang="fi-FI" dirty="0" smtClean="0"/>
              <a:t>paikallisen kehittämisen </a:t>
            </a:r>
            <a:r>
              <a:rPr lang="fi-FI" dirty="0"/>
              <a:t>nykyisillä vahvuuksilla voidaan tarttua ulkoisiin mahdollisuuksiin tai välttää uhkia tai miten nykyisiä heikkouksia voidaan kehittää ulkoisten mahdollisuuksien kautta.</a:t>
            </a:r>
          </a:p>
          <a:p>
            <a:r>
              <a:rPr lang="fi-FI" dirty="0"/>
              <a:t>Analyysin perusteella on hahmoteltu elementit, jotka käsitellään toimintaohjelman </a:t>
            </a:r>
            <a:r>
              <a:rPr lang="fi-FI" dirty="0" smtClean="0"/>
              <a:t>strategiaosiossa. Lopuksi </a:t>
            </a:r>
            <a:r>
              <a:rPr lang="fi-FI" dirty="0"/>
              <a:t>esitetään ensimmäinen luonnos </a:t>
            </a:r>
            <a:r>
              <a:rPr lang="fi-FI" dirty="0" smtClean="0"/>
              <a:t>paikallisen kehittämisen </a:t>
            </a:r>
            <a:r>
              <a:rPr lang="fi-FI" dirty="0"/>
              <a:t>rahoitustoimenpiteiksi, </a:t>
            </a:r>
            <a:r>
              <a:rPr lang="fi-FI" dirty="0" smtClean="0"/>
              <a:t>EU-asetuksessa määritellyn erityistavoitteen </a:t>
            </a:r>
            <a:r>
              <a:rPr lang="fi-FI" dirty="0"/>
              <a:t>mukaisesti.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860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Keskeiset </a:t>
            </a:r>
            <a:r>
              <a:rPr lang="fi-FI" dirty="0" smtClean="0"/>
              <a:t>ongelmat paikallisessa kehittämisessä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Vähäiset resurssit</a:t>
            </a:r>
          </a:p>
          <a:p>
            <a:r>
              <a:rPr lang="fi-FI" dirty="0" smtClean="0"/>
              <a:t>Aktivointi- ja hallinnointikustannusten enimmäismäärän rajoitus</a:t>
            </a:r>
          </a:p>
          <a:p>
            <a:r>
              <a:rPr lang="fi-FI" dirty="0" smtClean="0"/>
              <a:t>Hankehallinnoijien puute</a:t>
            </a:r>
          </a:p>
          <a:p>
            <a:r>
              <a:rPr lang="fi-FI" dirty="0" smtClean="0"/>
              <a:t>Kansallisen ja paikallisen toiminnan heikko koordinaatio</a:t>
            </a:r>
          </a:p>
          <a:p>
            <a:r>
              <a:rPr lang="fi-FI" dirty="0" smtClean="0"/>
              <a:t>Toimintaryhmien roolin tunnustaminen</a:t>
            </a:r>
          </a:p>
          <a:p>
            <a:r>
              <a:rPr lang="fi-FI" dirty="0" smtClean="0"/>
              <a:t>Kansainvälisten ja ryhmien välisten yhteistyöhankkeiden byrokratia</a:t>
            </a:r>
          </a:p>
          <a:p>
            <a:r>
              <a:rPr lang="fi-FI" dirty="0" smtClean="0"/>
              <a:t>Kalatalouden paikallinen kehittäminen ei kata koko maata. </a:t>
            </a:r>
            <a:r>
              <a:rPr lang="fi-FI" dirty="0" err="1" smtClean="0"/>
              <a:t>Kalaleader</a:t>
            </a:r>
            <a:r>
              <a:rPr lang="fi-FI" dirty="0" smtClean="0"/>
              <a:t> alueiden ulkopuolelle jää alan toimijoita.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06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E2F1-CE8A-45E7-8C92-FA3CACDCDA80}" type="slidenum">
              <a:rPr lang="fi-FI" altLang="fi-FI"/>
              <a:pPr/>
              <a:t>5</a:t>
            </a:fld>
            <a:endParaRPr lang="fi-FI" altLang="fi-FI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92596" y="101695"/>
            <a:ext cx="8229600" cy="706438"/>
          </a:xfrm>
        </p:spPr>
        <p:txBody>
          <a:bodyPr/>
          <a:lstStyle/>
          <a:p>
            <a:pPr marL="838200" indent="-838200" algn="ctr"/>
            <a:r>
              <a:rPr lang="fi-FI" altLang="fi-FI" sz="4000" dirty="0" smtClean="0"/>
              <a:t>Paikallinen kehittäminen</a:t>
            </a:r>
            <a:endParaRPr lang="fi-FI" altLang="fi-FI" sz="4000" dirty="0"/>
          </a:p>
        </p:txBody>
      </p:sp>
      <p:graphicFrame>
        <p:nvGraphicFramePr>
          <p:cNvPr id="243733" name="Group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240432"/>
              </p:ext>
            </p:extLst>
          </p:nvPr>
        </p:nvGraphicFramePr>
        <p:xfrm>
          <a:off x="830877" y="957262"/>
          <a:ext cx="10931237" cy="5399088"/>
        </p:xfrm>
        <a:graphic>
          <a:graphicData uri="http://schemas.openxmlformats.org/drawingml/2006/table">
            <a:tbl>
              <a:tblPr/>
              <a:tblGrid>
                <a:gridCol w="5466693">
                  <a:extLst>
                    <a:ext uri="{9D8B030D-6E8A-4147-A177-3AD203B41FA5}">
                      <a16:colId xmlns:a16="http://schemas.microsoft.com/office/drawing/2014/main" val="655098456"/>
                    </a:ext>
                  </a:extLst>
                </a:gridCol>
                <a:gridCol w="5464544">
                  <a:extLst>
                    <a:ext uri="{9D8B030D-6E8A-4147-A177-3AD203B41FA5}">
                      <a16:colId xmlns:a16="http://schemas.microsoft.com/office/drawing/2014/main" val="4044396791"/>
                    </a:ext>
                  </a:extLst>
                </a:gridCol>
              </a:tblGrid>
              <a:tr h="272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Vahvuudet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Alueellinen näkemys kalatalouteen liittyvässä päätöksenteossa 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Suomessa vahva paikallisen kehittämisen kulttuuri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Toiminnan joustavuus (kyky rahoittaa ja toteuttaa nopeasti liikkeelle lähteviä hankkeita, jotka voivat skaalautua laajemmiksi jopa valtakunnallisiksi toimiksi)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Verkostojen ja kentän hyvä tuntemus ja toimijoiden </a:t>
                      </a:r>
                      <a:r>
                        <a:rPr kumimoji="0" lang="fi-FI" alt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yhteensaattaminen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Alueellisten tarpeiden tunnistaminen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Kansainvälinen yhteistyö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9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Heikkoudet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Pienimuotoiseen toimintaan liittyvät riskit ja haavoittuvuus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henkilöresurssien vähäisyys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motivoituneiden ja nuorten löytäminen mukaan jaoston/hallituksen toimintaan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hankehallinnoijien puute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viestintä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Yhteistyöhankkeiden byrokratia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AD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76821"/>
                  </a:ext>
                </a:extLst>
              </a:tr>
              <a:tr h="2673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Mahdollisuudet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kalatalouden yhteiskunnallisen merkityksen kasvu (ilmasto- ja ympäristöystävällisen kalaruuan ja erityisesti lähiruuan suosion kasvu + kestävä kehitys)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fi-FI" alt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digitalisaatio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ja innovaatiot sekä sähköiset vuorovaikutuskanavat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Alueiden merkitys ja elinvoima kasvaa sekä monipaikkaisuus lisääntyy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Eri työ- ja rahoitusvälineiden laaja-alainen hyödyntäminen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Kansainvälinen yhteistyö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fi-FI" altLang="fi-FI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altLang="fi-FI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Uhat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Julkisen talouden heikentymisen myötä kuntien ja alueiden mahdollisuudet rahoittaa kalatalouden alueellisia toimia ja </a:t>
                      </a:r>
                      <a:r>
                        <a:rPr kumimoji="0" lang="fi-FI" altLang="fi-FI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kalaleadereita</a:t>
                      </a:r>
                      <a:r>
                        <a:rPr kumimoji="0" lang="fi-FI" altLang="fi-FI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heikentyy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B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994543"/>
                  </a:ext>
                </a:extLst>
              </a:tr>
            </a:tbl>
          </a:graphicData>
        </a:graphic>
      </p:graphicFrame>
      <p:sp>
        <p:nvSpPr>
          <p:cNvPr id="243726" name="Text Box 14"/>
          <p:cNvSpPr txBox="1">
            <a:spLocks noChangeArrowheads="1"/>
          </p:cNvSpPr>
          <p:nvPr/>
        </p:nvSpPr>
        <p:spPr bwMode="auto">
          <a:xfrm rot="16200000">
            <a:off x="-346607" y="1896269"/>
            <a:ext cx="156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altLang="fi-FI" sz="2400"/>
              <a:t>Sisäinen</a:t>
            </a:r>
          </a:p>
        </p:txBody>
      </p:sp>
      <p:sp>
        <p:nvSpPr>
          <p:cNvPr id="243727" name="Text Box 15"/>
          <p:cNvSpPr txBox="1">
            <a:spLocks noChangeArrowheads="1"/>
          </p:cNvSpPr>
          <p:nvPr/>
        </p:nvSpPr>
        <p:spPr bwMode="auto">
          <a:xfrm rot="16200000">
            <a:off x="-346606" y="4631532"/>
            <a:ext cx="1563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altLang="fi-FI" sz="2400"/>
              <a:t>Ulkoinen</a:t>
            </a:r>
          </a:p>
        </p:txBody>
      </p:sp>
      <p:pic>
        <p:nvPicPr>
          <p:cNvPr id="243728" name="Picture 16" descr="MC900432531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2" y="101695"/>
            <a:ext cx="941388" cy="94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3729" name="Picture 17" descr="Green Plus Minus Hi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602" y="142175"/>
            <a:ext cx="863600" cy="86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3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SWOT-analyysin perusteella tunnistetut tarpeet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Mahdollisuus: Kalatalouden yhteiskunnallinen merkitys kasvaa</a:t>
            </a:r>
          </a:p>
          <a:p>
            <a:pPr lvl="1"/>
            <a:r>
              <a:rPr lang="fi-FI" dirty="0" smtClean="0"/>
              <a:t>Tarve</a:t>
            </a:r>
            <a:r>
              <a:rPr lang="fi-FI" dirty="0"/>
              <a:t>: Kysyntä </a:t>
            </a:r>
            <a:r>
              <a:rPr lang="fi-FI" dirty="0" err="1" smtClean="0"/>
              <a:t>kalaleadereiden</a:t>
            </a:r>
            <a:r>
              <a:rPr lang="fi-FI" dirty="0" smtClean="0"/>
              <a:t> </a:t>
            </a:r>
            <a:r>
              <a:rPr lang="fi-FI" dirty="0"/>
              <a:t>palveluille ja rahoitukselle kasvaa. Tähän vastaaminen nykyisillä resursseilla edellyttää kansallisen ja paikallisen koordinaation parantamista ja toiminnan vaikuttavuuden lisäämistä. Tiivistetään paikallisen ja valtakunnallisen työtä perustamalla kansallinen verkosto ministeriön ja </a:t>
            </a:r>
            <a:r>
              <a:rPr lang="fi-FI" dirty="0" err="1" smtClean="0"/>
              <a:t>kalaleadereiden</a:t>
            </a:r>
            <a:r>
              <a:rPr lang="fi-FI" dirty="0" smtClean="0"/>
              <a:t> </a:t>
            </a:r>
            <a:r>
              <a:rPr lang="fi-FI" dirty="0"/>
              <a:t>työn vaikuttavuuden lisäämiseksi ja keskinäisen toiminnan koordinaation parantamiseksi</a:t>
            </a:r>
            <a:r>
              <a:rPr lang="fi-FI" dirty="0" smtClean="0"/>
              <a:t>.</a:t>
            </a:r>
          </a:p>
          <a:p>
            <a:r>
              <a:rPr lang="fi-FI" dirty="0" smtClean="0"/>
              <a:t>Ongelma/haaste: resurssien vähäisyys</a:t>
            </a:r>
          </a:p>
          <a:p>
            <a:pPr lvl="1"/>
            <a:r>
              <a:rPr lang="fi-FI" dirty="0" smtClean="0"/>
              <a:t>Tarve: Tarvitaan alueellisen ja kansallisen yhteistyön tiivistämistä, jotta pystytään paremmin vastaamaan toiminnan pienimuotoisuudesta aiheutuviin haasteisiin. Uusien sähköisten vuorovaikutuskanavien ja muiden </a:t>
            </a:r>
            <a:r>
              <a:rPr lang="fi-FI" dirty="0" err="1" smtClean="0"/>
              <a:t>digitalisaation</a:t>
            </a:r>
            <a:r>
              <a:rPr lang="fi-FI" dirty="0" smtClean="0"/>
              <a:t> luomien mahdollisuuksien hyödyntäminen paikallisessa kehittämisessä. Toiminnan tunnettuutta lisäämällä voidaan saada uusia resursseja. Lisäksi tarvitaan viestinnän kehittämistä ja koulutusta uusille potentiaalisille toimijoille. </a:t>
            </a:r>
            <a:endParaRPr lang="fi-FI" dirty="0"/>
          </a:p>
          <a:p>
            <a:r>
              <a:rPr lang="fi-FI" dirty="0" smtClean="0"/>
              <a:t>Ongelma/haaste: Viestintä</a:t>
            </a:r>
          </a:p>
          <a:p>
            <a:pPr lvl="1"/>
            <a:r>
              <a:rPr lang="fi-FI" dirty="0" smtClean="0"/>
              <a:t>Tarve: Tarvitaan </a:t>
            </a:r>
            <a:r>
              <a:rPr lang="fi-FI" dirty="0" err="1" smtClean="0"/>
              <a:t>kalaleaderien</a:t>
            </a:r>
            <a:r>
              <a:rPr lang="fi-FI" dirty="0" smtClean="0"/>
              <a:t> roolin kirkastamista, brändin yhtenäistämistä ja enemmän vaikuttavuudesta viestimistä.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44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93582" cy="1460500"/>
          </a:xfrm>
        </p:spPr>
        <p:txBody>
          <a:bodyPr>
            <a:noAutofit/>
          </a:bodyPr>
          <a:lstStyle/>
          <a:p>
            <a:r>
              <a:rPr lang="fi-FI" sz="3600" dirty="0"/>
              <a:t>Toimialan keskeiset mahdollisuudet ja kehityshaasteet ja niihin vastaaminen ”</a:t>
            </a:r>
            <a:r>
              <a:rPr lang="fi-FI" sz="3600" dirty="0" err="1"/>
              <a:t>policy</a:t>
            </a:r>
            <a:r>
              <a:rPr lang="fi-FI" sz="3600" dirty="0"/>
              <a:t> </a:t>
            </a:r>
            <a:r>
              <a:rPr lang="fi-FI" sz="3600" dirty="0" err="1"/>
              <a:t>responds</a:t>
            </a:r>
            <a:r>
              <a:rPr lang="fi-FI" sz="3600" dirty="0"/>
              <a:t>” (strategiaosion elementit)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Mahdollisuus: Kalatalouden yhteiskunnallinen merkitys kasvaa.</a:t>
            </a:r>
          </a:p>
          <a:p>
            <a:pPr marL="457200" lvl="1" indent="0">
              <a:buNone/>
            </a:pPr>
            <a:r>
              <a:rPr lang="fi-FI" dirty="0" smtClean="0"/>
              <a:t>Jotta kalatalouden yhteiskunnallisen merkityksen kasvuun voidaan vastata myös paikallisen kehittämisen avulla, tulee </a:t>
            </a:r>
            <a:r>
              <a:rPr lang="fi-FI" dirty="0" err="1" smtClean="0"/>
              <a:t>kalaleader</a:t>
            </a:r>
            <a:r>
              <a:rPr lang="fi-FI" dirty="0" smtClean="0"/>
              <a:t>-toiminnan vaikuttavuutta parantaa. Tämä edellyttää toimintamallin kehittämistä, jotta alueellisesta näkemyksestä, osaamisesta ja verkostoista saadaan kaikki hyöty irti. Toiminnan vähäisiä resursseja voidaan hyödyntää aiempaa tehokkaammin </a:t>
            </a:r>
            <a:r>
              <a:rPr lang="fi-FI" b="1" dirty="0" smtClean="0"/>
              <a:t>kansallisen ja alueellisen yhteistyön tehostamisella</a:t>
            </a:r>
            <a:r>
              <a:rPr lang="fi-FI" dirty="0" smtClean="0"/>
              <a:t> sekä uusiin digitaalisiin mahdollisuuksiin tarttumalla. Ketterä toiminta mahdollistaa paikallistason kokeilut ja nopeasti liikkeelle lähtevät hankkeet, joista voidaan myöhemmin ottaa mallia muuallakin. Myös </a:t>
            </a:r>
            <a:r>
              <a:rPr lang="fi-FI" dirty="0" err="1" smtClean="0"/>
              <a:t>kalaleader</a:t>
            </a:r>
            <a:r>
              <a:rPr lang="fi-FI" dirty="0"/>
              <a:t>-</a:t>
            </a:r>
            <a:r>
              <a:rPr lang="fi-FI" dirty="0" smtClean="0"/>
              <a:t>toiminnan </a:t>
            </a:r>
            <a:r>
              <a:rPr lang="fi-FI" b="1" dirty="0" smtClean="0"/>
              <a:t>tunnettuutta ja viestintää </a:t>
            </a:r>
            <a:r>
              <a:rPr lang="fi-FI" dirty="0" smtClean="0"/>
              <a:t>tulee parantaa. Keskeinen väline toiminnan kehittämisessä on kansallisen verkoston perustaminen. </a:t>
            </a:r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4601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Alustava CLLD-toimenpiteiden </a:t>
            </a:r>
            <a:r>
              <a:rPr lang="fi-FI" dirty="0" smtClean="0"/>
              <a:t>hahmottelu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err="1" smtClean="0"/>
              <a:t>Erityistavoite</a:t>
            </a:r>
            <a:r>
              <a:rPr lang="en-US" sz="2400" b="1" dirty="0" smtClean="0"/>
              <a:t>: Interventions </a:t>
            </a:r>
            <a:r>
              <a:rPr lang="en-US" sz="2400" b="1" dirty="0"/>
              <a:t>that contribute to the development of fishing and aquaculture communities in coastal and inland areas</a:t>
            </a:r>
            <a:r>
              <a:rPr lang="en-US" sz="2400" b="1" dirty="0" smtClean="0"/>
              <a:t>.</a:t>
            </a:r>
          </a:p>
          <a:p>
            <a:r>
              <a:rPr lang="en-US" sz="2400" b="1" dirty="0" err="1" smtClean="0"/>
              <a:t>Toimenpide</a:t>
            </a:r>
            <a:r>
              <a:rPr lang="en-US" sz="2400" b="1" dirty="0" smtClean="0"/>
              <a:t> 1: </a:t>
            </a:r>
            <a:r>
              <a:rPr lang="en-US" sz="2400" dirty="0" err="1" smtClean="0"/>
              <a:t>Paikallisten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strategioiden</a:t>
            </a:r>
            <a:r>
              <a:rPr lang="en-US" sz="2400" dirty="0" smtClean="0"/>
              <a:t> </a:t>
            </a:r>
            <a:r>
              <a:rPr lang="en-US" sz="2400" dirty="0" err="1" smtClean="0"/>
              <a:t>toimeenpano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err="1" smtClean="0"/>
              <a:t>Paikallisten</a:t>
            </a:r>
            <a:r>
              <a:rPr lang="en-US" sz="2000" dirty="0" smtClean="0"/>
              <a:t> </a:t>
            </a:r>
            <a:r>
              <a:rPr lang="en-US" sz="2000" dirty="0" err="1" smtClean="0"/>
              <a:t>kehittämisstrategioiden</a:t>
            </a:r>
            <a:r>
              <a:rPr lang="en-US" sz="2000" dirty="0" smtClean="0"/>
              <a:t> </a:t>
            </a:r>
            <a:r>
              <a:rPr lang="en-US" sz="2000" dirty="0" err="1" smtClean="0"/>
              <a:t>mukaiset</a:t>
            </a:r>
            <a:r>
              <a:rPr lang="en-US" sz="2000" dirty="0" smtClean="0"/>
              <a:t> </a:t>
            </a:r>
            <a:r>
              <a:rPr lang="en-US" sz="2000" dirty="0" err="1" smtClean="0"/>
              <a:t>hankkeet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i="1" dirty="0" err="1" smtClean="0"/>
              <a:t>Tuensaajat</a:t>
            </a:r>
            <a:r>
              <a:rPr lang="en-US" sz="2000" i="1" dirty="0" smtClean="0"/>
              <a:t>: </a:t>
            </a:r>
            <a:r>
              <a:rPr lang="en-US" sz="2000" i="1" dirty="0" err="1" smtClean="0"/>
              <a:t>kalaleaderit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yritykset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yhteisöt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oppilaitokset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jne</a:t>
            </a:r>
            <a:r>
              <a:rPr lang="en-US" sz="2000" i="1" dirty="0" smtClean="0"/>
              <a:t>. </a:t>
            </a:r>
          </a:p>
          <a:p>
            <a:pPr marL="457200" lvl="1" indent="0">
              <a:buNone/>
            </a:pPr>
            <a:r>
              <a:rPr lang="en-US" sz="2000" i="1" dirty="0"/>
              <a:t>-</a:t>
            </a:r>
            <a:r>
              <a:rPr lang="en-US" sz="2000" dirty="0" err="1" smtClean="0"/>
              <a:t>rajataanko</a:t>
            </a:r>
            <a:r>
              <a:rPr lang="en-US" sz="2000" dirty="0" smtClean="0"/>
              <a:t> </a:t>
            </a:r>
            <a:r>
              <a:rPr lang="en-US" sz="2000" dirty="0" err="1" smtClean="0"/>
              <a:t>investoinnit</a:t>
            </a:r>
            <a:r>
              <a:rPr lang="en-US" sz="2000" dirty="0" smtClean="0"/>
              <a:t> </a:t>
            </a:r>
            <a:r>
              <a:rPr lang="en-US" sz="2000" dirty="0" err="1" smtClean="0"/>
              <a:t>ulkopuolelle</a:t>
            </a:r>
            <a:r>
              <a:rPr lang="en-US" sz="2000" dirty="0" smtClean="0"/>
              <a:t>? </a:t>
            </a:r>
            <a:r>
              <a:rPr lang="en-US" sz="2000" i="1" dirty="0" smtClean="0"/>
              <a:t>– </a:t>
            </a:r>
            <a:r>
              <a:rPr lang="en-US" sz="2000" i="1" dirty="0" err="1" smtClean="0"/>
              <a:t>ehdotus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että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laajennetaan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nykyistä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mahdollisuutta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ei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perusinvestointeja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mutta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kehittämishankkeet</a:t>
            </a:r>
            <a:r>
              <a:rPr lang="en-US" sz="2000" i="1" dirty="0" smtClean="0"/>
              <a:t>+ </a:t>
            </a:r>
            <a:r>
              <a:rPr lang="en-US" sz="2000" i="1" dirty="0" err="1" smtClean="0"/>
              <a:t>kehittämishankkeissa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tehtävät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investoinnit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ks</a:t>
            </a:r>
            <a:r>
              <a:rPr lang="en-US" sz="2000" i="1" dirty="0" smtClean="0"/>
              <a:t>. </a:t>
            </a:r>
            <a:r>
              <a:rPr lang="en-US" sz="2000" i="1" dirty="0" err="1" smtClean="0"/>
              <a:t>Innovaatio-ohjelmat</a:t>
            </a:r>
            <a:r>
              <a:rPr lang="en-US" sz="2000" i="1" dirty="0" smtClean="0"/>
              <a:t>)). </a:t>
            </a:r>
          </a:p>
          <a:p>
            <a:pPr marL="457200" lvl="1" indent="0">
              <a:buNone/>
            </a:pPr>
            <a:r>
              <a:rPr lang="en-US" sz="2000" i="1" dirty="0" err="1" smtClean="0"/>
              <a:t>Indikaattorit</a:t>
            </a:r>
            <a:r>
              <a:rPr lang="en-US" sz="2000" i="1" dirty="0" smtClean="0"/>
              <a:t>: </a:t>
            </a:r>
            <a:endParaRPr lang="en-US" sz="2400" i="1" dirty="0" smtClean="0"/>
          </a:p>
          <a:p>
            <a:r>
              <a:rPr lang="en-US" sz="2400" b="1" dirty="0" err="1" smtClean="0"/>
              <a:t>Toimenpide</a:t>
            </a:r>
            <a:r>
              <a:rPr lang="en-US" sz="2400" b="1" dirty="0" smtClean="0"/>
              <a:t> 2: </a:t>
            </a:r>
            <a:r>
              <a:rPr lang="en-US" sz="2400" dirty="0" err="1" smtClean="0"/>
              <a:t>Alueiden</a:t>
            </a:r>
            <a:r>
              <a:rPr lang="en-US" sz="2400" dirty="0" smtClean="0"/>
              <a:t> ja </a:t>
            </a:r>
            <a:r>
              <a:rPr lang="en-US" sz="2400" b="1" dirty="0" smtClean="0"/>
              <a:t>maiden </a:t>
            </a:r>
            <a:r>
              <a:rPr lang="en-US" sz="2400" b="1" dirty="0" err="1" smtClean="0"/>
              <a:t>väliset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yhteistyöhankkeet</a:t>
            </a:r>
            <a:endParaRPr lang="en-US" sz="2400" b="1" dirty="0" smtClean="0"/>
          </a:p>
          <a:p>
            <a:pPr lvl="1"/>
            <a:r>
              <a:rPr lang="en-US" sz="2000" dirty="0" err="1" smtClean="0"/>
              <a:t>Mahdollisesti</a:t>
            </a:r>
            <a:r>
              <a:rPr lang="en-US" sz="2000" dirty="0" smtClean="0"/>
              <a:t> </a:t>
            </a:r>
            <a:r>
              <a:rPr lang="en-US" sz="2000" dirty="0" err="1" smtClean="0"/>
              <a:t>erillinen</a:t>
            </a:r>
            <a:r>
              <a:rPr lang="en-US" sz="2000" dirty="0" smtClean="0"/>
              <a:t> </a:t>
            </a:r>
            <a:r>
              <a:rPr lang="en-US" sz="2000" dirty="0" err="1" smtClean="0"/>
              <a:t>systeemi</a:t>
            </a:r>
            <a:r>
              <a:rPr lang="en-US" sz="2000" dirty="0" smtClean="0"/>
              <a:t> </a:t>
            </a:r>
            <a:r>
              <a:rPr lang="en-US" sz="2000" dirty="0" err="1" smtClean="0"/>
              <a:t>kv.hankkeiden</a:t>
            </a:r>
            <a:r>
              <a:rPr lang="en-US" sz="2000" dirty="0" smtClean="0"/>
              <a:t> </a:t>
            </a:r>
            <a:r>
              <a:rPr lang="en-US" sz="2000" dirty="0" err="1" smtClean="0"/>
              <a:t>halinnoimiseksi</a:t>
            </a:r>
            <a:r>
              <a:rPr lang="en-US" sz="2000" smtClean="0"/>
              <a:t>. </a:t>
            </a:r>
            <a:endParaRPr lang="en-US" sz="2000" dirty="0" smtClean="0"/>
          </a:p>
          <a:p>
            <a:pPr lvl="1"/>
            <a:r>
              <a:rPr lang="en-US" sz="2000" i="1" dirty="0" err="1" smtClean="0"/>
              <a:t>Tuensaajat</a:t>
            </a:r>
            <a:r>
              <a:rPr lang="en-US" sz="2000" i="1" dirty="0" smtClean="0"/>
              <a:t>: </a:t>
            </a:r>
            <a:r>
              <a:rPr lang="en-US" sz="2000" i="1" dirty="0" err="1" smtClean="0"/>
              <a:t>Kalaleaderit</a:t>
            </a:r>
            <a:endParaRPr lang="en-US" sz="2000" i="1" dirty="0"/>
          </a:p>
          <a:p>
            <a:r>
              <a:rPr lang="en-US" sz="2400" b="1" dirty="0" err="1" smtClean="0"/>
              <a:t>Toimenpide</a:t>
            </a:r>
            <a:r>
              <a:rPr lang="en-US" sz="2400" b="1" dirty="0" smtClean="0"/>
              <a:t> 3: </a:t>
            </a:r>
            <a:r>
              <a:rPr lang="en-US" sz="2400" dirty="0" err="1" smtClean="0"/>
              <a:t>Aktivointi</a:t>
            </a:r>
            <a:r>
              <a:rPr lang="en-US" sz="2400" dirty="0" smtClean="0"/>
              <a:t>- ja </a:t>
            </a:r>
            <a:r>
              <a:rPr lang="en-US" sz="2400" dirty="0" err="1" smtClean="0"/>
              <a:t>hallinnointikustannukset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000" i="1" dirty="0" err="1" smtClean="0"/>
              <a:t>Tuensaajat</a:t>
            </a:r>
            <a:r>
              <a:rPr lang="en-US" sz="2000" i="1" dirty="0" smtClean="0"/>
              <a:t>: </a:t>
            </a:r>
            <a:r>
              <a:rPr lang="en-US" sz="2000" i="1" dirty="0" err="1" smtClean="0"/>
              <a:t>kalaleaderit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86757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14732</TotalTime>
  <Words>640</Words>
  <Application>Microsoft Office PowerPoint</Application>
  <PresentationFormat>Laajakuva</PresentationFormat>
  <Paragraphs>63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Toimintaohjelman keskeisen sisällön ja toimenpiteiden suunnittelu</vt:lpstr>
      <vt:lpstr>CLLD</vt:lpstr>
      <vt:lpstr>CLLD</vt:lpstr>
      <vt:lpstr>Keskeiset ongelmat paikallisessa kehittämisessä</vt:lpstr>
      <vt:lpstr>Paikallinen kehittäminen</vt:lpstr>
      <vt:lpstr>SWOT-analyysin perusteella tunnistetut tarpeet</vt:lpstr>
      <vt:lpstr>Toimialan keskeiset mahdollisuudet ja kehityshaasteet ja niihin vastaaminen ”policy responds” (strategiaosion elementit)</vt:lpstr>
      <vt:lpstr>Alustava CLLD-toimenpiteiden hahmottelu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Kalastuksen SWOT</dc:title>
  <dc:creator>Halonen Timo (MMM)</dc:creator>
  <cp:lastModifiedBy>Ratasvuori Heta (MMM)</cp:lastModifiedBy>
  <cp:revision>155</cp:revision>
  <dcterms:created xsi:type="dcterms:W3CDTF">2020-03-04T12:58:22Z</dcterms:created>
  <dcterms:modified xsi:type="dcterms:W3CDTF">2020-10-26T12:07:35Z</dcterms:modified>
</cp:coreProperties>
</file>