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92" r:id="rId4"/>
    <p:sldId id="264" r:id="rId5"/>
    <p:sldId id="293" r:id="rId6"/>
    <p:sldId id="266" r:id="rId7"/>
    <p:sldId id="261" r:id="rId8"/>
    <p:sldId id="262" r:id="rId9"/>
    <p:sldId id="291" r:id="rId10"/>
    <p:sldId id="257" r:id="rId11"/>
    <p:sldId id="294" r:id="rId12"/>
    <p:sldId id="260" r:id="rId13"/>
    <p:sldId id="295" r:id="rId14"/>
    <p:sldId id="267" r:id="rId15"/>
    <p:sldId id="297" r:id="rId16"/>
    <p:sldId id="298" r:id="rId17"/>
    <p:sldId id="268" r:id="rId18"/>
    <p:sldId id="273" r:id="rId19"/>
    <p:sldId id="274" r:id="rId20"/>
    <p:sldId id="258" r:id="rId21"/>
    <p:sldId id="259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 snapToGrid="0" snapToObjects="1">
      <p:cViewPr varScale="1">
        <p:scale>
          <a:sx n="85" d="100"/>
          <a:sy n="85" d="100"/>
        </p:scale>
        <p:origin x="-1234" y="-86"/>
      </p:cViewPr>
      <p:guideLst>
        <p:guide orient="horz" pos="362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196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4F6A67-58D4-4CBC-86E8-F0B3024A4E11}" type="datetimeFigureOut">
              <a:rPr lang="en-US"/>
              <a:pPr>
                <a:defRPr/>
              </a:pPr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317E6B-8620-4DF4-B93C-6AB90DFE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5283200"/>
            <a:ext cx="15970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5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5283200"/>
            <a:ext cx="15970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12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267325"/>
            <a:ext cx="16049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6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268913"/>
            <a:ext cx="16049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66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265738"/>
            <a:ext cx="16049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Pr>
        <a:solidFill>
          <a:srgbClr val="7F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265738"/>
            <a:ext cx="16049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30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mtClean="0"/>
              <a:t>Kiitos!</a:t>
            </a:r>
            <a:endParaRPr lang="fi-FI"/>
          </a:p>
        </p:txBody>
      </p:sp>
      <p:pic>
        <p:nvPicPr>
          <p:cNvPr id="4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5283200"/>
            <a:ext cx="15970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9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101850"/>
            <a:ext cx="29083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5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1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2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kehys 9"/>
          <p:cNvSpPr txBox="1">
            <a:spLocks noChangeArrowheads="1"/>
          </p:cNvSpPr>
          <p:nvPr userDrawn="1"/>
        </p:nvSpPr>
        <p:spPr bwMode="auto">
          <a:xfrm>
            <a:off x="5797550" y="6457950"/>
            <a:ext cx="1679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chemeClr val="bg1"/>
                </a:solidFill>
              </a:rPr>
              <a:t>© Luonnonvarakeskus</a:t>
            </a: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30875"/>
            <a:ext cx="12239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82" y="431800"/>
            <a:ext cx="8127011" cy="1038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982" y="1704975"/>
            <a:ext cx="8127011" cy="44180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5764213" y="6443663"/>
            <a:ext cx="177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8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24525"/>
            <a:ext cx="123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2713F14-65AC-4F63-824F-326643FF7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D1440C-FAB8-4462-93BB-8682131BCA36}" type="datetime1">
              <a:rPr lang="fi-FI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697903"/>
            <a:ext cx="3954361" cy="4367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97903"/>
            <a:ext cx="3950793" cy="4367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0" name="Tekstikehys 8"/>
          <p:cNvSpPr txBox="1">
            <a:spLocks noChangeArrowheads="1"/>
          </p:cNvSpPr>
          <p:nvPr userDrawn="1"/>
        </p:nvSpPr>
        <p:spPr bwMode="auto">
          <a:xfrm>
            <a:off x="5764213" y="6443663"/>
            <a:ext cx="1770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 smtClean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11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24525"/>
            <a:ext cx="123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2713F14-65AC-4F63-824F-326643FF7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D1440C-FAB8-4462-93BB-8682131BCA36}" type="datetime1">
              <a:rPr lang="fi-FI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6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42" r:id="rId8"/>
    <p:sldLayoutId id="214748394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Elinkeinokalatalouden kehitys ja näkymät</a:t>
            </a:r>
            <a:endParaRPr lang="fi-FI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1800" b="1" dirty="0" smtClean="0"/>
              <a:t>Jari Setälä</a:t>
            </a:r>
          </a:p>
          <a:p>
            <a:r>
              <a:rPr lang="fi-FI" sz="1800" b="1" dirty="0" smtClean="0"/>
              <a:t>Luonnonvarakeskus</a:t>
            </a:r>
          </a:p>
          <a:p>
            <a:r>
              <a:rPr lang="fi-FI" sz="1800" b="1" dirty="0" smtClean="0"/>
              <a:t>Kalatalouden innovaatiopäivät 2019</a:t>
            </a:r>
          </a:p>
          <a:p>
            <a:r>
              <a:rPr lang="fi-FI" sz="1800" b="1" dirty="0" smtClean="0"/>
              <a:t>7.11.2019</a:t>
            </a:r>
          </a:p>
          <a:p>
            <a:r>
              <a:rPr lang="fi-FI" sz="1800" b="1" dirty="0" smtClean="0"/>
              <a:t>Vantaa</a:t>
            </a:r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1885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Kaupassa ja jalostuksessa ollut vipinää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82" y="1373281"/>
            <a:ext cx="8127011" cy="4418013"/>
          </a:xfrm>
        </p:spPr>
        <p:txBody>
          <a:bodyPr/>
          <a:lstStyle/>
          <a:p>
            <a:r>
              <a:rPr lang="fi-FI" dirty="0" smtClean="0"/>
              <a:t>Lohen hinta korkealla tasolla,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mikä vähensi kalan kulutusta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ja tuontia</a:t>
            </a:r>
          </a:p>
          <a:p>
            <a:r>
              <a:rPr lang="fi-FI" dirty="0" smtClean="0"/>
              <a:t>Jalostussektorin arvo kasvoi</a:t>
            </a:r>
          </a:p>
          <a:p>
            <a:r>
              <a:rPr lang="fi-FI" dirty="0" smtClean="0"/>
              <a:t>Kalanjalostus kansainvälistyy,</a:t>
            </a:r>
          </a:p>
          <a:p>
            <a:pPr marL="0" indent="0">
              <a:buNone/>
            </a:pPr>
            <a:r>
              <a:rPr lang="fi-FI" dirty="0" smtClean="0"/>
              <a:t>     keskittyy ja integroituu </a:t>
            </a:r>
            <a:r>
              <a:rPr lang="fi-FI" dirty="0" err="1" smtClean="0"/>
              <a:t>tuotan-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err="1" smtClean="0"/>
              <a:t>toon</a:t>
            </a:r>
            <a:r>
              <a:rPr lang="fi-FI" dirty="0" smtClean="0"/>
              <a:t> ja kauppaan</a:t>
            </a:r>
          </a:p>
          <a:p>
            <a:r>
              <a:rPr lang="fi-FI" dirty="0" smtClean="0"/>
              <a:t>Paljon yritysjärjestelyjä</a:t>
            </a:r>
          </a:p>
          <a:p>
            <a:r>
              <a:rPr lang="fi-FI" dirty="0" smtClean="0"/>
              <a:t>Elintarvikkeiden </a:t>
            </a:r>
            <a:r>
              <a:rPr lang="fi-FI" dirty="0" err="1" smtClean="0"/>
              <a:t>halpuutus</a:t>
            </a:r>
            <a:endParaRPr lang="fi-FI" dirty="0" smtClean="0"/>
          </a:p>
          <a:p>
            <a:r>
              <a:rPr lang="fi-FI" dirty="0" smtClean="0"/>
              <a:t>Kalan rooli kauppaketjuissa </a:t>
            </a:r>
          </a:p>
          <a:p>
            <a:pPr marL="0" indent="0">
              <a:buNone/>
            </a:pPr>
            <a:r>
              <a:rPr lang="fi-FI"/>
              <a:t> </a:t>
            </a:r>
            <a:r>
              <a:rPr lang="fi-FI" smtClean="0"/>
              <a:t>    </a:t>
            </a:r>
            <a:r>
              <a:rPr lang="fi-FI" smtClean="0"/>
              <a:t>hieman muuttunut</a:t>
            </a:r>
            <a:endParaRPr lang="fi-FI" dirty="0" smtClean="0"/>
          </a:p>
          <a:p>
            <a:r>
              <a:rPr lang="fi-FI" dirty="0" smtClean="0"/>
              <a:t>Korkean hinnan aikana </a:t>
            </a:r>
            <a:r>
              <a:rPr lang="fi-FI" dirty="0" smtClean="0"/>
              <a:t>panostetaan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smtClean="0"/>
              <a:t>valikoimiin</a:t>
            </a:r>
            <a:r>
              <a:rPr lang="fi-FI" dirty="0" smtClean="0"/>
              <a:t>, ympäristöystävällisyyteen ja vastuullisuuteen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71" y="3144853"/>
            <a:ext cx="3820024" cy="222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16" y="1290415"/>
            <a:ext cx="4401084" cy="20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Tulevaisuuden 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47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2" y="507924"/>
            <a:ext cx="8127011" cy="1038225"/>
          </a:xfrm>
        </p:spPr>
        <p:txBody>
          <a:bodyPr/>
          <a:lstStyle/>
          <a:p>
            <a:r>
              <a:rPr lang="fi-FI" dirty="0" smtClean="0"/>
              <a:t>Lohen maailmanmarkkinahinnat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546149"/>
            <a:ext cx="5136777" cy="36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6752" y="1423016"/>
            <a:ext cx="3826689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Lohi halpaa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Paljon hintakampanjoita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Kalan kulutus kasvaa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Kauppa ja jalostus panostaa 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 lohikauppaan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Alkutuotannolla kannattavuus-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 ongelmia</a:t>
            </a:r>
          </a:p>
          <a:p>
            <a:pPr lvl="1"/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Lohi kallista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Vähemmän hintakampanjoita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Kalan kulutus vähenee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Kauppa panostaa valikoimiin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Jalostus etsii vaihtoehtoisia 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 raaka-aineita</a:t>
            </a:r>
          </a:p>
          <a:p>
            <a:pPr marL="742950" lvl="1" indent="-285750">
              <a:buFontTx/>
              <a:buChar char="-"/>
            </a:pPr>
            <a:r>
              <a:rPr lang="fi-FI" sz="1600" dirty="0" smtClean="0"/>
              <a:t>Alkutuotannolla menee 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 paremmin   </a:t>
            </a:r>
          </a:p>
          <a:p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718428" y="5601168"/>
            <a:ext cx="509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smtClean="0"/>
              <a:t>Yleisin veikkaus on, että korkea hintataso jatkuu</a:t>
            </a:r>
          </a:p>
          <a:p>
            <a:pPr algn="ctr"/>
            <a:r>
              <a:rPr lang="fi-FI" dirty="0" smtClean="0"/>
              <a:t>Lohen </a:t>
            </a:r>
            <a:r>
              <a:rPr lang="fi-FI" dirty="0"/>
              <a:t>hintakehitystä vaikea ennustaa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1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2" y="545165"/>
            <a:ext cx="8127011" cy="1038225"/>
          </a:xfrm>
        </p:spPr>
        <p:txBody>
          <a:bodyPr/>
          <a:lstStyle/>
          <a:p>
            <a:r>
              <a:rPr lang="fi-FI" dirty="0" smtClean="0"/>
              <a:t>Taloustilanne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0567" y="1315439"/>
            <a:ext cx="36407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Ruoka ei ole kovin </a:t>
            </a:r>
          </a:p>
          <a:p>
            <a:r>
              <a:rPr lang="fi-FI" dirty="0"/>
              <a:t> </a:t>
            </a:r>
            <a:r>
              <a:rPr lang="fi-FI" dirty="0" smtClean="0"/>
              <a:t>    suhdanneherkkä tuote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Taloustilanne ei merkittävästi</a:t>
            </a:r>
          </a:p>
          <a:p>
            <a:r>
              <a:rPr lang="fi-FI" dirty="0"/>
              <a:t> </a:t>
            </a:r>
            <a:r>
              <a:rPr lang="fi-FI" dirty="0" smtClean="0"/>
              <a:t>    vaikuta kalatalouteen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Noususuhdanteessa vaikea </a:t>
            </a:r>
          </a:p>
          <a:p>
            <a:r>
              <a:rPr lang="fi-FI" dirty="0"/>
              <a:t> </a:t>
            </a:r>
            <a:r>
              <a:rPr lang="fi-FI" dirty="0" smtClean="0"/>
              <a:t>    saada kalatalouteen </a:t>
            </a:r>
            <a:r>
              <a:rPr lang="fi-FI" dirty="0" err="1" smtClean="0"/>
              <a:t>työnte-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fi-FI" dirty="0" err="1" smtClean="0"/>
              <a:t>kijöitä</a:t>
            </a:r>
            <a:endParaRPr lang="fi-FI" dirty="0" smtClean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Laskusuhdanteessa kannattaa</a:t>
            </a:r>
          </a:p>
          <a:p>
            <a:r>
              <a:rPr lang="fi-FI" dirty="0"/>
              <a:t> </a:t>
            </a:r>
            <a:r>
              <a:rPr lang="fi-FI" dirty="0" smtClean="0"/>
              <a:t>    kehittää, kun on halvempaa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Kalatalouteen kannattaa lasku-</a:t>
            </a:r>
          </a:p>
          <a:p>
            <a:r>
              <a:rPr lang="fi-FI" dirty="0" smtClean="0"/>
              <a:t>     suhdanteessa panostaa 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" y="1601506"/>
            <a:ext cx="51331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Ilmastonmuutos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7" y="4213225"/>
            <a:ext cx="4279312" cy="33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" y="1470025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9760" y="1307980"/>
            <a:ext cx="42947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Ilmastonmuutoksen uskotaan </a:t>
            </a:r>
            <a:r>
              <a:rPr lang="fi-FI" dirty="0" err="1" smtClean="0"/>
              <a:t>jatku-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van vähintään nykyvauhtia 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Ilmaston ja ympäristön muutokset </a:t>
            </a:r>
          </a:p>
          <a:p>
            <a:r>
              <a:rPr lang="fi-FI" dirty="0"/>
              <a:t> </a:t>
            </a:r>
            <a:r>
              <a:rPr lang="fi-FI" dirty="0" smtClean="0"/>
              <a:t>    vaikuttavat suoraan ja epäsuoraan </a:t>
            </a:r>
          </a:p>
          <a:p>
            <a:r>
              <a:rPr lang="fi-FI" dirty="0"/>
              <a:t> </a:t>
            </a:r>
            <a:r>
              <a:rPr lang="fi-FI" dirty="0" smtClean="0"/>
              <a:t>    kalatalouden toimintaedellytyksiin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Vaikutukset voivat olla kalataloudelle</a:t>
            </a:r>
          </a:p>
          <a:p>
            <a:r>
              <a:rPr lang="fi-FI" dirty="0"/>
              <a:t> </a:t>
            </a:r>
            <a:r>
              <a:rPr lang="fi-FI" dirty="0" smtClean="0"/>
              <a:t>    edullisia tai haitallisia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Ympäristövaikutuksia tulisi tarkastella</a:t>
            </a:r>
          </a:p>
          <a:p>
            <a:r>
              <a:rPr lang="fi-FI" dirty="0"/>
              <a:t> </a:t>
            </a:r>
            <a:r>
              <a:rPr lang="fi-FI" dirty="0" smtClean="0"/>
              <a:t>    kokonaisvaltaisemmin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Kala pitäisi viedä ilmastoystävällisen</a:t>
            </a:r>
          </a:p>
          <a:p>
            <a:r>
              <a:rPr lang="fi-FI" dirty="0"/>
              <a:t> </a:t>
            </a:r>
            <a:r>
              <a:rPr lang="fi-FI" dirty="0" smtClean="0"/>
              <a:t>    ruokapolitiikan keskiöön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Kulutuskäyttäytymisen muutos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9760" y="1307980"/>
            <a:ext cx="408958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Muutokset kulutuskäyttäytymisessä</a:t>
            </a:r>
          </a:p>
          <a:p>
            <a:r>
              <a:rPr lang="fi-FI" dirty="0"/>
              <a:t> </a:t>
            </a:r>
            <a:r>
              <a:rPr lang="fi-FI" dirty="0" smtClean="0"/>
              <a:t>    olleet perinteisesti hyvin hitaita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Onko kuluttajien arvot ja kulutus-</a:t>
            </a:r>
          </a:p>
          <a:p>
            <a:r>
              <a:rPr lang="fi-FI" dirty="0"/>
              <a:t> </a:t>
            </a:r>
            <a:r>
              <a:rPr lang="fi-FI" dirty="0" smtClean="0"/>
              <a:t>    käyttäytyminen murroksessa?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Sosiaalinen media muutostekijänä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Trendit ja ilmiöt leviävät salamana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Kulutus yksilöityy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Ruoasta identiteetin ilmaisuväline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Ruokakin halutaan </a:t>
            </a:r>
            <a:r>
              <a:rPr lang="fi-FI" sz="1600" dirty="0" err="1" smtClean="0"/>
              <a:t>netflixpalveluna</a:t>
            </a:r>
            <a:endParaRPr lang="fi-FI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Ajaako aika massatuotteiden ohi?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lvl="1"/>
            <a:endParaRPr lang="fi-FI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0" y="1506785"/>
            <a:ext cx="46164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982" y="4299047"/>
            <a:ext cx="84469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Kulutuksen </a:t>
            </a:r>
            <a:r>
              <a:rPr lang="fi-FI" dirty="0" err="1"/>
              <a:t>pirstaloituminen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Sekä kalliit </a:t>
            </a:r>
            <a:r>
              <a:rPr lang="fi-FI" sz="1600" dirty="0"/>
              <a:t>erikoistuotteet </a:t>
            </a:r>
            <a:r>
              <a:rPr lang="fi-FI" sz="1600" dirty="0" smtClean="0"/>
              <a:t>että edullisimmat perustuotteet kasvavat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Ruoan tuotanto keskittyy ja kansainväliset tehotuotetut tasalaatuiset pitkälle jalostetut tuotteet valtaavat markkinoita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Ruoan alkuperä hämärtyy &gt; Kuluttaja kaipaa tietoa tuotannosta, tarinat puhuttelevat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Villiruoka mitä suurinta luksusta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587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Teknologian murros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325" y="1764644"/>
            <a:ext cx="429797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Ruoantuotannon teknologiset</a:t>
            </a:r>
          </a:p>
          <a:p>
            <a:r>
              <a:rPr lang="fi-FI" dirty="0"/>
              <a:t> </a:t>
            </a:r>
            <a:r>
              <a:rPr lang="fi-FI" dirty="0" smtClean="0"/>
              <a:t>    ratkaisut</a:t>
            </a:r>
          </a:p>
          <a:p>
            <a:r>
              <a:rPr lang="fi-FI" sz="1600" dirty="0"/>
              <a:t>	</a:t>
            </a:r>
            <a:r>
              <a:rPr lang="fi-FI" sz="1600" dirty="0" smtClean="0"/>
              <a:t>-  </a:t>
            </a:r>
            <a:r>
              <a:rPr lang="fi-FI" sz="1600" dirty="0" err="1" smtClean="0"/>
              <a:t>Automatisaatio</a:t>
            </a:r>
            <a:endParaRPr lang="fi-FI" sz="1600" dirty="0" smtClean="0"/>
          </a:p>
          <a:p>
            <a:r>
              <a:rPr lang="fi-FI" dirty="0"/>
              <a:t>	</a:t>
            </a:r>
            <a:r>
              <a:rPr lang="fi-FI" dirty="0" smtClean="0"/>
              <a:t>- </a:t>
            </a:r>
            <a:r>
              <a:rPr lang="fi-FI" sz="1600" dirty="0" smtClean="0"/>
              <a:t>Luonnonolojen hallinta: </a:t>
            </a:r>
          </a:p>
          <a:p>
            <a:r>
              <a:rPr lang="fi-FI" sz="1600" dirty="0"/>
              <a:t> </a:t>
            </a:r>
            <a:r>
              <a:rPr lang="fi-FI" sz="1600" dirty="0" smtClean="0"/>
              <a:t>          Satokausi on aina!</a:t>
            </a:r>
          </a:p>
          <a:p>
            <a:r>
              <a:rPr lang="fi-FI" sz="1600" dirty="0"/>
              <a:t>	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Lisäarvotuotteiden läpimurto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Ruoka </a:t>
            </a:r>
            <a:r>
              <a:rPr lang="fi-FI" dirty="0" err="1" smtClean="0"/>
              <a:t>netflixpalveluna</a:t>
            </a:r>
            <a:endParaRPr lang="fi-FI" dirty="0"/>
          </a:p>
          <a:p>
            <a:pPr lvl="1"/>
            <a:r>
              <a:rPr lang="fi-FI" sz="1600" dirty="0" smtClean="0"/>
              <a:t>-   Elämyshakuisuus</a:t>
            </a:r>
            <a:r>
              <a:rPr lang="fi-FI" sz="1600" dirty="0"/>
              <a:t>, </a:t>
            </a:r>
            <a:r>
              <a:rPr lang="fi-FI" sz="1600" dirty="0" smtClean="0"/>
              <a:t>IT-teknologia 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ja </a:t>
            </a:r>
            <a:r>
              <a:rPr lang="fi-FI" sz="1600" dirty="0"/>
              <a:t>uudet palvelumallit luovat </a:t>
            </a:r>
            <a:r>
              <a:rPr lang="fi-FI" sz="1600" dirty="0" smtClean="0"/>
              <a:t>kasvu-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mahdollisuuksia kalavarojen hyödyn-</a:t>
            </a:r>
          </a:p>
          <a:p>
            <a:pPr lvl="1"/>
            <a:r>
              <a:rPr lang="fi-FI" sz="1600" dirty="0"/>
              <a:t> </a:t>
            </a:r>
            <a:r>
              <a:rPr lang="fi-FI" sz="1600" dirty="0" smtClean="0"/>
              <a:t>   </a:t>
            </a:r>
            <a:r>
              <a:rPr lang="fi-FI" sz="1600" dirty="0" err="1" smtClean="0"/>
              <a:t>tämiseen</a:t>
            </a:r>
            <a:r>
              <a:rPr lang="fi-FI" sz="1600" dirty="0" smtClean="0"/>
              <a:t> ja elintarvikeketjuun</a:t>
            </a:r>
          </a:p>
          <a:p>
            <a:pPr lvl="1"/>
            <a:r>
              <a:rPr lang="fi-FI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170" name="Picture 2" descr="C:\Users\412jsetala\AppData\Local\Microsoft\Windows\Temporary Internet Files\Content.Outlook\ARVS3S25\IMG_20191018_144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3" y="1775013"/>
            <a:ext cx="3744755" cy="30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Mustat joutsenet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Kauppapolitiikan täyskäännökset</a:t>
            </a:r>
          </a:p>
          <a:p>
            <a:pPr lvl="1"/>
            <a:r>
              <a:rPr lang="fi-FI" dirty="0" smtClean="0"/>
              <a:t>USA/Kiina kauppasota</a:t>
            </a:r>
          </a:p>
          <a:p>
            <a:pPr lvl="1"/>
            <a:r>
              <a:rPr lang="fi-FI" dirty="0" smtClean="0"/>
              <a:t>Venäjän kauppa</a:t>
            </a:r>
          </a:p>
          <a:p>
            <a:r>
              <a:rPr lang="fi-FI" dirty="0" smtClean="0"/>
              <a:t>Ruokakriisit</a:t>
            </a:r>
          </a:p>
          <a:p>
            <a:pPr lvl="1"/>
            <a:r>
              <a:rPr lang="fi-FI" dirty="0" smtClean="0"/>
              <a:t>Haitallisia tai edullisia vaikutuksia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Tulevaisuuden tekijät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Lohimarkkinoiden murrokset</a:t>
            </a:r>
          </a:p>
          <a:p>
            <a:pPr lvl="1"/>
            <a:r>
              <a:rPr lang="fi-FI" dirty="0" smtClean="0"/>
              <a:t>Lähivuodet paljastavat uusien tekniikoiden todelliset mahdollisuudet</a:t>
            </a:r>
          </a:p>
          <a:p>
            <a:pPr lvl="1"/>
            <a:r>
              <a:rPr lang="fi-FI" dirty="0" smtClean="0"/>
              <a:t>Kalatäi ja leväkukintojen tilanteen kehittyminen </a:t>
            </a:r>
          </a:p>
          <a:p>
            <a:r>
              <a:rPr lang="fi-FI" dirty="0" smtClean="0"/>
              <a:t>Lisääkö kotimaisen jalostuksen keskittyminen kilpailukykyä vai kilpailua? </a:t>
            </a:r>
          </a:p>
          <a:p>
            <a:r>
              <a:rPr lang="fi-FI" dirty="0" smtClean="0"/>
              <a:t>Lisääntyykö tuontikala vai saako kotimainen alkutuotanto vihdoinkin uuden mahdollisuuden</a:t>
            </a:r>
          </a:p>
          <a:p>
            <a:pPr lvl="1"/>
            <a:r>
              <a:rPr lang="fi-FI" dirty="0" smtClean="0"/>
              <a:t>Löydetäänkö yhteinen sävel ympäristörajoitteiden ratkaisuun</a:t>
            </a:r>
          </a:p>
          <a:p>
            <a:pPr lvl="1"/>
            <a:r>
              <a:rPr lang="fi-FI" dirty="0" smtClean="0"/>
              <a:t>Pääseekö kalatalous samalle viivalle muun elintarviketuotannon kanssa</a:t>
            </a:r>
          </a:p>
          <a:p>
            <a:pPr lvl="1"/>
            <a:r>
              <a:rPr lang="fi-FI" dirty="0" smtClean="0"/>
              <a:t>Tuottaako elinkeinojen ja tutkimuksen yhteistyöverkostot todellisia kaupallisia tuloksia  </a:t>
            </a:r>
          </a:p>
          <a:p>
            <a:pPr lvl="1"/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Esitelmän rakenne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989" y="1839446"/>
            <a:ext cx="8127011" cy="4418013"/>
          </a:xfrm>
        </p:spPr>
        <p:txBody>
          <a:bodyPr/>
          <a:lstStyle/>
          <a:p>
            <a:r>
              <a:rPr lang="fi-FI" sz="2400" dirty="0" smtClean="0"/>
              <a:t>Kalatalouden keskeiset tavoitteet   </a:t>
            </a:r>
          </a:p>
          <a:p>
            <a:endParaRPr lang="fi-FI" sz="2400" dirty="0" smtClean="0"/>
          </a:p>
          <a:p>
            <a:r>
              <a:rPr lang="fi-FI" sz="2400" dirty="0" smtClean="0"/>
              <a:t>Kalatalouden kehitys </a:t>
            </a:r>
            <a:endParaRPr lang="fi-FI" dirty="0"/>
          </a:p>
          <a:p>
            <a:pPr lvl="1"/>
            <a:r>
              <a:rPr lang="fi-FI" sz="1800" dirty="0" smtClean="0"/>
              <a:t>Kalastus</a:t>
            </a:r>
          </a:p>
          <a:p>
            <a:pPr lvl="1"/>
            <a:r>
              <a:rPr lang="fi-FI" sz="2000" dirty="0" smtClean="0"/>
              <a:t>Vesiviljely</a:t>
            </a:r>
          </a:p>
          <a:p>
            <a:pPr lvl="1"/>
            <a:r>
              <a:rPr lang="fi-FI" sz="2000" dirty="0" smtClean="0"/>
              <a:t>Kauppa ja jalostus</a:t>
            </a:r>
          </a:p>
          <a:p>
            <a:pPr lvl="1"/>
            <a:endParaRPr lang="fi-FI" sz="2000" dirty="0" smtClean="0"/>
          </a:p>
          <a:p>
            <a:r>
              <a:rPr lang="fi-FI" sz="2400" dirty="0" smtClean="0"/>
              <a:t>Kalatalouden tulevaisuuden näkymät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2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Kalatalouden keskeiset tavoitteet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94" y="1391210"/>
            <a:ext cx="8127011" cy="4418013"/>
          </a:xfrm>
        </p:spPr>
        <p:txBody>
          <a:bodyPr/>
          <a:lstStyle/>
          <a:p>
            <a:r>
              <a:rPr lang="fi-FI" sz="2400" dirty="0" smtClean="0"/>
              <a:t>Toimintaohjelma 2015-20:</a:t>
            </a:r>
          </a:p>
          <a:p>
            <a:pPr lvl="1" algn="just"/>
            <a:r>
              <a:rPr lang="fi-FI" sz="2000" dirty="0" smtClean="0"/>
              <a:t>Tavoitteena on kilpailukykyinen toimintaympäristö, joka mahdollistaa toimialan kestävän kasvun ja uudistumisen</a:t>
            </a:r>
          </a:p>
          <a:p>
            <a:pPr lvl="1" algn="just"/>
            <a:r>
              <a:rPr lang="fi-FI" sz="2000" dirty="0" smtClean="0"/>
              <a:t>Painopisteenä alkutuotannon kehittäminen </a:t>
            </a:r>
          </a:p>
          <a:p>
            <a:pPr lvl="2" algn="just"/>
            <a:r>
              <a:rPr lang="fi-FI" sz="2000" dirty="0"/>
              <a:t>Kalastuksessa toiminnan uusiutuminen</a:t>
            </a:r>
          </a:p>
          <a:p>
            <a:pPr lvl="3" algn="just"/>
            <a:r>
              <a:rPr lang="fi-FI" sz="1800" dirty="0"/>
              <a:t>Uudet toimintamallit, tuotteet ja markkinat sekä saaliin arvon lisäys</a:t>
            </a:r>
          </a:p>
          <a:p>
            <a:pPr lvl="2" algn="just"/>
            <a:r>
              <a:rPr lang="fi-FI" sz="2000" dirty="0" smtClean="0"/>
              <a:t>Vesiviljelyssä erityisesti kestävä kasvu</a:t>
            </a:r>
          </a:p>
          <a:p>
            <a:pPr lvl="2" algn="just"/>
            <a:r>
              <a:rPr lang="fi-FI" sz="2000" dirty="0" smtClean="0"/>
              <a:t>Kauppa ja jalostus tukevat alkutuotannon kehitystä </a:t>
            </a:r>
          </a:p>
          <a:p>
            <a:pPr lvl="3" algn="just"/>
            <a:r>
              <a:rPr lang="fi-FI" sz="1800" dirty="0" smtClean="0"/>
              <a:t>Keräily, tuotekehitys ja vienti  </a:t>
            </a:r>
          </a:p>
          <a:p>
            <a:pPr lvl="1" algn="just"/>
            <a:r>
              <a:rPr lang="fi-FI" sz="2000" dirty="0" smtClean="0"/>
              <a:t>Kustannustehokas, johdonmukainen ja asiakaslähtöinen hallinto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Kalatalouden kehitys </a:t>
            </a:r>
            <a:br>
              <a:rPr lang="fi-FI" dirty="0" smtClean="0"/>
            </a:br>
            <a:r>
              <a:rPr lang="fi-FI" dirty="0" smtClean="0"/>
              <a:t>2015 - 2019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37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Silakalla paljon mahdollisuuksia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82" y="1274669"/>
            <a:ext cx="8127011" cy="4418013"/>
          </a:xfrm>
        </p:spPr>
        <p:txBody>
          <a:bodyPr/>
          <a:lstStyle/>
          <a:p>
            <a:r>
              <a:rPr lang="fi-FI" dirty="0" smtClean="0"/>
              <a:t>Kalajauhotehdas kalatalouden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menestystarina</a:t>
            </a:r>
          </a:p>
          <a:p>
            <a:pPr lvl="1"/>
            <a:r>
              <a:rPr lang="fi-FI" dirty="0" smtClean="0"/>
              <a:t>Merkittävä uusi </a:t>
            </a:r>
            <a:r>
              <a:rPr lang="fi-FI" dirty="0" err="1" smtClean="0"/>
              <a:t>markkina</a:t>
            </a:r>
            <a:endParaRPr lang="fi-FI" dirty="0" smtClean="0"/>
          </a:p>
          <a:p>
            <a:pPr lvl="1"/>
            <a:r>
              <a:rPr lang="fi-FI" dirty="0" smtClean="0"/>
              <a:t>Vakauttanut silakan tuottajahintoja</a:t>
            </a:r>
          </a:p>
          <a:p>
            <a:pPr lvl="1"/>
            <a:r>
              <a:rPr lang="fi-FI" dirty="0" smtClean="0"/>
              <a:t>Luonut edellytykset kotimaiselle</a:t>
            </a:r>
          </a:p>
          <a:p>
            <a:pPr marL="457200" lvl="1" indent="0">
              <a:buNone/>
            </a:pPr>
            <a:r>
              <a:rPr lang="fi-FI" dirty="0"/>
              <a:t> </a:t>
            </a:r>
            <a:r>
              <a:rPr lang="fi-FI" dirty="0" smtClean="0"/>
              <a:t>   ravinteiden kierrätyskalarehulle</a:t>
            </a:r>
          </a:p>
          <a:p>
            <a:pPr marL="400050"/>
            <a:r>
              <a:rPr lang="fi-FI" dirty="0" smtClean="0"/>
              <a:t>Toimijakohtaiset kalastusoikeudet</a:t>
            </a:r>
          </a:p>
          <a:p>
            <a:pPr marL="57150" indent="0">
              <a:buNone/>
            </a:pPr>
            <a:r>
              <a:rPr lang="fi-FI" dirty="0"/>
              <a:t> </a:t>
            </a:r>
            <a:r>
              <a:rPr lang="fi-FI" dirty="0" smtClean="0"/>
              <a:t>    ja kiintiöt helpottamaan tuotannon</a:t>
            </a:r>
          </a:p>
          <a:p>
            <a:pPr marL="57150" indent="0">
              <a:buNone/>
            </a:pPr>
            <a:r>
              <a:rPr lang="fi-FI" dirty="0" smtClean="0"/>
              <a:t>     suunnittelua</a:t>
            </a:r>
          </a:p>
          <a:p>
            <a:pPr marL="400050"/>
            <a:r>
              <a:rPr lang="fi-FI" dirty="0" smtClean="0"/>
              <a:t>Kiintiöiden supistuminen ongelma</a:t>
            </a:r>
          </a:p>
          <a:p>
            <a:pPr marL="400050"/>
            <a:r>
              <a:rPr lang="fi-FI" dirty="0" smtClean="0"/>
              <a:t>Miten käy turkistalouden?</a:t>
            </a:r>
          </a:p>
          <a:p>
            <a:pPr marL="400050"/>
            <a:r>
              <a:rPr lang="fi-FI" dirty="0" smtClean="0"/>
              <a:t>Dioksiinit vähentymässä</a:t>
            </a:r>
          </a:p>
          <a:p>
            <a:pPr marL="400050"/>
            <a:r>
              <a:rPr lang="fi-FI" dirty="0" smtClean="0"/>
              <a:t>Kiinnostus elintarvikesilakkaan kasvanut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86" y="1981013"/>
            <a:ext cx="3315907" cy="29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2" y="303613"/>
            <a:ext cx="8127011" cy="1038225"/>
          </a:xfrm>
        </p:spPr>
        <p:txBody>
          <a:bodyPr/>
          <a:lstStyle/>
          <a:p>
            <a:r>
              <a:rPr lang="fi-FI" dirty="0" smtClean="0"/>
              <a:t>Rannikkokalastuksen vaikeudet jatkuvat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82" y="1262855"/>
            <a:ext cx="8127011" cy="4418013"/>
          </a:xfrm>
        </p:spPr>
        <p:txBody>
          <a:bodyPr/>
          <a:lstStyle/>
          <a:p>
            <a:r>
              <a:rPr lang="fi-FI" dirty="0" smtClean="0"/>
              <a:t>Hylkeet ja merimetsot suurin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ongelma</a:t>
            </a:r>
          </a:p>
          <a:p>
            <a:r>
              <a:rPr lang="fi-FI" dirty="0" smtClean="0"/>
              <a:t>Ympäristöolosuhteiden muutokset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vaikuttavat kalastukseen</a:t>
            </a:r>
          </a:p>
          <a:p>
            <a:r>
              <a:rPr lang="fi-FI" dirty="0" smtClean="0"/>
              <a:t>Tukien heikkeneminen ja byrokratian</a:t>
            </a:r>
          </a:p>
          <a:p>
            <a:pPr marL="0" indent="0">
              <a:buNone/>
            </a:pPr>
            <a:r>
              <a:rPr lang="fi-FI" dirty="0" smtClean="0"/>
              <a:t>     kasvu kismittävät</a:t>
            </a:r>
          </a:p>
          <a:p>
            <a:r>
              <a:rPr lang="fi-FI" dirty="0" smtClean="0"/>
              <a:t>1-ryhmäläisten määrä vähenee</a:t>
            </a:r>
          </a:p>
          <a:p>
            <a:r>
              <a:rPr lang="fi-FI" dirty="0" smtClean="0"/>
              <a:t>Lähikalabuumi menossa</a:t>
            </a:r>
          </a:p>
          <a:p>
            <a:r>
              <a:rPr lang="fi-FI" dirty="0" smtClean="0"/>
              <a:t>Innovaatio-ohjelmassa etsitään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ratkaisuja hyljeongelmaan</a:t>
            </a:r>
          </a:p>
          <a:p>
            <a:r>
              <a:rPr lang="fi-FI" dirty="0" smtClean="0"/>
              <a:t>Merimetsojen aiheuttamat ongelmat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tiedostetaan paremmin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1" y="1427296"/>
            <a:ext cx="2811031" cy="21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2" y="3627016"/>
            <a:ext cx="2811031" cy="18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Sisävesikalastus kehittyy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94" y="1400175"/>
            <a:ext cx="8127011" cy="4418013"/>
          </a:xfrm>
        </p:spPr>
        <p:txBody>
          <a:bodyPr/>
          <a:lstStyle/>
          <a:p>
            <a:r>
              <a:rPr lang="fi-FI" dirty="0" smtClean="0"/>
              <a:t>Ympäristömuutokset näkyvät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sisävesilläkin</a:t>
            </a:r>
          </a:p>
          <a:p>
            <a:r>
              <a:rPr lang="fi-FI" dirty="0" smtClean="0"/>
              <a:t>Kuha- ja muikkukannat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kasvussa, rapu merkittävä,</a:t>
            </a:r>
          </a:p>
          <a:p>
            <a:pPr marL="0" indent="0">
              <a:buNone/>
            </a:pPr>
            <a:r>
              <a:rPr lang="fi-FI" dirty="0" smtClean="0"/>
              <a:t>     särkikalojen hyödyntäminen</a:t>
            </a:r>
          </a:p>
          <a:p>
            <a:r>
              <a:rPr lang="fi-FI" dirty="0" smtClean="0"/>
              <a:t>Kalastajien yhteistyö tiivistynyt</a:t>
            </a:r>
          </a:p>
          <a:p>
            <a:r>
              <a:rPr lang="fi-FI" dirty="0" smtClean="0"/>
              <a:t>Uusia 1-ryhmän kalastajia</a:t>
            </a:r>
          </a:p>
          <a:p>
            <a:r>
              <a:rPr lang="fi-FI" dirty="0" smtClean="0"/>
              <a:t>Kalatalousryhmien rooli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tärkeä</a:t>
            </a:r>
          </a:p>
          <a:p>
            <a:r>
              <a:rPr lang="fi-FI" dirty="0" smtClean="0"/>
              <a:t>Kaupallisen kalastuksen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kehittämisohjelma</a:t>
            </a:r>
          </a:p>
          <a:p>
            <a:r>
              <a:rPr lang="fi-FI" dirty="0" smtClean="0"/>
              <a:t>Kalastuslupien saatavuus ongelma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82" y="1515989"/>
            <a:ext cx="3977039" cy="179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76" y="3605020"/>
            <a:ext cx="29146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2" y="183463"/>
            <a:ext cx="8127011" cy="1038225"/>
          </a:xfrm>
        </p:spPr>
        <p:txBody>
          <a:bodyPr/>
          <a:lstStyle/>
          <a:p>
            <a:r>
              <a:rPr lang="fi-FI" dirty="0" smtClean="0"/>
              <a:t>Vesiviljelyn kehitys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2713F14-65AC-4F63-824F-326643FF777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CD1440C-FAB8-4462-93BB-8682131BCA36}" type="datetime1">
              <a:rPr lang="fi-FI" smtClean="0"/>
              <a:pPr>
                <a:defRPr/>
              </a:pPr>
              <a:t>21.10.2019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309" y="1062617"/>
            <a:ext cx="783599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Tavoite + 10 Milj. kg</a:t>
            </a:r>
          </a:p>
          <a:p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Tuotannon lisäys 1 </a:t>
            </a:r>
            <a:r>
              <a:rPr lang="fi-FI" sz="2000" dirty="0" err="1" smtClean="0"/>
              <a:t>Milj.kg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Lisäkapasiteettia syntynyt &gt;</a:t>
            </a:r>
          </a:p>
          <a:p>
            <a:pPr lvl="2"/>
            <a:r>
              <a:rPr lang="fi-FI" dirty="0" smtClean="0"/>
              <a:t>        	 Meri	  	1,6 M. kg</a:t>
            </a:r>
          </a:p>
          <a:p>
            <a:pPr lvl="2"/>
            <a:r>
              <a:rPr lang="fi-FI" dirty="0"/>
              <a:t>	</a:t>
            </a:r>
            <a:r>
              <a:rPr lang="fi-FI" dirty="0" smtClean="0"/>
              <a:t>	 Sisävesi  	0,5 M. kg</a:t>
            </a:r>
          </a:p>
          <a:p>
            <a:pPr lvl="2"/>
            <a:r>
              <a:rPr lang="fi-FI" dirty="0"/>
              <a:t>	</a:t>
            </a:r>
            <a:r>
              <a:rPr lang="fi-FI" dirty="0" smtClean="0"/>
              <a:t>	 </a:t>
            </a:r>
            <a:r>
              <a:rPr lang="fi-FI" u="sng" dirty="0" smtClean="0"/>
              <a:t>Kiertovesi	1,7 M. kg</a:t>
            </a:r>
          </a:p>
          <a:p>
            <a:pPr lvl="2"/>
            <a:r>
              <a:rPr lang="fi-FI" dirty="0" smtClean="0"/>
              <a:t>		 Yhteensä</a:t>
            </a:r>
            <a:r>
              <a:rPr lang="fi-FI" sz="2000" dirty="0" smtClean="0"/>
              <a:t>	3,8 </a:t>
            </a:r>
            <a:r>
              <a:rPr lang="fi-FI" sz="2000" dirty="0" err="1" smtClean="0"/>
              <a:t>M.kg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 Tuotannon arvo noussut  merkittävästi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 Kiertovesilaitoksiin investoitu rohkeasti, </a:t>
            </a:r>
          </a:p>
          <a:p>
            <a:r>
              <a:rPr lang="fi-FI" sz="2000" dirty="0"/>
              <a:t> </a:t>
            </a:r>
            <a:r>
              <a:rPr lang="fi-FI" sz="2000" dirty="0" smtClean="0"/>
              <a:t>    mutta ruokakalatuotanto toistaiseksi </a:t>
            </a:r>
          </a:p>
          <a:p>
            <a:r>
              <a:rPr lang="fi-FI" sz="2000" dirty="0"/>
              <a:t> </a:t>
            </a:r>
            <a:r>
              <a:rPr lang="fi-FI" sz="2000" dirty="0" smtClean="0"/>
              <a:t>    kannattamatonta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 Merilaitosten kannattavuus ollut poikkeuksellisen hyvä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 Ympäristölupien saamisen epävarmuus edelleen pääongelma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3"/>
            <a:r>
              <a:rPr lang="fi-FI" dirty="0"/>
              <a:t>	</a:t>
            </a: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09" y="3312479"/>
            <a:ext cx="2970820" cy="19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25" y="594845"/>
            <a:ext cx="3066959" cy="25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ke_PP_FI_basic_4_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12E58CE101F2D4B90895E5F3183DB0D" ma:contentTypeVersion="15" ma:contentTypeDescription="Luo uusi asiakirja." ma:contentTypeScope="" ma:versionID="5550fe5ea1fef170c1b7c92662bf2027">
  <xsd:schema xmlns:xsd="http://www.w3.org/2001/XMLSchema" xmlns:xs="http://www.w3.org/2001/XMLSchema" xmlns:p="http://schemas.microsoft.com/office/2006/metadata/properties" xmlns:ns2="07f82f05-2834-4a85-9f0d-97345fc438c7" xmlns:ns3="a4ceee9a-8660-4a90-926a-96641136a8a6" targetNamespace="http://schemas.microsoft.com/office/2006/metadata/properties" ma:root="true" ma:fieldsID="78913cb1d491925b17086ebb8c036969" ns2:_="" ns3:_="">
    <xsd:import namespace="07f82f05-2834-4a85-9f0d-97345fc438c7"/>
    <xsd:import namespace="a4ceee9a-8660-4a90-926a-96641136a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2f05-2834-4a85-9f0d-97345fc43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8a5ecd6-af6c-43f6-aded-cfb13d62c2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eee9a-8660-4a90-926a-96641136a8a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145a95e-bcbf-4b50-a2a3-dea2b6810ed4}" ma:internalName="TaxCatchAll" ma:showField="CatchAllData" ma:web="a4ceee9a-8660-4a90-926a-96641136a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6C101-CF9C-4C79-90F0-EDFB5723CC76}"/>
</file>

<file path=customXml/itemProps2.xml><?xml version="1.0" encoding="utf-8"?>
<ds:datastoreItem xmlns:ds="http://schemas.openxmlformats.org/officeDocument/2006/customXml" ds:itemID="{AB2A881F-3850-4A9D-9E5C-A3294FF3E3DF}"/>
</file>

<file path=docProps/app.xml><?xml version="1.0" encoding="utf-8"?>
<Properties xmlns="http://schemas.openxmlformats.org/officeDocument/2006/extended-properties" xmlns:vt="http://schemas.openxmlformats.org/officeDocument/2006/docPropsVTypes">
  <Template>Luke_PP_FI_basic_4_3</Template>
  <TotalTime>550</TotalTime>
  <Words>571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Luke_PP_FI_basic_4_3</vt:lpstr>
      <vt:lpstr>Elinkeinokalatalouden kehitys ja näkymät</vt:lpstr>
      <vt:lpstr>Esitelmän rakenne</vt:lpstr>
      <vt:lpstr>Tavoitteet</vt:lpstr>
      <vt:lpstr>Kalatalouden keskeiset tavoitteet</vt:lpstr>
      <vt:lpstr>Kalatalouden kehitys  2015 - 2019</vt:lpstr>
      <vt:lpstr>Silakalla paljon mahdollisuuksia</vt:lpstr>
      <vt:lpstr>Rannikkokalastuksen vaikeudet jatkuvat</vt:lpstr>
      <vt:lpstr>Sisävesikalastus kehittyy</vt:lpstr>
      <vt:lpstr>Vesiviljelyn kehitys</vt:lpstr>
      <vt:lpstr>Kaupassa ja jalostuksessa ollut vipinää</vt:lpstr>
      <vt:lpstr>Tulevaisuuden näkymät</vt:lpstr>
      <vt:lpstr>Lohen maailmanmarkkinahinnat</vt:lpstr>
      <vt:lpstr>Taloustilanne</vt:lpstr>
      <vt:lpstr>Ilmastonmuutos</vt:lpstr>
      <vt:lpstr>Kulutuskäyttäytymisen muutos</vt:lpstr>
      <vt:lpstr>Teknologian murros</vt:lpstr>
      <vt:lpstr>Mustat joutsenet</vt:lpstr>
      <vt:lpstr>Tulevaisuuden tekijät</vt:lpstr>
      <vt:lpstr>PowerPoint Presentation</vt:lpstr>
      <vt:lpstr>PowerPoint Presentation</vt:lpstr>
      <vt:lpstr>PowerPoint Presentation</vt:lpstr>
    </vt:vector>
  </TitlesOfParts>
  <Company>LUKE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Elinkeinokalatalouden kehitys ja näkymät</dc:title>
  <dc:creator>Setälä Jari</dc:creator>
  <cp:lastModifiedBy>Setälä Jari</cp:lastModifiedBy>
  <cp:revision>34</cp:revision>
  <dcterms:created xsi:type="dcterms:W3CDTF">2019-10-18T06:09:38Z</dcterms:created>
  <dcterms:modified xsi:type="dcterms:W3CDTF">2019-10-21T15:43:33Z</dcterms:modified>
</cp:coreProperties>
</file>