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7.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8.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17.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4.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25.xml" ContentType="application/vnd.openxmlformats-officedocument.presentationml.slideLayout+xml"/>
  <Override PartName="/ppt/slideLayouts/slideLayout2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4.xml" ContentType="application/vnd.openxmlformats-officedocument.presentationml.slideLayout+xml"/>
  <Override PartName="/ppt/slideLayouts/slideLayout17.xml" ContentType="application/vnd.openxmlformats-officedocument.presentationml.slideLayout+xml"/>
  <Override PartName="/ppt/slideLayouts/slideLayout19.xml" ContentType="application/vnd.openxmlformats-officedocument.presentationml.slideLayout+xml"/>
  <Override PartName="/ppt/slideLayouts/slideLayout22.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3.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custom.xml" ContentType="application/vnd.openxmlformats-officedocument.custom-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866" r:id="rId2"/>
  </p:sldMasterIdLst>
  <p:notesMasterIdLst>
    <p:notesMasterId r:id="rId24"/>
  </p:notesMasterIdLst>
  <p:handoutMasterIdLst>
    <p:handoutMasterId r:id="rId25"/>
  </p:handoutMasterIdLst>
  <p:sldIdLst>
    <p:sldId id="266" r:id="rId3"/>
    <p:sldId id="321" r:id="rId4"/>
    <p:sldId id="322" r:id="rId5"/>
    <p:sldId id="301" r:id="rId6"/>
    <p:sldId id="296" r:id="rId7"/>
    <p:sldId id="288" r:id="rId8"/>
    <p:sldId id="325" r:id="rId9"/>
    <p:sldId id="331" r:id="rId10"/>
    <p:sldId id="333" r:id="rId11"/>
    <p:sldId id="334" r:id="rId12"/>
    <p:sldId id="327" r:id="rId13"/>
    <p:sldId id="257" r:id="rId14"/>
    <p:sldId id="329" r:id="rId15"/>
    <p:sldId id="307" r:id="rId16"/>
    <p:sldId id="336" r:id="rId17"/>
    <p:sldId id="337" r:id="rId18"/>
    <p:sldId id="338" r:id="rId19"/>
    <p:sldId id="340" r:id="rId20"/>
    <p:sldId id="317" r:id="rId21"/>
    <p:sldId id="320" r:id="rId22"/>
    <p:sldId id="280" r:id="rId2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3627">
          <p15:clr>
            <a:srgbClr val="A4A3A4"/>
          </p15:clr>
        </p15:guide>
        <p15:guide id="2" pos="30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skinen Tapio" initials="KT"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29" autoAdjust="0"/>
    <p:restoredTop sz="86911" autoAdjust="0"/>
  </p:normalViewPr>
  <p:slideViewPr>
    <p:cSldViewPr snapToGrid="0" snapToObjects="1">
      <p:cViewPr>
        <p:scale>
          <a:sx n="80" d="100"/>
          <a:sy n="80" d="100"/>
        </p:scale>
        <p:origin x="-1368" y="-948"/>
      </p:cViewPr>
      <p:guideLst>
        <p:guide orient="horz" pos="3627"/>
        <p:guide pos="301"/>
      </p:guideLst>
    </p:cSldViewPr>
  </p:slideViewPr>
  <p:outlineViewPr>
    <p:cViewPr>
      <p:scale>
        <a:sx n="33" d="100"/>
        <a:sy n="33" d="100"/>
      </p:scale>
      <p:origin x="0" y="1368"/>
    </p:cViewPr>
  </p:outlineViewPr>
  <p:notesTextViewPr>
    <p:cViewPr>
      <p:scale>
        <a:sx n="100" d="100"/>
        <a:sy n="100" d="100"/>
      </p:scale>
      <p:origin x="0" y="0"/>
    </p:cViewPr>
  </p:notesTextViewPr>
  <p:sorterViewPr>
    <p:cViewPr varScale="1">
      <p:scale>
        <a:sx n="1" d="1"/>
        <a:sy n="1" d="1"/>
      </p:scale>
      <p:origin x="0" y="-6816"/>
    </p:cViewPr>
  </p:sorterViewPr>
  <p:notesViewPr>
    <p:cSldViewPr snapToGrid="0" snapToObjects="1">
      <p:cViewPr varScale="1">
        <p:scale>
          <a:sx n="65" d="100"/>
          <a:sy n="65" d="100"/>
        </p:scale>
        <p:origin x="-3115" y="-91"/>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EE9FC5A-0746-47C6-8C65-2539C4358F44}" type="datetimeFigureOut">
              <a:rPr lang="en-US"/>
              <a:pPr>
                <a:defRPr/>
              </a:pPr>
              <a:t>7/21/2020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1294B74-AA6C-4461-8936-5EBA20365919}" type="slidenum">
              <a:rPr lang="en-US"/>
              <a:pPr>
                <a:defRPr/>
              </a:pPr>
              <a:t>‹#›</a:t>
            </a:fld>
            <a:endParaRPr lang="en-US"/>
          </a:p>
        </p:txBody>
      </p:sp>
    </p:spTree>
    <p:extLst>
      <p:ext uri="{BB962C8B-B14F-4D97-AF65-F5344CB8AC3E}">
        <p14:creationId xmlns:p14="http://schemas.microsoft.com/office/powerpoint/2010/main" val="4783942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67E4F15-A485-4EC3-A386-8513F02D0C37}" type="datetimeFigureOut">
              <a:rPr lang="en-US"/>
              <a:pPr>
                <a:defRPr/>
              </a:pPr>
              <a:t>7/21/2020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noProof="0" smtClean="0"/>
              <a:t>Click to edit Master text styles</a:t>
            </a:r>
          </a:p>
          <a:p>
            <a:pPr lvl="1"/>
            <a:r>
              <a:rPr lang="fi-FI" noProof="0" smtClean="0"/>
              <a:t>Second level</a:t>
            </a:r>
          </a:p>
          <a:p>
            <a:pPr lvl="2"/>
            <a:r>
              <a:rPr lang="fi-FI" noProof="0" smtClean="0"/>
              <a:t>Third level</a:t>
            </a:r>
          </a:p>
          <a:p>
            <a:pPr lvl="3"/>
            <a:r>
              <a:rPr lang="fi-FI" noProof="0" smtClean="0"/>
              <a:t>Fourth level</a:t>
            </a:r>
          </a:p>
          <a:p>
            <a:pPr lvl="4"/>
            <a:r>
              <a:rPr lang="fi-FI"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7A9D0533-85FE-4295-B056-A766E1E69040}" type="slidenum">
              <a:rPr lang="en-US"/>
              <a:pPr>
                <a:defRPr/>
              </a:pPr>
              <a:t>‹#›</a:t>
            </a:fld>
            <a:endParaRPr lang="en-US"/>
          </a:p>
        </p:txBody>
      </p:sp>
    </p:spTree>
    <p:extLst>
      <p:ext uri="{BB962C8B-B14F-4D97-AF65-F5344CB8AC3E}">
        <p14:creationId xmlns:p14="http://schemas.microsoft.com/office/powerpoint/2010/main" val="36355246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7A9D0533-85FE-4295-B056-A766E1E69040}" type="slidenum">
              <a:rPr lang="en-US" smtClean="0"/>
              <a:pPr>
                <a:defRPr/>
              </a:pPr>
              <a:t>1</a:t>
            </a:fld>
            <a:endParaRPr lang="en-US"/>
          </a:p>
        </p:txBody>
      </p:sp>
    </p:spTree>
    <p:extLst>
      <p:ext uri="{BB962C8B-B14F-4D97-AF65-F5344CB8AC3E}">
        <p14:creationId xmlns:p14="http://schemas.microsoft.com/office/powerpoint/2010/main" val="415048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Tärkein käyttötarkoitus varmasti lisääntymisaikaisten kalastusrajoitusten suunnittelu</a:t>
            </a:r>
          </a:p>
          <a:p>
            <a:endParaRPr lang="fi-FI" dirty="0"/>
          </a:p>
          <a:p>
            <a:r>
              <a:rPr lang="fi-FI" dirty="0" smtClean="0"/>
              <a:t>KAKKOSKOHTA ITSESTÄÄN SELVÄÄ VIRTAVESIPUOLELLE, MUTTA MYÖS RANNOKOLTA VOI LÖYTYÄ….</a:t>
            </a:r>
          </a:p>
        </p:txBody>
      </p:sp>
      <p:sp>
        <p:nvSpPr>
          <p:cNvPr id="4" name="Slide Number Placeholder 3"/>
          <p:cNvSpPr>
            <a:spLocks noGrp="1"/>
          </p:cNvSpPr>
          <p:nvPr>
            <p:ph type="sldNum" sz="quarter" idx="10"/>
          </p:nvPr>
        </p:nvSpPr>
        <p:spPr/>
        <p:txBody>
          <a:bodyPr/>
          <a:lstStyle/>
          <a:p>
            <a:pPr>
              <a:defRPr/>
            </a:pPr>
            <a:fld id="{7A9D0533-85FE-4295-B056-A766E1E69040}" type="slidenum">
              <a:rPr lang="en-US" smtClean="0"/>
              <a:pPr>
                <a:defRPr/>
              </a:pPr>
              <a:t>12</a:t>
            </a:fld>
            <a:endParaRPr lang="en-US"/>
          </a:p>
        </p:txBody>
      </p:sp>
    </p:spTree>
    <p:extLst>
      <p:ext uri="{BB962C8B-B14F-4D97-AF65-F5344CB8AC3E}">
        <p14:creationId xmlns:p14="http://schemas.microsoft.com/office/powerpoint/2010/main" val="930780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Oranssit</a:t>
            </a:r>
            <a:r>
              <a:rPr lang="fi-FI" baseline="0" dirty="0" smtClean="0"/>
              <a:t> käytössä olevia kutujokia, vihreä potentiaalinen mikäli vaelluseste poistuu. Keltainen </a:t>
            </a:r>
            <a:r>
              <a:rPr lang="fi-FI" baseline="0" dirty="0" err="1" smtClean="0"/>
              <a:t>Arvajan</a:t>
            </a:r>
            <a:r>
              <a:rPr lang="fi-FI" baseline="0" dirty="0" smtClean="0"/>
              <a:t> alueen ulompi osa, voidaan tehdä eri tason toimenpiteitä. Huomaa alueraja ja yhteistyö. </a:t>
            </a:r>
            <a:r>
              <a:rPr lang="fi-FI" b="1" baseline="0" dirty="0" smtClean="0"/>
              <a:t>Tavoitteena osoittaa järvitaimenen elinkierron kannalta kriittisiä alueita, alue päättää mahdolliset toimenpiteet </a:t>
            </a:r>
            <a:r>
              <a:rPr lang="fi-FI" b="1" baseline="0" dirty="0" err="1" smtClean="0"/>
              <a:t>KHS:ssa</a:t>
            </a:r>
            <a:endParaRPr lang="fi-FI" b="1" dirty="0"/>
          </a:p>
        </p:txBody>
      </p:sp>
      <p:sp>
        <p:nvSpPr>
          <p:cNvPr id="4" name="Slide Number Placeholder 3"/>
          <p:cNvSpPr>
            <a:spLocks noGrp="1"/>
          </p:cNvSpPr>
          <p:nvPr>
            <p:ph type="sldNum" sz="quarter" idx="10"/>
          </p:nvPr>
        </p:nvSpPr>
        <p:spPr/>
        <p:txBody>
          <a:bodyPr/>
          <a:lstStyle/>
          <a:p>
            <a:pPr>
              <a:defRPr/>
            </a:pPr>
            <a:fld id="{7A9D0533-85FE-4295-B056-A766E1E69040}"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4175614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Porvoo-Sipoo:</a:t>
            </a:r>
          </a:p>
          <a:p>
            <a:r>
              <a:rPr lang="fi-FI" dirty="0" smtClean="0"/>
              <a:t>1) Karsintaperiaate</a:t>
            </a:r>
            <a:r>
              <a:rPr lang="fi-FI" baseline="0" dirty="0" smtClean="0"/>
              <a:t> – pois väylät, satamat, suoja-alueet, kalastuskieltoalueet ja kalaväylät sekä luonnonsuojelualueet. YLEISLUONTOINEN! Tekstissä todetaan, että asuntojen ja mökkien edustat eivät kuulu alueeseen!</a:t>
            </a:r>
            <a:endParaRPr lang="fi-FI" dirty="0" smtClean="0"/>
          </a:p>
          <a:p>
            <a:r>
              <a:rPr lang="fi-FI" dirty="0" smtClean="0"/>
              <a:t>2) Selvitettiin kyselyllä 1-luokan kaupallisille kalastajille.</a:t>
            </a:r>
            <a:r>
              <a:rPr lang="fi-FI" baseline="0" dirty="0" smtClean="0"/>
              <a:t> Rysä, verkko ja mahdolliset troolialueet</a:t>
            </a:r>
          </a:p>
          <a:p>
            <a:endParaRPr lang="fi-FI"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Tummat alueet isorysäkieltoalueella. Keväinen särkikala ja kuoreen rysäpyynti. Siellä toimiminen siis vaatii </a:t>
            </a:r>
            <a:r>
              <a:rPr lang="fi-FI" b="1" baseline="0" dirty="0" smtClean="0"/>
              <a:t>vesialueen omistajan lisäksi </a:t>
            </a:r>
            <a:r>
              <a:rPr lang="fi-FI" baseline="0" dirty="0" err="1" smtClean="0"/>
              <a:t>ELY:ltä</a:t>
            </a:r>
            <a:r>
              <a:rPr lang="fi-FI" baseline="0" dirty="0" smtClean="0"/>
              <a:t> luvan, se mainitaan tekstissä. Porvoon edustalle ei ehkä rysää mahdu, mutta ainakin jumbokatiskoja </a:t>
            </a:r>
            <a:r>
              <a:rPr lang="fi-FI" baseline="0" dirty="0" err="1" smtClean="0"/>
              <a:t>tms</a:t>
            </a:r>
            <a:endParaRPr lang="fi-FI" dirty="0" smtClean="0"/>
          </a:p>
          <a:p>
            <a:endParaRPr lang="fi-FI" dirty="0" smtClean="0"/>
          </a:p>
          <a:p>
            <a:r>
              <a:rPr lang="fi-FI" dirty="0" smtClean="0"/>
              <a:t>Päijänne:</a:t>
            </a:r>
          </a:p>
          <a:p>
            <a:r>
              <a:rPr lang="fi-FI" sz="1200" kern="1200" dirty="0" smtClean="0">
                <a:solidFill>
                  <a:schemeClr val="tx1"/>
                </a:solidFill>
                <a:effectLst/>
                <a:latin typeface="+mn-lt"/>
                <a:ea typeface="ＭＳ Ｐゴシック" charset="0"/>
                <a:cs typeface="ＭＳ Ｐゴシック" charset="0"/>
              </a:rPr>
              <a:t>trooliesimerkissä on </a:t>
            </a:r>
            <a:r>
              <a:rPr lang="fi-FI" sz="1200" b="1" kern="1200" dirty="0" smtClean="0">
                <a:solidFill>
                  <a:schemeClr val="tx1"/>
                </a:solidFill>
                <a:effectLst/>
                <a:latin typeface="+mn-lt"/>
                <a:ea typeface="ＭＳ Ｐゴシック" charset="0"/>
                <a:cs typeface="ＭＳ Ｐゴシック" charset="0"/>
              </a:rPr>
              <a:t>poistettu satamat ja vilkkaat vesiliikennealueet ja taimenjokien suut</a:t>
            </a:r>
            <a:r>
              <a:rPr lang="fi-FI" sz="1200" kern="1200" dirty="0" smtClean="0">
                <a:solidFill>
                  <a:schemeClr val="tx1"/>
                </a:solidFill>
                <a:effectLst/>
                <a:latin typeface="+mn-lt"/>
                <a:ea typeface="ＭＳ Ｐゴシック" charset="0"/>
                <a:cs typeface="ＭＳ Ｐゴシック" charset="0"/>
              </a:rPr>
              <a:t>. Tavoite siis mahdollista, eli </a:t>
            </a:r>
            <a:r>
              <a:rPr lang="fi-FI" sz="1200" kern="1200" dirty="0" err="1" smtClean="0">
                <a:solidFill>
                  <a:schemeClr val="tx1"/>
                </a:solidFill>
                <a:effectLst/>
                <a:latin typeface="+mn-lt"/>
                <a:ea typeface="ＭＳ Ｐゴシック" charset="0"/>
                <a:cs typeface="ＭＳ Ｐゴシック" charset="0"/>
              </a:rPr>
              <a:t>mahd</a:t>
            </a:r>
            <a:r>
              <a:rPr lang="fi-FI" sz="1200" kern="1200" dirty="0" smtClean="0">
                <a:solidFill>
                  <a:schemeClr val="tx1"/>
                </a:solidFill>
                <a:effectLst/>
                <a:latin typeface="+mn-lt"/>
                <a:ea typeface="ＭＳ Ｐゴシック" charset="0"/>
                <a:cs typeface="ＭＳ Ｐゴシック" charset="0"/>
              </a:rPr>
              <a:t> paljon alueita kaupallisen käyttöön. Mukaan on otettu myös alueet, joissa ei ole tällä hetkellä kaupallista kalastusta (</a:t>
            </a:r>
            <a:r>
              <a:rPr lang="fi-FI" sz="1200" kern="1200" dirty="0" err="1" smtClean="0">
                <a:solidFill>
                  <a:schemeClr val="tx1"/>
                </a:solidFill>
                <a:effectLst/>
                <a:latin typeface="+mn-lt"/>
                <a:ea typeface="ＭＳ Ｐゴシック" charset="0"/>
                <a:cs typeface="ＭＳ Ｐゴシック" charset="0"/>
              </a:rPr>
              <a:t>esim</a:t>
            </a:r>
            <a:r>
              <a:rPr lang="fi-FI" sz="1200" kern="1200" dirty="0" smtClean="0">
                <a:solidFill>
                  <a:schemeClr val="tx1"/>
                </a:solidFill>
                <a:effectLst/>
                <a:latin typeface="+mn-lt"/>
                <a:ea typeface="ＭＳ Ｐゴシック" charset="0"/>
                <a:cs typeface="ＭＳ Ｐゴシック" charset="0"/>
              </a:rPr>
              <a:t> troolin tapauksessa ei saa lupia tai nykyisille trooleille liian matala alue). Nämä alueet on kuitenkin otettu rajauksen sisälle, koska mikään ei estä kaupallista kalastusta. Matalista alueista tulee kyllä vääntöä, koska omistajat eivät halua että troolaus olisi sallittua.</a:t>
            </a:r>
          </a:p>
          <a:p>
            <a:r>
              <a:rPr lang="fi-FI" sz="1200" kern="1200" dirty="0" smtClean="0">
                <a:solidFill>
                  <a:schemeClr val="tx1"/>
                </a:solidFill>
                <a:effectLst/>
                <a:latin typeface="+mn-lt"/>
                <a:ea typeface="ＭＳ Ｐゴシック" charset="0"/>
                <a:cs typeface="ＭＳ Ｐゴシック" charset="0"/>
              </a:rPr>
              <a:t> </a:t>
            </a:r>
          </a:p>
          <a:p>
            <a:endParaRPr lang="fi-FI" dirty="0" smtClean="0"/>
          </a:p>
        </p:txBody>
      </p:sp>
      <p:sp>
        <p:nvSpPr>
          <p:cNvPr id="4" name="Slide Number Placeholder 3"/>
          <p:cNvSpPr>
            <a:spLocks noGrp="1"/>
          </p:cNvSpPr>
          <p:nvPr>
            <p:ph type="sldNum" sz="quarter" idx="10"/>
          </p:nvPr>
        </p:nvSpPr>
        <p:spPr/>
        <p:txBody>
          <a:bodyPr/>
          <a:lstStyle/>
          <a:p>
            <a:pPr>
              <a:defRPr/>
            </a:pPr>
            <a:fld id="{7A9D0533-85FE-4295-B056-A766E1E69040}" type="slidenum">
              <a:rPr lang="en-US" smtClean="0"/>
              <a:pPr>
                <a:defRPr/>
              </a:pPr>
              <a:t>14</a:t>
            </a:fld>
            <a:endParaRPr lang="en-US"/>
          </a:p>
        </p:txBody>
      </p:sp>
    </p:spTree>
    <p:extLst>
      <p:ext uri="{BB962C8B-B14F-4D97-AF65-F5344CB8AC3E}">
        <p14:creationId xmlns:p14="http://schemas.microsoft.com/office/powerpoint/2010/main" val="93064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Kalastajia haastateltu</a:t>
            </a:r>
          </a:p>
          <a:p>
            <a:endParaRPr lang="fi-FI" dirty="0"/>
          </a:p>
        </p:txBody>
      </p:sp>
      <p:sp>
        <p:nvSpPr>
          <p:cNvPr id="4" name="Slide Number Placeholder 3"/>
          <p:cNvSpPr>
            <a:spLocks noGrp="1"/>
          </p:cNvSpPr>
          <p:nvPr>
            <p:ph type="sldNum" sz="quarter" idx="10"/>
          </p:nvPr>
        </p:nvSpPr>
        <p:spPr/>
        <p:txBody>
          <a:bodyPr/>
          <a:lstStyle/>
          <a:p>
            <a:pPr>
              <a:defRPr/>
            </a:pPr>
            <a:fld id="{7A9D0533-85FE-4295-B056-A766E1E69040}" type="slidenum">
              <a:rPr lang="en-US" smtClean="0"/>
              <a:pPr>
                <a:defRPr/>
              </a:pPr>
              <a:t>15</a:t>
            </a:fld>
            <a:endParaRPr lang="en-US"/>
          </a:p>
        </p:txBody>
      </p:sp>
    </p:spTree>
    <p:extLst>
      <p:ext uri="{BB962C8B-B14F-4D97-AF65-F5344CB8AC3E}">
        <p14:creationId xmlns:p14="http://schemas.microsoft.com/office/powerpoint/2010/main" val="1970637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Koko Päijänteen pääallas täplärapu aluetta. Jokirapu suojelusyistä tarkastelu valuma-alue tasolla</a:t>
            </a:r>
            <a:endParaRPr lang="fi-FI" dirty="0"/>
          </a:p>
        </p:txBody>
      </p:sp>
      <p:sp>
        <p:nvSpPr>
          <p:cNvPr id="4" name="Slide Number Placeholder 3"/>
          <p:cNvSpPr>
            <a:spLocks noGrp="1"/>
          </p:cNvSpPr>
          <p:nvPr>
            <p:ph type="sldNum" sz="quarter" idx="10"/>
          </p:nvPr>
        </p:nvSpPr>
        <p:spPr/>
        <p:txBody>
          <a:bodyPr/>
          <a:lstStyle/>
          <a:p>
            <a:pPr>
              <a:defRPr/>
            </a:pPr>
            <a:fld id="{7A9D0533-85FE-4295-B056-A766E1E69040}" type="slidenum">
              <a:rPr lang="en-US" smtClean="0"/>
              <a:pPr>
                <a:defRPr/>
              </a:pPr>
              <a:t>16</a:t>
            </a:fld>
            <a:endParaRPr lang="en-US"/>
          </a:p>
        </p:txBody>
      </p:sp>
    </p:spTree>
    <p:extLst>
      <p:ext uri="{BB962C8B-B14F-4D97-AF65-F5344CB8AC3E}">
        <p14:creationId xmlns:p14="http://schemas.microsoft.com/office/powerpoint/2010/main" val="4051347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Iso kuva, yksityiskohtaiset suunnitelmat esim. patojen perusteella. Jossain voisi olla mahdollista testata tehokkaalla ravustuksella TR populaation</a:t>
            </a:r>
            <a:r>
              <a:rPr lang="fi-FI" baseline="0" dirty="0" smtClean="0"/>
              <a:t> hävittämistä tai ainakin pitämistä pienenä (ei leviä). Tiedostus edelleen keskeinen keino</a:t>
            </a:r>
            <a:endParaRPr lang="fi-FI" dirty="0"/>
          </a:p>
        </p:txBody>
      </p:sp>
      <p:sp>
        <p:nvSpPr>
          <p:cNvPr id="4" name="Slide Number Placeholder 3"/>
          <p:cNvSpPr>
            <a:spLocks noGrp="1"/>
          </p:cNvSpPr>
          <p:nvPr>
            <p:ph type="sldNum" sz="quarter" idx="10"/>
          </p:nvPr>
        </p:nvSpPr>
        <p:spPr/>
        <p:txBody>
          <a:bodyPr/>
          <a:lstStyle/>
          <a:p>
            <a:pPr>
              <a:defRPr/>
            </a:pPr>
            <a:fld id="{7A9D0533-85FE-4295-B056-A766E1E69040}" type="slidenum">
              <a:rPr lang="en-US" smtClean="0"/>
              <a:pPr>
                <a:defRPr/>
              </a:pPr>
              <a:t>17</a:t>
            </a:fld>
            <a:endParaRPr lang="en-US"/>
          </a:p>
        </p:txBody>
      </p:sp>
    </p:spTree>
    <p:extLst>
      <p:ext uri="{BB962C8B-B14F-4D97-AF65-F5344CB8AC3E}">
        <p14:creationId xmlns:p14="http://schemas.microsoft.com/office/powerpoint/2010/main" val="2203542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Taimenet levittyvät koko Päijänteen alueelle, paluu kutualueelle</a:t>
            </a:r>
          </a:p>
          <a:p>
            <a:endParaRPr lang="fi-FI" dirty="0" smtClean="0"/>
          </a:p>
          <a:p>
            <a:r>
              <a:rPr lang="fi-FI" dirty="0" smtClean="0"/>
              <a:t>vaikka </a:t>
            </a:r>
            <a:r>
              <a:rPr lang="fi-FI" b="1" dirty="0" smtClean="0"/>
              <a:t>esimerkit ovat Suomenlahden ja Päijänteen taimenmerkinnöistä, merkintätietokannasta löytyy paljon palautustietoja myös muista lajeista (lohi, siika, kuha, ahven ,hauki…), joita voidaan samalla tavalla hyödyntää </a:t>
            </a:r>
            <a:r>
              <a:rPr lang="fi-FI" b="1" dirty="0" err="1" smtClean="0"/>
              <a:t>KHS:ssä</a:t>
            </a:r>
            <a:r>
              <a:rPr lang="fi-FI" b="1" dirty="0" smtClean="0"/>
              <a:t>.</a:t>
            </a:r>
          </a:p>
          <a:p>
            <a:endParaRPr lang="fi-FI" b="1" dirty="0"/>
          </a:p>
        </p:txBody>
      </p:sp>
      <p:sp>
        <p:nvSpPr>
          <p:cNvPr id="4" name="Slide Number Placeholder 3"/>
          <p:cNvSpPr>
            <a:spLocks noGrp="1"/>
          </p:cNvSpPr>
          <p:nvPr>
            <p:ph type="sldNum" sz="quarter" idx="10"/>
          </p:nvPr>
        </p:nvSpPr>
        <p:spPr/>
        <p:txBody>
          <a:bodyPr/>
          <a:lstStyle/>
          <a:p>
            <a:pPr>
              <a:defRPr/>
            </a:pPr>
            <a:fld id="{7A9D0533-85FE-4295-B056-A766E1E69040}" type="slidenum">
              <a:rPr lang="en-US" smtClean="0"/>
              <a:pPr>
                <a:defRPr/>
              </a:pPr>
              <a:t>18</a:t>
            </a:fld>
            <a:endParaRPr lang="en-US"/>
          </a:p>
        </p:txBody>
      </p:sp>
    </p:spTree>
    <p:extLst>
      <p:ext uri="{BB962C8B-B14F-4D97-AF65-F5344CB8AC3E}">
        <p14:creationId xmlns:p14="http://schemas.microsoft.com/office/powerpoint/2010/main" val="3024048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pPr>
              <a:defRPr/>
            </a:pPr>
            <a:fld id="{7A9D0533-85FE-4295-B056-A766E1E69040}" type="slidenum">
              <a:rPr lang="en-US" smtClean="0"/>
              <a:pPr>
                <a:defRPr/>
              </a:pPr>
              <a:t>21</a:t>
            </a:fld>
            <a:endParaRPr lang="en-US"/>
          </a:p>
        </p:txBody>
      </p:sp>
    </p:spTree>
    <p:extLst>
      <p:ext uri="{BB962C8B-B14F-4D97-AF65-F5344CB8AC3E}">
        <p14:creationId xmlns:p14="http://schemas.microsoft.com/office/powerpoint/2010/main" val="1420267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solidFill>
                <a:srgbClr val="00B050"/>
              </a:solidFill>
            </a:endParaRPr>
          </a:p>
        </p:txBody>
      </p:sp>
      <p:sp>
        <p:nvSpPr>
          <p:cNvPr id="4" name="Slide Number Placeholder 3"/>
          <p:cNvSpPr>
            <a:spLocks noGrp="1"/>
          </p:cNvSpPr>
          <p:nvPr>
            <p:ph type="sldNum" sz="quarter" idx="10"/>
          </p:nvPr>
        </p:nvSpPr>
        <p:spPr/>
        <p:txBody>
          <a:bodyPr/>
          <a:lstStyle/>
          <a:p>
            <a:pPr>
              <a:defRPr/>
            </a:pPr>
            <a:fld id="{7A9D0533-85FE-4295-B056-A766E1E69040}"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1275996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Ohjauspyörä</a:t>
            </a:r>
            <a:r>
              <a:rPr lang="fi-FI" baseline="0" dirty="0" smtClean="0"/>
              <a:t> ajatus tässä sisällä</a:t>
            </a:r>
            <a:endParaRPr lang="fi-FI" dirty="0" smtClean="0"/>
          </a:p>
          <a:p>
            <a:endParaRPr lang="fi-FI" dirty="0"/>
          </a:p>
        </p:txBody>
      </p:sp>
      <p:sp>
        <p:nvSpPr>
          <p:cNvPr id="4" name="Slide Number Placeholder 3"/>
          <p:cNvSpPr>
            <a:spLocks noGrp="1"/>
          </p:cNvSpPr>
          <p:nvPr>
            <p:ph type="sldNum" sz="quarter" idx="10"/>
          </p:nvPr>
        </p:nvSpPr>
        <p:spPr/>
        <p:txBody>
          <a:bodyPr/>
          <a:lstStyle/>
          <a:p>
            <a:pPr>
              <a:defRPr/>
            </a:pPr>
            <a:fld id="{A002B268-D0ED-4D31-B927-1EB52505C9C9}" type="slidenum">
              <a:rPr lang="en-US">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3151097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Yritetään tuoda</a:t>
            </a:r>
            <a:r>
              <a:rPr lang="fi-FI" baseline="0" dirty="0" smtClean="0"/>
              <a:t> nykyaikainen ”paikkatietomaailma” myös </a:t>
            </a:r>
            <a:r>
              <a:rPr lang="fi-FI" baseline="0" dirty="0" err="1" smtClean="0"/>
              <a:t>KHS:iin</a:t>
            </a:r>
            <a:r>
              <a:rPr lang="fi-FI" baseline="0" dirty="0" smtClean="0"/>
              <a:t> mukaan</a:t>
            </a:r>
            <a:endParaRPr lang="fi-FI" dirty="0"/>
          </a:p>
        </p:txBody>
      </p:sp>
      <p:sp>
        <p:nvSpPr>
          <p:cNvPr id="4" name="Slide Number Placeholder 3"/>
          <p:cNvSpPr>
            <a:spLocks noGrp="1"/>
          </p:cNvSpPr>
          <p:nvPr>
            <p:ph type="sldNum" sz="quarter" idx="10"/>
          </p:nvPr>
        </p:nvSpPr>
        <p:spPr/>
        <p:txBody>
          <a:bodyPr/>
          <a:lstStyle/>
          <a:p>
            <a:pPr>
              <a:defRPr/>
            </a:pPr>
            <a:fld id="{7A9D0533-85FE-4295-B056-A766E1E69040}" type="slidenum">
              <a:rPr lang="en-US" smtClean="0"/>
              <a:pPr>
                <a:defRPr/>
              </a:pPr>
              <a:t>5</a:t>
            </a:fld>
            <a:endParaRPr lang="en-US"/>
          </a:p>
        </p:txBody>
      </p:sp>
    </p:spTree>
    <p:extLst>
      <p:ext uri="{BB962C8B-B14F-4D97-AF65-F5344CB8AC3E}">
        <p14:creationId xmlns:p14="http://schemas.microsoft.com/office/powerpoint/2010/main" val="256865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7A9D0533-85FE-4295-B056-A766E1E69040}" type="slidenum">
              <a:rPr lang="en-US" smtClean="0"/>
              <a:pPr>
                <a:defRPr/>
              </a:pPr>
              <a:t>6</a:t>
            </a:fld>
            <a:endParaRPr lang="en-US"/>
          </a:p>
        </p:txBody>
      </p:sp>
    </p:spTree>
    <p:extLst>
      <p:ext uri="{BB962C8B-B14F-4D97-AF65-F5344CB8AC3E}">
        <p14:creationId xmlns:p14="http://schemas.microsoft.com/office/powerpoint/2010/main" val="83113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aseline="0" dirty="0" smtClean="0"/>
              <a:t>Alkupäässä siis valmiina olevat aineistot. Lista ei ole kattava. Eikä kaikkia aineistoja tarvita joka alueella.</a:t>
            </a:r>
          </a:p>
          <a:p>
            <a:endParaRPr lang="fi-FI" baseline="0" dirty="0" smtClean="0"/>
          </a:p>
        </p:txBody>
      </p:sp>
      <p:sp>
        <p:nvSpPr>
          <p:cNvPr id="4" name="Slide Number Placeholder 3"/>
          <p:cNvSpPr>
            <a:spLocks noGrp="1"/>
          </p:cNvSpPr>
          <p:nvPr>
            <p:ph type="sldNum" sz="quarter" idx="10"/>
          </p:nvPr>
        </p:nvSpPr>
        <p:spPr/>
        <p:txBody>
          <a:bodyPr/>
          <a:lstStyle/>
          <a:p>
            <a:pPr>
              <a:defRPr/>
            </a:pPr>
            <a:fld id="{7A9D0533-85FE-4295-B056-A766E1E69040}" type="slidenum">
              <a:rPr lang="en-US" smtClean="0"/>
              <a:pPr>
                <a:defRPr/>
              </a:pPr>
              <a:t>8</a:t>
            </a:fld>
            <a:endParaRPr lang="en-US"/>
          </a:p>
        </p:txBody>
      </p:sp>
    </p:spTree>
    <p:extLst>
      <p:ext uri="{BB962C8B-B14F-4D97-AF65-F5344CB8AC3E}">
        <p14:creationId xmlns:p14="http://schemas.microsoft.com/office/powerpoint/2010/main" val="997792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Maanmittauslaitos kiinteistörekisteri</a:t>
            </a:r>
            <a:r>
              <a:rPr lang="fi-FI" baseline="0" dirty="0" smtClean="0"/>
              <a:t> –</a:t>
            </a:r>
            <a:r>
              <a:rPr lang="fi-FI" dirty="0" smtClean="0"/>
              <a:t> omistussuhteet, rakennukset,</a:t>
            </a:r>
            <a:r>
              <a:rPr lang="fi-FI" baseline="0" dirty="0" smtClean="0"/>
              <a:t> suoja-alueet</a:t>
            </a:r>
            <a:endParaRPr lang="fi-FI" dirty="0" smtClean="0"/>
          </a:p>
          <a:p>
            <a:r>
              <a:rPr lang="fi-FI" dirty="0" smtClean="0"/>
              <a:t>Kalatalousalueen</a:t>
            </a:r>
            <a:r>
              <a:rPr lang="fi-FI" baseline="0" dirty="0" smtClean="0"/>
              <a:t> isännöitsijä; osakaskunnat (järjestäytyneisyys ei selvä asia!) ja valvontasopimukset</a:t>
            </a:r>
          </a:p>
          <a:p>
            <a:r>
              <a:rPr lang="fi-FI" baseline="0" dirty="0" smtClean="0"/>
              <a:t>MML/MMM; kalastuskieltoalueet</a:t>
            </a:r>
          </a:p>
          <a:p>
            <a:r>
              <a:rPr lang="fi-FI" baseline="0" dirty="0" smtClean="0"/>
              <a:t>Väylävirasto; väylät, rantarakenteet</a:t>
            </a:r>
          </a:p>
          <a:p>
            <a:r>
              <a:rPr lang="fi-FI" baseline="0" dirty="0" smtClean="0"/>
              <a:t>Syke - Luonnonsuojelualueet</a:t>
            </a:r>
            <a:endParaRPr lang="fi-FI" dirty="0"/>
          </a:p>
        </p:txBody>
      </p:sp>
      <p:sp>
        <p:nvSpPr>
          <p:cNvPr id="4" name="Slide Number Placeholder 3"/>
          <p:cNvSpPr>
            <a:spLocks noGrp="1"/>
          </p:cNvSpPr>
          <p:nvPr>
            <p:ph type="sldNum" sz="quarter" idx="10"/>
          </p:nvPr>
        </p:nvSpPr>
        <p:spPr/>
        <p:txBody>
          <a:bodyPr/>
          <a:lstStyle/>
          <a:p>
            <a:pPr>
              <a:defRPr/>
            </a:pPr>
            <a:fld id="{7A9D0533-85FE-4295-B056-A766E1E69040}" type="slidenum">
              <a:rPr lang="en-US" smtClean="0"/>
              <a:pPr>
                <a:defRPr/>
              </a:pPr>
              <a:t>9</a:t>
            </a:fld>
            <a:endParaRPr lang="en-US"/>
          </a:p>
        </p:txBody>
      </p:sp>
    </p:spTree>
    <p:extLst>
      <p:ext uri="{BB962C8B-B14F-4D97-AF65-F5344CB8AC3E}">
        <p14:creationId xmlns:p14="http://schemas.microsoft.com/office/powerpoint/2010/main" val="3196806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Maanmittauslaitos kiinteistörekisteri</a:t>
            </a:r>
            <a:r>
              <a:rPr lang="fi-FI" baseline="0" dirty="0" smtClean="0"/>
              <a:t> –</a:t>
            </a:r>
            <a:r>
              <a:rPr lang="fi-FI" dirty="0" smtClean="0"/>
              <a:t> omistussuhteet, rakennukset,</a:t>
            </a:r>
            <a:r>
              <a:rPr lang="fi-FI" baseline="0" dirty="0" smtClean="0"/>
              <a:t> suoja-alueet</a:t>
            </a:r>
            <a:endParaRPr lang="fi-FI" dirty="0" smtClean="0"/>
          </a:p>
          <a:p>
            <a:r>
              <a:rPr lang="fi-FI" dirty="0" smtClean="0"/>
              <a:t>Kalatalousalueen</a:t>
            </a:r>
            <a:r>
              <a:rPr lang="fi-FI" baseline="0" dirty="0" smtClean="0"/>
              <a:t> isännöitsijä; osakaskunnat (järjestäytyneisyys ei selvä asia!) ja valvontasopimukset</a:t>
            </a:r>
          </a:p>
          <a:p>
            <a:r>
              <a:rPr lang="fi-FI" baseline="0" dirty="0" smtClean="0"/>
              <a:t>MML/MMM; kalastuskieltoalueet</a:t>
            </a:r>
          </a:p>
          <a:p>
            <a:r>
              <a:rPr lang="fi-FI" baseline="0" dirty="0" smtClean="0"/>
              <a:t>Väylävirasto; väylät, rantarakenteet</a:t>
            </a:r>
          </a:p>
          <a:p>
            <a:r>
              <a:rPr lang="fi-FI" baseline="0" dirty="0" smtClean="0"/>
              <a:t>Syke - Luonnonsuojelualueet</a:t>
            </a:r>
            <a:endParaRPr lang="fi-FI" dirty="0"/>
          </a:p>
        </p:txBody>
      </p:sp>
      <p:sp>
        <p:nvSpPr>
          <p:cNvPr id="4" name="Slide Number Placeholder 3"/>
          <p:cNvSpPr>
            <a:spLocks noGrp="1"/>
          </p:cNvSpPr>
          <p:nvPr>
            <p:ph type="sldNum" sz="quarter" idx="10"/>
          </p:nvPr>
        </p:nvSpPr>
        <p:spPr/>
        <p:txBody>
          <a:bodyPr/>
          <a:lstStyle/>
          <a:p>
            <a:pPr>
              <a:defRPr/>
            </a:pPr>
            <a:fld id="{7A9D0533-85FE-4295-B056-A766E1E69040}" type="slidenum">
              <a:rPr lang="en-US" smtClean="0"/>
              <a:pPr>
                <a:defRPr/>
              </a:pPr>
              <a:t>10</a:t>
            </a:fld>
            <a:endParaRPr lang="en-US"/>
          </a:p>
        </p:txBody>
      </p:sp>
    </p:spTree>
    <p:extLst>
      <p:ext uri="{BB962C8B-B14F-4D97-AF65-F5344CB8AC3E}">
        <p14:creationId xmlns:p14="http://schemas.microsoft.com/office/powerpoint/2010/main" val="3196806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Kalastuksenvalvojat 10 kpl &amp; merivartiosto</a:t>
            </a:r>
            <a:endParaRPr lang="fi-FI" dirty="0"/>
          </a:p>
        </p:txBody>
      </p:sp>
      <p:sp>
        <p:nvSpPr>
          <p:cNvPr id="4" name="Slide Number Placeholder 3"/>
          <p:cNvSpPr>
            <a:spLocks noGrp="1"/>
          </p:cNvSpPr>
          <p:nvPr>
            <p:ph type="sldNum" sz="quarter" idx="10"/>
          </p:nvPr>
        </p:nvSpPr>
        <p:spPr/>
        <p:txBody>
          <a:bodyPr/>
          <a:lstStyle/>
          <a:p>
            <a:pPr>
              <a:defRPr/>
            </a:pPr>
            <a:fld id="{7A9D0533-85FE-4295-B056-A766E1E69040}"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6140932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LUKE - Title Slide 3">
    <p:spTree>
      <p:nvGrpSpPr>
        <p:cNvPr id="1" name=""/>
        <p:cNvGrpSpPr/>
        <p:nvPr/>
      </p:nvGrpSpPr>
      <p:grpSpPr>
        <a:xfrm>
          <a:off x="0" y="0"/>
          <a:ext cx="0" cy="0"/>
          <a:chOff x="0" y="0"/>
          <a:chExt cx="0" cy="0"/>
        </a:xfrm>
      </p:grpSpPr>
      <p:pic>
        <p:nvPicPr>
          <p:cNvPr id="4" name="Picture 9" descr="LUKE_kupla_orang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p:nvPr>
        </p:nvSpPr>
        <p:spPr>
          <a:xfrm>
            <a:off x="471982" y="2819526"/>
            <a:ext cx="6015892" cy="849703"/>
          </a:xfrm>
          <a:ln>
            <a:noFill/>
          </a:ln>
        </p:spPr>
        <p:txBody>
          <a:bodyPr rtlCol="0">
            <a:normAutofit/>
          </a:bodyPr>
          <a:lstStyle>
            <a:lvl1pPr>
              <a:defRPr lang="en-US" sz="2000" dirty="0">
                <a:solidFill>
                  <a:schemeClr val="tx2"/>
                </a:solidFill>
                <a:effectLst/>
              </a:defRPr>
            </a:lvl1pPr>
          </a:lstStyle>
          <a:p>
            <a:pPr lvl="0"/>
            <a:r>
              <a:rPr lang="en-US" smtClean="0"/>
              <a:t>Click to edit Master subtitle style</a:t>
            </a:r>
            <a:endParaRPr lang="en-US" dirty="0"/>
          </a:p>
        </p:txBody>
      </p:sp>
      <p:sp>
        <p:nvSpPr>
          <p:cNvPr id="12" name="Title 1"/>
          <p:cNvSpPr>
            <a:spLocks noGrp="1"/>
          </p:cNvSpPr>
          <p:nvPr>
            <p:ph type="ctrTitle"/>
          </p:nvPr>
        </p:nvSpPr>
        <p:spPr>
          <a:xfrm>
            <a:off x="471982" y="845027"/>
            <a:ext cx="6427326" cy="1878718"/>
          </a:xfrm>
          <a:ln>
            <a:noFill/>
          </a:ln>
        </p:spPr>
        <p:txBody>
          <a:bodyPr rtlCol="0" anchor="ctr">
            <a:normAutofit/>
          </a:bodyPr>
          <a:lstStyle>
            <a:lvl1pPr>
              <a:defRPr lang="en-US" sz="3800" dirty="0">
                <a:solidFill>
                  <a:srgbClr val="00B5E2"/>
                </a:solidFill>
                <a:effectLst/>
                <a:ea typeface="+mn-ea"/>
              </a:defRPr>
            </a:lvl1pPr>
          </a:lstStyle>
          <a:p>
            <a:pPr lvl="0"/>
            <a:r>
              <a:rPr lang="en-US" dirty="0" smtClean="0"/>
              <a:t>Click to edit Master title style</a:t>
            </a:r>
            <a:endParaRPr lang="en-US" dirty="0"/>
          </a:p>
        </p:txBody>
      </p:sp>
      <p:sp>
        <p:nvSpPr>
          <p:cNvPr id="7" name="Slide Number Placeholder 6"/>
          <p:cNvSpPr>
            <a:spLocks noGrp="1"/>
          </p:cNvSpPr>
          <p:nvPr>
            <p:ph type="sldNum" sz="quarter" idx="10"/>
          </p:nvPr>
        </p:nvSpPr>
        <p:spPr/>
        <p:txBody>
          <a:bodyPr/>
          <a:lstStyle>
            <a:lvl1pPr algn="l" fontAlgn="auto">
              <a:spcBef>
                <a:spcPts val="0"/>
              </a:spcBef>
              <a:spcAft>
                <a:spcPts val="0"/>
              </a:spcAft>
              <a:defRPr sz="1000" b="1">
                <a:solidFill>
                  <a:srgbClr val="FFFFFF"/>
                </a:solidFill>
                <a:latin typeface="Arial"/>
                <a:ea typeface="+mn-ea"/>
                <a:cs typeface="Arial"/>
              </a:defRPr>
            </a:lvl1pPr>
          </a:lstStyle>
          <a:p>
            <a:pPr>
              <a:defRPr/>
            </a:pPr>
            <a:fld id="{032F60FF-9130-4E0A-A767-7C5223CD7DBB}" type="slidenum">
              <a:rPr lang="en-US"/>
              <a:pPr>
                <a:defRPr/>
              </a:pPr>
              <a:t>‹#›</a:t>
            </a:fld>
            <a:endParaRPr lang="en-US" dirty="0"/>
          </a:p>
        </p:txBody>
      </p:sp>
      <p:sp>
        <p:nvSpPr>
          <p:cNvPr id="8" name="Date Placeholder 3"/>
          <p:cNvSpPr>
            <a:spLocks noGrp="1"/>
          </p:cNvSpPr>
          <p:nvPr>
            <p:ph type="dt" sz="half" idx="11"/>
          </p:nvPr>
        </p:nvSpPr>
        <p:spPr/>
        <p:txBody>
          <a:bodyPr/>
          <a:lstStyle>
            <a:lvl1pPr algn="l" fontAlgn="auto">
              <a:spcBef>
                <a:spcPts val="0"/>
              </a:spcBef>
              <a:spcAft>
                <a:spcPts val="0"/>
              </a:spcAft>
              <a:defRPr sz="1000">
                <a:solidFill>
                  <a:srgbClr val="FFFFFF"/>
                </a:solidFill>
                <a:latin typeface="Arial"/>
                <a:ea typeface="+mn-ea"/>
                <a:cs typeface="Arial"/>
              </a:defRPr>
            </a:lvl1pPr>
          </a:lstStyle>
          <a:p>
            <a:pPr>
              <a:defRPr/>
            </a:pPr>
            <a:fld id="{35E8EBEC-8FC8-4C18-AB9D-0BCFBF362E23}" type="datetime1">
              <a:rPr lang="fi-FI"/>
              <a:pPr>
                <a:defRPr/>
              </a:pPr>
              <a:t>21.7.2020</a:t>
            </a:fld>
            <a:endParaRPr lang="en-US"/>
          </a:p>
        </p:txBody>
      </p:sp>
      <p:sp>
        <p:nvSpPr>
          <p:cNvPr id="9" name="Footer Placeholder 4"/>
          <p:cNvSpPr>
            <a:spLocks noGrp="1"/>
          </p:cNvSpPr>
          <p:nvPr>
            <p:ph type="ftr" sz="quarter" idx="12"/>
          </p:nvPr>
        </p:nvSpPr>
        <p:spPr/>
        <p:txBody>
          <a:bodyPr/>
          <a:lstStyle>
            <a:lvl1pPr algn="l" fontAlgn="auto">
              <a:spcBef>
                <a:spcPts val="0"/>
              </a:spcBef>
              <a:spcAft>
                <a:spcPts val="0"/>
              </a:spcAft>
              <a:defRPr sz="1000">
                <a:solidFill>
                  <a:srgbClr val="FFFFFF"/>
                </a:solidFill>
                <a:latin typeface="Arial"/>
                <a:ea typeface="+mn-ea"/>
                <a:cs typeface="Arial"/>
              </a:defRPr>
            </a:lvl1pPr>
          </a:lstStyle>
          <a:p>
            <a:pPr>
              <a:defRPr/>
            </a:pPr>
            <a:endParaRPr lang="en-US"/>
          </a:p>
        </p:txBody>
      </p:sp>
      <p:sp>
        <p:nvSpPr>
          <p:cNvPr id="13" name="Tekstikehys 9"/>
          <p:cNvSpPr txBox="1">
            <a:spLocks noChangeArrowheads="1"/>
          </p:cNvSpPr>
          <p:nvPr userDrawn="1"/>
        </p:nvSpPr>
        <p:spPr bwMode="auto">
          <a:xfrm>
            <a:off x="5422900" y="6461125"/>
            <a:ext cx="2365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fi-FI" altLang="fi-FI" sz="1000" dirty="0">
                <a:solidFill>
                  <a:schemeClr val="bg1"/>
                </a:solidFill>
              </a:rPr>
              <a:t>© Natural Resources Institute Finland</a:t>
            </a:r>
          </a:p>
        </p:txBody>
      </p:sp>
      <p:pic>
        <p:nvPicPr>
          <p:cNvPr id="14" name="Picture 14"/>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688263" y="5737225"/>
            <a:ext cx="1223962"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6554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UKE - Pictur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4" name="Content Placeholder 3"/>
          <p:cNvSpPr>
            <a:spLocks noGrp="1"/>
          </p:cNvSpPr>
          <p:nvPr>
            <p:ph sz="half" idx="2"/>
          </p:nvPr>
        </p:nvSpPr>
        <p:spPr>
          <a:xfrm>
            <a:off x="3409462" y="1675182"/>
            <a:ext cx="4854684" cy="4381888"/>
          </a:xfrm>
        </p:spPr>
        <p:txBody>
          <a:bodyPr>
            <a:no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5"/>
          <p:cNvSpPr>
            <a:spLocks noGrp="1"/>
          </p:cNvSpPr>
          <p:nvPr>
            <p:ph type="pic" sz="quarter" idx="11"/>
          </p:nvPr>
        </p:nvSpPr>
        <p:spPr>
          <a:xfrm>
            <a:off x="720724" y="1675182"/>
            <a:ext cx="2512593" cy="4381886"/>
          </a:xfrm>
        </p:spPr>
        <p:txBody>
          <a:bodyPr rtlCol="0">
            <a:noAutofit/>
          </a:bodyPr>
          <a:lstStyle/>
          <a:p>
            <a:pPr lvl="0"/>
            <a:r>
              <a:rPr lang="en-US" noProof="0" dirty="0" smtClean="0"/>
              <a:t>Click icon to add picture</a:t>
            </a:r>
            <a:endParaRPr lang="en-US" noProof="0" dirty="0"/>
          </a:p>
        </p:txBody>
      </p:sp>
      <p:sp>
        <p:nvSpPr>
          <p:cNvPr id="5" name="Slide Number Placeholder 6"/>
          <p:cNvSpPr>
            <a:spLocks noGrp="1"/>
          </p:cNvSpPr>
          <p:nvPr>
            <p:ph type="sldNum" sz="quarter" idx="12"/>
          </p:nvPr>
        </p:nvSpPr>
        <p:spPr>
          <a:xfrm>
            <a:off x="823913" y="6419850"/>
            <a:ext cx="447675" cy="273050"/>
          </a:xfrm>
        </p:spPr>
        <p:txBody>
          <a:bodyPr/>
          <a:lstStyle>
            <a:lvl1pPr algn="l">
              <a:defRPr sz="1000" b="1">
                <a:solidFill>
                  <a:schemeClr val="tx1">
                    <a:tint val="75000"/>
                  </a:schemeClr>
                </a:solidFill>
                <a:latin typeface="Arial"/>
                <a:cs typeface="Arial"/>
              </a:defRPr>
            </a:lvl1pPr>
          </a:lstStyle>
          <a:p>
            <a:pPr>
              <a:defRPr/>
            </a:pPr>
            <a:fld id="{D2A80A1D-0D16-44AC-916C-020B80268055}" type="slidenum">
              <a:rPr lang="en-US"/>
              <a:pPr>
                <a:defRPr/>
              </a:pPr>
              <a:t>‹#›</a:t>
            </a:fld>
            <a:endParaRPr lang="en-US" dirty="0"/>
          </a:p>
        </p:txBody>
      </p:sp>
      <p:sp>
        <p:nvSpPr>
          <p:cNvPr id="7" name="Date Placeholder 3"/>
          <p:cNvSpPr>
            <a:spLocks noGrp="1"/>
          </p:cNvSpPr>
          <p:nvPr>
            <p:ph type="dt" sz="half" idx="13"/>
          </p:nvPr>
        </p:nvSpPr>
        <p:spPr/>
        <p:txBody>
          <a:bodyPr/>
          <a:lstStyle>
            <a:lvl1pPr algn="l">
              <a:defRPr sz="1000">
                <a:solidFill>
                  <a:schemeClr val="tx1">
                    <a:tint val="75000"/>
                  </a:schemeClr>
                </a:solidFill>
                <a:latin typeface="Arial"/>
                <a:cs typeface="Arial"/>
              </a:defRPr>
            </a:lvl1pPr>
          </a:lstStyle>
          <a:p>
            <a:pPr>
              <a:defRPr/>
            </a:pPr>
            <a:fld id="{A292DB85-BD78-4C49-85CB-2AF19122BE30}" type="datetime1">
              <a:rPr lang="fi-FI"/>
              <a:pPr>
                <a:defRPr/>
              </a:pPr>
              <a:t>21.7.2020</a:t>
            </a:fld>
            <a:endParaRPr lang="en-US"/>
          </a:p>
        </p:txBody>
      </p:sp>
      <p:sp>
        <p:nvSpPr>
          <p:cNvPr id="8" name="Footer Placeholder 4"/>
          <p:cNvSpPr>
            <a:spLocks noGrp="1"/>
          </p:cNvSpPr>
          <p:nvPr>
            <p:ph type="ftr" sz="quarter" idx="14"/>
          </p:nvPr>
        </p:nvSpPr>
        <p:spPr/>
        <p:txBody>
          <a:bodyPr/>
          <a:lstStyle>
            <a:lvl1pPr algn="l">
              <a:defRPr sz="1000">
                <a:solidFill>
                  <a:schemeClr val="tx1">
                    <a:tint val="75000"/>
                  </a:schemeClr>
                </a:solidFill>
                <a:latin typeface="Arial"/>
                <a:cs typeface="Arial"/>
              </a:defRPr>
            </a:lvl1pPr>
          </a:lstStyle>
          <a:p>
            <a:pPr>
              <a:defRPr/>
            </a:pPr>
            <a:endParaRPr lang="en-US"/>
          </a:p>
        </p:txBody>
      </p:sp>
    </p:spTree>
    <p:extLst>
      <p:ext uri="{BB962C8B-B14F-4D97-AF65-F5344CB8AC3E}">
        <p14:creationId xmlns:p14="http://schemas.microsoft.com/office/powerpoint/2010/main" val="216156982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LUKE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6"/>
          <p:cNvSpPr>
            <a:spLocks noGrp="1"/>
          </p:cNvSpPr>
          <p:nvPr>
            <p:ph type="sldNum" sz="quarter" idx="10"/>
          </p:nvPr>
        </p:nvSpPr>
        <p:spPr>
          <a:xfrm>
            <a:off x="823913" y="6419850"/>
            <a:ext cx="447675" cy="273050"/>
          </a:xfrm>
        </p:spPr>
        <p:txBody>
          <a:bodyPr/>
          <a:lstStyle>
            <a:lvl1pPr algn="l">
              <a:defRPr sz="1000" b="1">
                <a:solidFill>
                  <a:schemeClr val="tx1">
                    <a:tint val="75000"/>
                  </a:schemeClr>
                </a:solidFill>
                <a:latin typeface="Arial"/>
                <a:cs typeface="Arial"/>
              </a:defRPr>
            </a:lvl1pPr>
          </a:lstStyle>
          <a:p>
            <a:pPr>
              <a:defRPr/>
            </a:pPr>
            <a:fld id="{5937A1AD-9024-4B44-8244-F91975300F67}" type="slidenum">
              <a:rPr lang="en-US"/>
              <a:pPr>
                <a:defRPr/>
              </a:pPr>
              <a:t>‹#›</a:t>
            </a:fld>
            <a:endParaRPr lang="en-US" dirty="0"/>
          </a:p>
        </p:txBody>
      </p:sp>
      <p:sp>
        <p:nvSpPr>
          <p:cNvPr id="4" name="Date Placeholder 3"/>
          <p:cNvSpPr>
            <a:spLocks noGrp="1"/>
          </p:cNvSpPr>
          <p:nvPr>
            <p:ph type="dt" sz="half" idx="11"/>
          </p:nvPr>
        </p:nvSpPr>
        <p:spPr/>
        <p:txBody>
          <a:bodyPr/>
          <a:lstStyle>
            <a:lvl1pPr algn="l">
              <a:defRPr sz="1000">
                <a:solidFill>
                  <a:schemeClr val="tx1">
                    <a:tint val="75000"/>
                  </a:schemeClr>
                </a:solidFill>
                <a:latin typeface="Arial"/>
                <a:cs typeface="Arial"/>
              </a:defRPr>
            </a:lvl1pPr>
          </a:lstStyle>
          <a:p>
            <a:pPr>
              <a:defRPr/>
            </a:pPr>
            <a:fld id="{DC481155-0EBE-4C22-8A13-56C368A95E93}" type="datetime1">
              <a:rPr lang="fi-FI"/>
              <a:pPr>
                <a:defRPr/>
              </a:pPr>
              <a:t>21.7.2020</a:t>
            </a:fld>
            <a:endParaRPr lang="en-US"/>
          </a:p>
        </p:txBody>
      </p:sp>
      <p:sp>
        <p:nvSpPr>
          <p:cNvPr id="5" name="Footer Placeholder 4"/>
          <p:cNvSpPr>
            <a:spLocks noGrp="1"/>
          </p:cNvSpPr>
          <p:nvPr>
            <p:ph type="ftr" sz="quarter" idx="12"/>
          </p:nvPr>
        </p:nvSpPr>
        <p:spPr/>
        <p:txBody>
          <a:bodyPr/>
          <a:lstStyle>
            <a:lvl1pPr algn="l">
              <a:defRPr sz="1000">
                <a:solidFill>
                  <a:schemeClr val="tx1">
                    <a:tint val="75000"/>
                  </a:schemeClr>
                </a:solidFill>
                <a:latin typeface="Arial"/>
                <a:cs typeface="Arial"/>
              </a:defRPr>
            </a:lvl1pPr>
          </a:lstStyle>
          <a:p>
            <a:pPr>
              <a:defRPr/>
            </a:pPr>
            <a:endParaRPr lang="en-US"/>
          </a:p>
        </p:txBody>
      </p:sp>
    </p:spTree>
    <p:extLst>
      <p:ext uri="{BB962C8B-B14F-4D97-AF65-F5344CB8AC3E}">
        <p14:creationId xmlns:p14="http://schemas.microsoft.com/office/powerpoint/2010/main" val="219516313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UKE - Plain Slide">
    <p:spTree>
      <p:nvGrpSpPr>
        <p:cNvPr id="1" name=""/>
        <p:cNvGrpSpPr/>
        <p:nvPr/>
      </p:nvGrpSpPr>
      <p:grpSpPr>
        <a:xfrm>
          <a:off x="0" y="0"/>
          <a:ext cx="0" cy="0"/>
          <a:chOff x="0" y="0"/>
          <a:chExt cx="0" cy="0"/>
        </a:xfrm>
      </p:grpSpPr>
      <p:sp>
        <p:nvSpPr>
          <p:cNvPr id="2" name="Slide Number Placeholder 6"/>
          <p:cNvSpPr>
            <a:spLocks noGrp="1"/>
          </p:cNvSpPr>
          <p:nvPr>
            <p:ph type="sldNum" sz="quarter" idx="10"/>
          </p:nvPr>
        </p:nvSpPr>
        <p:spPr>
          <a:xfrm>
            <a:off x="823913" y="6419850"/>
            <a:ext cx="447675" cy="273050"/>
          </a:xfrm>
        </p:spPr>
        <p:txBody>
          <a:bodyPr/>
          <a:lstStyle>
            <a:lvl1pPr algn="l">
              <a:defRPr sz="1000" b="1">
                <a:solidFill>
                  <a:schemeClr val="tx1">
                    <a:tint val="75000"/>
                  </a:schemeClr>
                </a:solidFill>
                <a:latin typeface="Arial"/>
                <a:cs typeface="Arial"/>
              </a:defRPr>
            </a:lvl1pPr>
          </a:lstStyle>
          <a:p>
            <a:pPr>
              <a:defRPr/>
            </a:pPr>
            <a:fld id="{A831BC28-0A8C-4F45-936D-FCE9876DF32D}" type="slidenum">
              <a:rPr lang="en-US"/>
              <a:pPr>
                <a:defRPr/>
              </a:pPr>
              <a:t>‹#›</a:t>
            </a:fld>
            <a:endParaRPr lang="en-US" dirty="0"/>
          </a:p>
        </p:txBody>
      </p:sp>
      <p:sp>
        <p:nvSpPr>
          <p:cNvPr id="3" name="Date Placeholder 3"/>
          <p:cNvSpPr>
            <a:spLocks noGrp="1"/>
          </p:cNvSpPr>
          <p:nvPr>
            <p:ph type="dt" sz="half" idx="11"/>
          </p:nvPr>
        </p:nvSpPr>
        <p:spPr/>
        <p:txBody>
          <a:bodyPr/>
          <a:lstStyle>
            <a:lvl1pPr algn="l">
              <a:defRPr sz="1000">
                <a:solidFill>
                  <a:schemeClr val="tx1">
                    <a:tint val="75000"/>
                  </a:schemeClr>
                </a:solidFill>
                <a:latin typeface="Arial"/>
                <a:cs typeface="Arial"/>
              </a:defRPr>
            </a:lvl1pPr>
          </a:lstStyle>
          <a:p>
            <a:pPr>
              <a:defRPr/>
            </a:pPr>
            <a:fld id="{24DD9DF4-C91B-49BD-91A2-D078624EBDC4}" type="datetime1">
              <a:rPr lang="fi-FI"/>
              <a:pPr>
                <a:defRPr/>
              </a:pPr>
              <a:t>21.7.2020</a:t>
            </a:fld>
            <a:endParaRPr lang="en-US"/>
          </a:p>
        </p:txBody>
      </p:sp>
      <p:sp>
        <p:nvSpPr>
          <p:cNvPr id="4" name="Footer Placeholder 4"/>
          <p:cNvSpPr>
            <a:spLocks noGrp="1"/>
          </p:cNvSpPr>
          <p:nvPr>
            <p:ph type="ftr" sz="quarter" idx="12"/>
          </p:nvPr>
        </p:nvSpPr>
        <p:spPr/>
        <p:txBody>
          <a:bodyPr/>
          <a:lstStyle>
            <a:lvl1pPr algn="l">
              <a:defRPr sz="1000">
                <a:solidFill>
                  <a:schemeClr val="tx1">
                    <a:tint val="75000"/>
                  </a:schemeClr>
                </a:solidFill>
                <a:latin typeface="Arial"/>
                <a:cs typeface="Arial"/>
              </a:defRPr>
            </a:lvl1pPr>
          </a:lstStyle>
          <a:p>
            <a:pPr>
              <a:defRPr/>
            </a:pPr>
            <a:endParaRPr lang="en-US"/>
          </a:p>
        </p:txBody>
      </p:sp>
    </p:spTree>
    <p:extLst>
      <p:ext uri="{BB962C8B-B14F-4D97-AF65-F5344CB8AC3E}">
        <p14:creationId xmlns:p14="http://schemas.microsoft.com/office/powerpoint/2010/main" val="411377096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UKE - Final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Slide Number Placeholder 6"/>
          <p:cNvSpPr>
            <a:spLocks noGrp="1"/>
          </p:cNvSpPr>
          <p:nvPr>
            <p:ph type="sldNum" sz="quarter" idx="10"/>
          </p:nvPr>
        </p:nvSpPr>
        <p:spPr>
          <a:xfrm>
            <a:off x="823913" y="6419850"/>
            <a:ext cx="447675" cy="273050"/>
          </a:xfrm>
        </p:spPr>
        <p:txBody>
          <a:bodyPr/>
          <a:lstStyle>
            <a:lvl1pPr algn="l">
              <a:defRPr sz="1000" b="1">
                <a:solidFill>
                  <a:srgbClr val="FFFFFF"/>
                </a:solidFill>
                <a:latin typeface="Arial"/>
                <a:cs typeface="Arial"/>
              </a:defRPr>
            </a:lvl1pPr>
          </a:lstStyle>
          <a:p>
            <a:pPr>
              <a:defRPr/>
            </a:pPr>
            <a:fld id="{3CAB04AE-9B21-4194-9CDB-888104CE252B}" type="slidenum">
              <a:rPr lang="en-US"/>
              <a:pPr>
                <a:defRPr/>
              </a:pPr>
              <a:t>‹#›</a:t>
            </a:fld>
            <a:endParaRPr lang="en-US" dirty="0"/>
          </a:p>
        </p:txBody>
      </p:sp>
      <p:sp>
        <p:nvSpPr>
          <p:cNvPr id="5" name="Date Placeholder 3"/>
          <p:cNvSpPr>
            <a:spLocks noGrp="1"/>
          </p:cNvSpPr>
          <p:nvPr>
            <p:ph type="dt" sz="half" idx="11"/>
          </p:nvPr>
        </p:nvSpPr>
        <p:spPr/>
        <p:txBody>
          <a:bodyPr/>
          <a:lstStyle>
            <a:lvl1pPr algn="l">
              <a:defRPr sz="1000">
                <a:solidFill>
                  <a:srgbClr val="FFFFFF"/>
                </a:solidFill>
                <a:latin typeface="Arial"/>
                <a:cs typeface="Arial"/>
              </a:defRPr>
            </a:lvl1pPr>
          </a:lstStyle>
          <a:p>
            <a:pPr>
              <a:defRPr/>
            </a:pPr>
            <a:fld id="{E62F654A-CA97-4069-8AF3-172B61E50275}" type="datetime1">
              <a:rPr lang="fi-FI"/>
              <a:pPr>
                <a:defRPr/>
              </a:pPr>
              <a:t>21.7.2020</a:t>
            </a:fld>
            <a:endParaRPr lang="en-US"/>
          </a:p>
        </p:txBody>
      </p:sp>
      <p:sp>
        <p:nvSpPr>
          <p:cNvPr id="6" name="Footer Placeholder 4"/>
          <p:cNvSpPr>
            <a:spLocks noGrp="1"/>
          </p:cNvSpPr>
          <p:nvPr>
            <p:ph type="ftr" sz="quarter" idx="12"/>
          </p:nvPr>
        </p:nvSpPr>
        <p:spPr/>
        <p:txBody>
          <a:bodyPr/>
          <a:lstStyle>
            <a:lvl1pPr algn="l">
              <a:defRPr sz="1000">
                <a:solidFill>
                  <a:srgbClr val="FFFFFF"/>
                </a:solidFill>
                <a:latin typeface="Arial"/>
                <a:cs typeface="Arial"/>
              </a:defRPr>
            </a:lvl1pPr>
          </a:lstStyle>
          <a:p>
            <a:pPr>
              <a:defRPr/>
            </a:pPr>
            <a:r>
              <a:rPr lang="en-US"/>
              <a:t>Teppo Tutkija</a:t>
            </a:r>
            <a:endParaRPr lang="en-US" dirty="0"/>
          </a:p>
        </p:txBody>
      </p:sp>
      <p:pic>
        <p:nvPicPr>
          <p:cNvPr id="7" name="Picture 11"/>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982913" y="1906588"/>
            <a:ext cx="3265487"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54807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Rectangle 1"/>
          <p:cNvSpPr/>
          <p:nvPr userDrawn="1"/>
        </p:nvSpPr>
        <p:spPr>
          <a:xfrm>
            <a:off x="0" y="0"/>
            <a:ext cx="9142413"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11" descr="LUKE_kupla_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userDrawn="1"/>
        </p:nvSpPr>
        <p:spPr bwMode="auto">
          <a:xfrm>
            <a:off x="709613" y="844550"/>
            <a:ext cx="5989637"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chor="b">
            <a:normAutofit/>
          </a:bodyPr>
          <a:lstStyle>
            <a:lvl1pPr algn="l" defTabSz="457200" rtl="0" eaLnBrk="1" fontAlgn="base" hangingPunct="1">
              <a:spcBef>
                <a:spcPct val="0"/>
              </a:spcBef>
              <a:spcAft>
                <a:spcPct val="0"/>
              </a:spcAft>
              <a:defRPr lang="en-US" sz="3800" kern="1200" dirty="0">
                <a:solidFill>
                  <a:schemeClr val="bg1"/>
                </a:solidFill>
                <a:effectLst/>
                <a:latin typeface="Arial"/>
                <a:ea typeface="+mn-ea"/>
                <a:cs typeface="Arial"/>
              </a:defRPr>
            </a:lvl1pPr>
            <a:lvl2pPr algn="l" defTabSz="457200" rtl="0" eaLnBrk="1" fontAlgn="base" hangingPunct="1">
              <a:spcBef>
                <a:spcPct val="0"/>
              </a:spcBef>
              <a:spcAft>
                <a:spcPct val="0"/>
              </a:spcAft>
              <a:defRPr sz="2600">
                <a:solidFill>
                  <a:schemeClr val="accent1"/>
                </a:solidFill>
                <a:latin typeface="Arial" charset="0"/>
                <a:ea typeface="ＭＳ Ｐゴシック" charset="0"/>
              </a:defRPr>
            </a:lvl2pPr>
            <a:lvl3pPr algn="l" defTabSz="457200" rtl="0" eaLnBrk="1" fontAlgn="base" hangingPunct="1">
              <a:spcBef>
                <a:spcPct val="0"/>
              </a:spcBef>
              <a:spcAft>
                <a:spcPct val="0"/>
              </a:spcAft>
              <a:defRPr sz="2600">
                <a:solidFill>
                  <a:schemeClr val="accent1"/>
                </a:solidFill>
                <a:latin typeface="Arial" charset="0"/>
                <a:ea typeface="ＭＳ Ｐゴシック" charset="0"/>
              </a:defRPr>
            </a:lvl3pPr>
            <a:lvl4pPr algn="l" defTabSz="457200" rtl="0" eaLnBrk="1" fontAlgn="base" hangingPunct="1">
              <a:spcBef>
                <a:spcPct val="0"/>
              </a:spcBef>
              <a:spcAft>
                <a:spcPct val="0"/>
              </a:spcAft>
              <a:defRPr sz="2600">
                <a:solidFill>
                  <a:schemeClr val="accent1"/>
                </a:solidFill>
                <a:latin typeface="Arial" charset="0"/>
                <a:ea typeface="ＭＳ Ｐゴシック" charset="0"/>
              </a:defRPr>
            </a:lvl4pPr>
            <a:lvl5pPr algn="l" defTabSz="457200" rtl="0" eaLnBrk="1" fontAlgn="base" hangingPunct="1">
              <a:spcBef>
                <a:spcPct val="0"/>
              </a:spcBef>
              <a:spcAft>
                <a:spcPct val="0"/>
              </a:spcAft>
              <a:defRPr sz="2600">
                <a:solidFill>
                  <a:schemeClr val="accent1"/>
                </a:solidFill>
                <a:latin typeface="Arial" charset="0"/>
                <a:ea typeface="ＭＳ Ｐゴシック" charset="0"/>
              </a:defRPr>
            </a:lvl5pPr>
            <a:lvl6pPr marL="457200" algn="l" defTabSz="457200" rtl="0" eaLnBrk="1" fontAlgn="base" hangingPunct="1">
              <a:spcBef>
                <a:spcPct val="0"/>
              </a:spcBef>
              <a:spcAft>
                <a:spcPct val="0"/>
              </a:spcAft>
              <a:defRPr sz="2600">
                <a:solidFill>
                  <a:schemeClr val="accent1"/>
                </a:solidFill>
                <a:latin typeface="Arial" charset="0"/>
                <a:ea typeface="ＭＳ Ｐゴシック" charset="0"/>
              </a:defRPr>
            </a:lvl6pPr>
            <a:lvl7pPr marL="914400" algn="l" defTabSz="457200" rtl="0" eaLnBrk="1" fontAlgn="base" hangingPunct="1">
              <a:spcBef>
                <a:spcPct val="0"/>
              </a:spcBef>
              <a:spcAft>
                <a:spcPct val="0"/>
              </a:spcAft>
              <a:defRPr sz="2600">
                <a:solidFill>
                  <a:schemeClr val="accent1"/>
                </a:solidFill>
                <a:latin typeface="Arial" charset="0"/>
                <a:ea typeface="ＭＳ Ｐゴシック" charset="0"/>
              </a:defRPr>
            </a:lvl7pPr>
            <a:lvl8pPr marL="1371600" algn="l" defTabSz="457200" rtl="0" eaLnBrk="1" fontAlgn="base" hangingPunct="1">
              <a:spcBef>
                <a:spcPct val="0"/>
              </a:spcBef>
              <a:spcAft>
                <a:spcPct val="0"/>
              </a:spcAft>
              <a:defRPr sz="2600">
                <a:solidFill>
                  <a:schemeClr val="accent1"/>
                </a:solidFill>
                <a:latin typeface="Arial" charset="0"/>
                <a:ea typeface="ＭＳ Ｐゴシック" charset="0"/>
              </a:defRPr>
            </a:lvl8pPr>
            <a:lvl9pPr marL="1828800" algn="l" defTabSz="457200" rtl="0" eaLnBrk="1" fontAlgn="base" hangingPunct="1">
              <a:spcBef>
                <a:spcPct val="0"/>
              </a:spcBef>
              <a:spcAft>
                <a:spcPct val="0"/>
              </a:spcAft>
              <a:defRPr sz="2600">
                <a:solidFill>
                  <a:schemeClr val="accent1"/>
                </a:solidFill>
                <a:latin typeface="Arial" charset="0"/>
                <a:ea typeface="ＭＳ Ｐゴシック" charset="0"/>
              </a:defRPr>
            </a:lvl9pPr>
          </a:lstStyle>
          <a:p>
            <a:pPr>
              <a:defRPr/>
            </a:pPr>
            <a:r>
              <a:rPr lang="en-US" noProof="0" dirty="0" smtClean="0"/>
              <a:t>Thank you!</a:t>
            </a:r>
            <a:endParaRPr lang="en-US" noProof="0" dirty="0"/>
          </a:p>
        </p:txBody>
      </p:sp>
      <p:pic>
        <p:nvPicPr>
          <p:cNvPr id="7" name="Picture 15"/>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6610350" y="4946650"/>
            <a:ext cx="1916113"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638093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i-F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FI"/>
          </a:p>
        </p:txBody>
      </p:sp>
      <p:sp>
        <p:nvSpPr>
          <p:cNvPr id="4" name="Date Placeholder 3"/>
          <p:cNvSpPr>
            <a:spLocks noGrp="1"/>
          </p:cNvSpPr>
          <p:nvPr>
            <p:ph type="dt" sz="half" idx="10"/>
          </p:nvPr>
        </p:nvSpPr>
        <p:spPr/>
        <p:txBody>
          <a:bodyPr/>
          <a:lstStyle/>
          <a:p>
            <a:fld id="{945F8243-5883-4D43-8173-C42AE6D2F0C0}" type="datetimeFigureOut">
              <a:rPr lang="fi-FI" smtClean="0"/>
              <a:t>21.7.2020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48888988-8D07-4AA8-A2E8-72650ACB8F0F}" type="slidenum">
              <a:rPr lang="fi-FI" smtClean="0"/>
              <a:t>‹#›</a:t>
            </a:fld>
            <a:endParaRPr lang="fi-FI"/>
          </a:p>
        </p:txBody>
      </p:sp>
    </p:spTree>
    <p:extLst>
      <p:ext uri="{BB962C8B-B14F-4D97-AF65-F5344CB8AC3E}">
        <p14:creationId xmlns:p14="http://schemas.microsoft.com/office/powerpoint/2010/main" val="64794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10"/>
          </p:nvPr>
        </p:nvSpPr>
        <p:spPr/>
        <p:txBody>
          <a:bodyPr/>
          <a:lstStyle/>
          <a:p>
            <a:fld id="{945F8243-5883-4D43-8173-C42AE6D2F0C0}" type="datetimeFigureOut">
              <a:rPr lang="fi-FI" smtClean="0"/>
              <a:t>21.7.2020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48888988-8D07-4AA8-A2E8-72650ACB8F0F}" type="slidenum">
              <a:rPr lang="fi-FI" smtClean="0"/>
              <a:t>‹#›</a:t>
            </a:fld>
            <a:endParaRPr lang="fi-FI"/>
          </a:p>
        </p:txBody>
      </p:sp>
    </p:spTree>
    <p:extLst>
      <p:ext uri="{BB962C8B-B14F-4D97-AF65-F5344CB8AC3E}">
        <p14:creationId xmlns:p14="http://schemas.microsoft.com/office/powerpoint/2010/main" val="2820378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i-F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5F8243-5883-4D43-8173-C42AE6D2F0C0}" type="datetimeFigureOut">
              <a:rPr lang="fi-FI" smtClean="0"/>
              <a:t>21.7.2020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48888988-8D07-4AA8-A2E8-72650ACB8F0F}" type="slidenum">
              <a:rPr lang="fi-FI" smtClean="0"/>
              <a:t>‹#›</a:t>
            </a:fld>
            <a:endParaRPr lang="fi-FI"/>
          </a:p>
        </p:txBody>
      </p:sp>
    </p:spTree>
    <p:extLst>
      <p:ext uri="{BB962C8B-B14F-4D97-AF65-F5344CB8AC3E}">
        <p14:creationId xmlns:p14="http://schemas.microsoft.com/office/powerpoint/2010/main" val="3095363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5" name="Date Placeholder 4"/>
          <p:cNvSpPr>
            <a:spLocks noGrp="1"/>
          </p:cNvSpPr>
          <p:nvPr>
            <p:ph type="dt" sz="half" idx="10"/>
          </p:nvPr>
        </p:nvSpPr>
        <p:spPr/>
        <p:txBody>
          <a:bodyPr/>
          <a:lstStyle/>
          <a:p>
            <a:fld id="{945F8243-5883-4D43-8173-C42AE6D2F0C0}" type="datetimeFigureOut">
              <a:rPr lang="fi-FI" smtClean="0"/>
              <a:t>21.7.2020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48888988-8D07-4AA8-A2E8-72650ACB8F0F}" type="slidenum">
              <a:rPr lang="fi-FI" smtClean="0"/>
              <a:t>‹#›</a:t>
            </a:fld>
            <a:endParaRPr lang="fi-FI"/>
          </a:p>
        </p:txBody>
      </p:sp>
    </p:spTree>
    <p:extLst>
      <p:ext uri="{BB962C8B-B14F-4D97-AF65-F5344CB8AC3E}">
        <p14:creationId xmlns:p14="http://schemas.microsoft.com/office/powerpoint/2010/main" val="1811278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i-F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7" name="Date Placeholder 6"/>
          <p:cNvSpPr>
            <a:spLocks noGrp="1"/>
          </p:cNvSpPr>
          <p:nvPr>
            <p:ph type="dt" sz="half" idx="10"/>
          </p:nvPr>
        </p:nvSpPr>
        <p:spPr/>
        <p:txBody>
          <a:bodyPr/>
          <a:lstStyle/>
          <a:p>
            <a:fld id="{945F8243-5883-4D43-8173-C42AE6D2F0C0}" type="datetimeFigureOut">
              <a:rPr lang="fi-FI" smtClean="0"/>
              <a:t>21.7.2020</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48888988-8D07-4AA8-A2E8-72650ACB8F0F}" type="slidenum">
              <a:rPr lang="fi-FI" smtClean="0"/>
              <a:t>‹#›</a:t>
            </a:fld>
            <a:endParaRPr lang="fi-FI"/>
          </a:p>
        </p:txBody>
      </p:sp>
    </p:spTree>
    <p:extLst>
      <p:ext uri="{BB962C8B-B14F-4D97-AF65-F5344CB8AC3E}">
        <p14:creationId xmlns:p14="http://schemas.microsoft.com/office/powerpoint/2010/main" val="877025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LUKE - Title Slide 3">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p:nvPr>
        </p:nvSpPr>
        <p:spPr>
          <a:xfrm>
            <a:off x="471982" y="2819526"/>
            <a:ext cx="6015892" cy="849703"/>
          </a:xfrm>
          <a:ln>
            <a:noFill/>
          </a:ln>
        </p:spPr>
        <p:txBody>
          <a:bodyPr rtlCol="0">
            <a:normAutofit/>
          </a:bodyPr>
          <a:lstStyle>
            <a:lvl1pPr>
              <a:defRPr lang="en-US" sz="2000" dirty="0">
                <a:solidFill>
                  <a:schemeClr val="tx2"/>
                </a:solidFill>
                <a:effectLst/>
              </a:defRPr>
            </a:lvl1pPr>
          </a:lstStyle>
          <a:p>
            <a:pPr lvl="0"/>
            <a:r>
              <a:rPr lang="en-US" smtClean="0"/>
              <a:t>Click to edit Master subtitle style</a:t>
            </a:r>
            <a:endParaRPr lang="en-US" dirty="0"/>
          </a:p>
        </p:txBody>
      </p:sp>
      <p:sp>
        <p:nvSpPr>
          <p:cNvPr id="12" name="Title 1"/>
          <p:cNvSpPr>
            <a:spLocks noGrp="1"/>
          </p:cNvSpPr>
          <p:nvPr>
            <p:ph type="ctrTitle"/>
          </p:nvPr>
        </p:nvSpPr>
        <p:spPr>
          <a:xfrm>
            <a:off x="471982" y="845027"/>
            <a:ext cx="6427326" cy="1878718"/>
          </a:xfrm>
          <a:ln>
            <a:noFill/>
          </a:ln>
        </p:spPr>
        <p:txBody>
          <a:bodyPr rtlCol="0" anchor="ctr">
            <a:normAutofit/>
          </a:bodyPr>
          <a:lstStyle>
            <a:lvl1pPr>
              <a:defRPr lang="en-US" sz="3800" dirty="0">
                <a:solidFill>
                  <a:schemeClr val="accent1"/>
                </a:solidFill>
                <a:effectLst/>
                <a:ea typeface="+mn-ea"/>
              </a:defRPr>
            </a:lvl1pPr>
          </a:lstStyle>
          <a:p>
            <a:pPr lvl="0"/>
            <a:r>
              <a:rPr lang="en-US" smtClean="0"/>
              <a:t>Click to edit Master title style</a:t>
            </a:r>
            <a:endParaRPr lang="en-US" dirty="0"/>
          </a:p>
        </p:txBody>
      </p:sp>
      <p:sp>
        <p:nvSpPr>
          <p:cNvPr id="10" name="Slide Number Placeholder 6"/>
          <p:cNvSpPr>
            <a:spLocks noGrp="1"/>
          </p:cNvSpPr>
          <p:nvPr>
            <p:ph type="sldNum" sz="quarter" idx="10"/>
          </p:nvPr>
        </p:nvSpPr>
        <p:spPr>
          <a:xfrm>
            <a:off x="823913" y="6419850"/>
            <a:ext cx="449262" cy="273050"/>
          </a:xfrm>
        </p:spPr>
        <p:txBody>
          <a:bodyPr/>
          <a:lstStyle>
            <a:lvl1pPr algn="l" fontAlgn="auto">
              <a:spcBef>
                <a:spcPts val="0"/>
              </a:spcBef>
              <a:spcAft>
                <a:spcPts val="0"/>
              </a:spcAft>
              <a:defRPr sz="1000" b="1">
                <a:solidFill>
                  <a:srgbClr val="FFFFFF"/>
                </a:solidFill>
                <a:latin typeface="Arial"/>
                <a:ea typeface="+mn-ea"/>
                <a:cs typeface="Arial"/>
              </a:defRPr>
            </a:lvl1pPr>
          </a:lstStyle>
          <a:p>
            <a:pPr>
              <a:defRPr/>
            </a:pPr>
            <a:fld id="{032F60FF-9130-4E0A-A767-7C5223CD7DBB}" type="slidenum">
              <a:rPr lang="en-US"/>
              <a:pPr>
                <a:defRPr/>
              </a:pPr>
              <a:t>‹#›</a:t>
            </a:fld>
            <a:endParaRPr lang="en-US" dirty="0"/>
          </a:p>
        </p:txBody>
      </p:sp>
      <p:sp>
        <p:nvSpPr>
          <p:cNvPr id="13" name="Date Placeholder 3"/>
          <p:cNvSpPr>
            <a:spLocks noGrp="1"/>
          </p:cNvSpPr>
          <p:nvPr>
            <p:ph type="dt" sz="half" idx="11"/>
          </p:nvPr>
        </p:nvSpPr>
        <p:spPr>
          <a:xfrm>
            <a:off x="4572000" y="6419850"/>
            <a:ext cx="828675" cy="273050"/>
          </a:xfrm>
        </p:spPr>
        <p:txBody>
          <a:bodyPr/>
          <a:lstStyle>
            <a:lvl1pPr algn="l" fontAlgn="auto">
              <a:spcBef>
                <a:spcPts val="0"/>
              </a:spcBef>
              <a:spcAft>
                <a:spcPts val="0"/>
              </a:spcAft>
              <a:defRPr sz="1000">
                <a:solidFill>
                  <a:srgbClr val="FFFFFF"/>
                </a:solidFill>
                <a:latin typeface="Arial"/>
                <a:ea typeface="+mn-ea"/>
                <a:cs typeface="Arial"/>
              </a:defRPr>
            </a:lvl1pPr>
          </a:lstStyle>
          <a:p>
            <a:pPr>
              <a:defRPr/>
            </a:pPr>
            <a:fld id="{35E8EBEC-8FC8-4C18-AB9D-0BCFBF362E23}" type="datetime1">
              <a:rPr lang="fi-FI"/>
              <a:pPr>
                <a:defRPr/>
              </a:pPr>
              <a:t>21.7.2020</a:t>
            </a:fld>
            <a:endParaRPr lang="en-US"/>
          </a:p>
        </p:txBody>
      </p:sp>
      <p:sp>
        <p:nvSpPr>
          <p:cNvPr id="14" name="Footer Placeholder 4"/>
          <p:cNvSpPr>
            <a:spLocks noGrp="1"/>
          </p:cNvSpPr>
          <p:nvPr>
            <p:ph type="ftr" sz="quarter" idx="12"/>
          </p:nvPr>
        </p:nvSpPr>
        <p:spPr>
          <a:xfrm>
            <a:off x="1343025" y="6419850"/>
            <a:ext cx="3119438" cy="273050"/>
          </a:xfrm>
        </p:spPr>
        <p:txBody>
          <a:bodyPr/>
          <a:lstStyle>
            <a:lvl1pPr algn="l" fontAlgn="auto">
              <a:spcBef>
                <a:spcPts val="0"/>
              </a:spcBef>
              <a:spcAft>
                <a:spcPts val="0"/>
              </a:spcAft>
              <a:defRPr sz="1000">
                <a:solidFill>
                  <a:srgbClr val="FFFFFF"/>
                </a:solidFill>
                <a:latin typeface="Arial"/>
                <a:ea typeface="+mn-ea"/>
                <a:cs typeface="Arial"/>
              </a:defRPr>
            </a:lvl1pPr>
          </a:lstStyle>
          <a:p>
            <a:pPr>
              <a:defRPr/>
            </a:pPr>
            <a:endParaRPr lang="en-US"/>
          </a:p>
        </p:txBody>
      </p:sp>
      <p:sp>
        <p:nvSpPr>
          <p:cNvPr id="16" name="Tekstikehys 9"/>
          <p:cNvSpPr txBox="1">
            <a:spLocks noChangeArrowheads="1"/>
          </p:cNvSpPr>
          <p:nvPr userDrawn="1"/>
        </p:nvSpPr>
        <p:spPr bwMode="auto">
          <a:xfrm>
            <a:off x="5422900" y="6461125"/>
            <a:ext cx="2365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fi-FI" altLang="fi-FI" sz="1000" dirty="0">
                <a:solidFill>
                  <a:schemeClr val="bg1"/>
                </a:solidFill>
              </a:rPr>
              <a:t>© Natural Resources Institute Finland</a:t>
            </a:r>
          </a:p>
        </p:txBody>
      </p:sp>
      <p:pic>
        <p:nvPicPr>
          <p:cNvPr id="17" name="Picture 14"/>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688263" y="5737225"/>
            <a:ext cx="1223962"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416207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Date Placeholder 2"/>
          <p:cNvSpPr>
            <a:spLocks noGrp="1"/>
          </p:cNvSpPr>
          <p:nvPr>
            <p:ph type="dt" sz="half" idx="10"/>
          </p:nvPr>
        </p:nvSpPr>
        <p:spPr/>
        <p:txBody>
          <a:bodyPr/>
          <a:lstStyle/>
          <a:p>
            <a:fld id="{945F8243-5883-4D43-8173-C42AE6D2F0C0}" type="datetimeFigureOut">
              <a:rPr lang="fi-FI" smtClean="0"/>
              <a:t>21.7.2020</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48888988-8D07-4AA8-A2E8-72650ACB8F0F}" type="slidenum">
              <a:rPr lang="fi-FI" smtClean="0"/>
              <a:t>‹#›</a:t>
            </a:fld>
            <a:endParaRPr lang="fi-FI"/>
          </a:p>
        </p:txBody>
      </p:sp>
    </p:spTree>
    <p:extLst>
      <p:ext uri="{BB962C8B-B14F-4D97-AF65-F5344CB8AC3E}">
        <p14:creationId xmlns:p14="http://schemas.microsoft.com/office/powerpoint/2010/main" val="3455213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5F8243-5883-4D43-8173-C42AE6D2F0C0}" type="datetimeFigureOut">
              <a:rPr lang="fi-FI" smtClean="0"/>
              <a:t>21.7.2020</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48888988-8D07-4AA8-A2E8-72650ACB8F0F}" type="slidenum">
              <a:rPr lang="fi-FI" smtClean="0"/>
              <a:t>‹#›</a:t>
            </a:fld>
            <a:endParaRPr lang="fi-FI"/>
          </a:p>
        </p:txBody>
      </p:sp>
    </p:spTree>
    <p:extLst>
      <p:ext uri="{BB962C8B-B14F-4D97-AF65-F5344CB8AC3E}">
        <p14:creationId xmlns:p14="http://schemas.microsoft.com/office/powerpoint/2010/main" val="3769809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i-F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5F8243-5883-4D43-8173-C42AE6D2F0C0}" type="datetimeFigureOut">
              <a:rPr lang="fi-FI" smtClean="0"/>
              <a:t>21.7.2020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48888988-8D07-4AA8-A2E8-72650ACB8F0F}" type="slidenum">
              <a:rPr lang="fi-FI" smtClean="0"/>
              <a:t>‹#›</a:t>
            </a:fld>
            <a:endParaRPr lang="fi-FI"/>
          </a:p>
        </p:txBody>
      </p:sp>
    </p:spTree>
    <p:extLst>
      <p:ext uri="{BB962C8B-B14F-4D97-AF65-F5344CB8AC3E}">
        <p14:creationId xmlns:p14="http://schemas.microsoft.com/office/powerpoint/2010/main" val="2575994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i-F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5F8243-5883-4D43-8173-C42AE6D2F0C0}" type="datetimeFigureOut">
              <a:rPr lang="fi-FI" smtClean="0"/>
              <a:t>21.7.2020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48888988-8D07-4AA8-A2E8-72650ACB8F0F}" type="slidenum">
              <a:rPr lang="fi-FI" smtClean="0"/>
              <a:t>‹#›</a:t>
            </a:fld>
            <a:endParaRPr lang="fi-FI"/>
          </a:p>
        </p:txBody>
      </p:sp>
    </p:spTree>
    <p:extLst>
      <p:ext uri="{BB962C8B-B14F-4D97-AF65-F5344CB8AC3E}">
        <p14:creationId xmlns:p14="http://schemas.microsoft.com/office/powerpoint/2010/main" val="13167340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10"/>
          </p:nvPr>
        </p:nvSpPr>
        <p:spPr/>
        <p:txBody>
          <a:bodyPr/>
          <a:lstStyle/>
          <a:p>
            <a:fld id="{945F8243-5883-4D43-8173-C42AE6D2F0C0}" type="datetimeFigureOut">
              <a:rPr lang="fi-FI" smtClean="0"/>
              <a:t>21.7.2020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48888988-8D07-4AA8-A2E8-72650ACB8F0F}" type="slidenum">
              <a:rPr lang="fi-FI" smtClean="0"/>
              <a:t>‹#›</a:t>
            </a:fld>
            <a:endParaRPr lang="fi-FI"/>
          </a:p>
        </p:txBody>
      </p:sp>
    </p:spTree>
    <p:extLst>
      <p:ext uri="{BB962C8B-B14F-4D97-AF65-F5344CB8AC3E}">
        <p14:creationId xmlns:p14="http://schemas.microsoft.com/office/powerpoint/2010/main" val="1336336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i-F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10"/>
          </p:nvPr>
        </p:nvSpPr>
        <p:spPr/>
        <p:txBody>
          <a:bodyPr/>
          <a:lstStyle/>
          <a:p>
            <a:fld id="{945F8243-5883-4D43-8173-C42AE6D2F0C0}" type="datetimeFigureOut">
              <a:rPr lang="fi-FI" smtClean="0"/>
              <a:t>21.7.2020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48888988-8D07-4AA8-A2E8-72650ACB8F0F}" type="slidenum">
              <a:rPr lang="fi-FI" smtClean="0"/>
              <a:t>‹#›</a:t>
            </a:fld>
            <a:endParaRPr lang="fi-FI"/>
          </a:p>
        </p:txBody>
      </p:sp>
    </p:spTree>
    <p:extLst>
      <p:ext uri="{BB962C8B-B14F-4D97-AF65-F5344CB8AC3E}">
        <p14:creationId xmlns:p14="http://schemas.microsoft.com/office/powerpoint/2010/main" val="1628403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LUKE - Title Slide 3">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p:nvPr>
        </p:nvSpPr>
        <p:spPr>
          <a:xfrm>
            <a:off x="471982" y="2819526"/>
            <a:ext cx="6015892" cy="849703"/>
          </a:xfrm>
          <a:ln>
            <a:noFill/>
          </a:ln>
        </p:spPr>
        <p:txBody>
          <a:bodyPr rtlCol="0">
            <a:normAutofit/>
          </a:bodyPr>
          <a:lstStyle>
            <a:lvl1pPr>
              <a:defRPr lang="en-US" sz="2000" dirty="0">
                <a:solidFill>
                  <a:schemeClr val="tx2"/>
                </a:solidFill>
                <a:effectLst/>
              </a:defRPr>
            </a:lvl1pPr>
          </a:lstStyle>
          <a:p>
            <a:pPr lvl="0"/>
            <a:r>
              <a:rPr lang="en-US" smtClean="0"/>
              <a:t>Click to edit Master subtitle style</a:t>
            </a:r>
            <a:endParaRPr lang="en-US" dirty="0"/>
          </a:p>
        </p:txBody>
      </p:sp>
      <p:sp>
        <p:nvSpPr>
          <p:cNvPr id="12" name="Title 1"/>
          <p:cNvSpPr>
            <a:spLocks noGrp="1"/>
          </p:cNvSpPr>
          <p:nvPr>
            <p:ph type="ctrTitle"/>
          </p:nvPr>
        </p:nvSpPr>
        <p:spPr>
          <a:xfrm>
            <a:off x="471982" y="845027"/>
            <a:ext cx="6427326" cy="1878718"/>
          </a:xfrm>
          <a:ln>
            <a:noFill/>
          </a:ln>
        </p:spPr>
        <p:txBody>
          <a:bodyPr rtlCol="0" anchor="ctr">
            <a:normAutofit/>
          </a:bodyPr>
          <a:lstStyle>
            <a:lvl1pPr>
              <a:defRPr lang="en-US" sz="3800" dirty="0">
                <a:solidFill>
                  <a:schemeClr val="accent3"/>
                </a:solidFill>
                <a:effectLst/>
                <a:ea typeface="+mn-ea"/>
              </a:defRPr>
            </a:lvl1pPr>
          </a:lstStyle>
          <a:p>
            <a:pPr lvl="0"/>
            <a:r>
              <a:rPr lang="en-US" dirty="0" smtClean="0"/>
              <a:t>Click to edit Master title style</a:t>
            </a:r>
            <a:endParaRPr lang="en-US" dirty="0"/>
          </a:p>
        </p:txBody>
      </p:sp>
      <p:sp>
        <p:nvSpPr>
          <p:cNvPr id="10" name="Slide Number Placeholder 6"/>
          <p:cNvSpPr>
            <a:spLocks noGrp="1"/>
          </p:cNvSpPr>
          <p:nvPr>
            <p:ph type="sldNum" sz="quarter" idx="10"/>
          </p:nvPr>
        </p:nvSpPr>
        <p:spPr>
          <a:xfrm>
            <a:off x="823913" y="6419850"/>
            <a:ext cx="449262" cy="273050"/>
          </a:xfrm>
        </p:spPr>
        <p:txBody>
          <a:bodyPr/>
          <a:lstStyle>
            <a:lvl1pPr algn="l" fontAlgn="auto">
              <a:spcBef>
                <a:spcPts val="0"/>
              </a:spcBef>
              <a:spcAft>
                <a:spcPts val="0"/>
              </a:spcAft>
              <a:defRPr sz="1000" b="1">
                <a:solidFill>
                  <a:srgbClr val="FFFFFF"/>
                </a:solidFill>
                <a:latin typeface="Arial"/>
                <a:ea typeface="+mn-ea"/>
                <a:cs typeface="Arial"/>
              </a:defRPr>
            </a:lvl1pPr>
          </a:lstStyle>
          <a:p>
            <a:pPr>
              <a:defRPr/>
            </a:pPr>
            <a:fld id="{032F60FF-9130-4E0A-A767-7C5223CD7DBB}" type="slidenum">
              <a:rPr lang="en-US"/>
              <a:pPr>
                <a:defRPr/>
              </a:pPr>
              <a:t>‹#›</a:t>
            </a:fld>
            <a:endParaRPr lang="en-US" dirty="0"/>
          </a:p>
        </p:txBody>
      </p:sp>
      <p:sp>
        <p:nvSpPr>
          <p:cNvPr id="13" name="Date Placeholder 3"/>
          <p:cNvSpPr>
            <a:spLocks noGrp="1"/>
          </p:cNvSpPr>
          <p:nvPr>
            <p:ph type="dt" sz="half" idx="11"/>
          </p:nvPr>
        </p:nvSpPr>
        <p:spPr>
          <a:xfrm>
            <a:off x="4572000" y="6419850"/>
            <a:ext cx="828675" cy="273050"/>
          </a:xfrm>
        </p:spPr>
        <p:txBody>
          <a:bodyPr/>
          <a:lstStyle>
            <a:lvl1pPr algn="l" fontAlgn="auto">
              <a:spcBef>
                <a:spcPts val="0"/>
              </a:spcBef>
              <a:spcAft>
                <a:spcPts val="0"/>
              </a:spcAft>
              <a:defRPr sz="1000">
                <a:solidFill>
                  <a:srgbClr val="FFFFFF"/>
                </a:solidFill>
                <a:latin typeface="Arial"/>
                <a:ea typeface="+mn-ea"/>
                <a:cs typeface="Arial"/>
              </a:defRPr>
            </a:lvl1pPr>
          </a:lstStyle>
          <a:p>
            <a:pPr>
              <a:defRPr/>
            </a:pPr>
            <a:fld id="{35E8EBEC-8FC8-4C18-AB9D-0BCFBF362E23}" type="datetime1">
              <a:rPr lang="fi-FI"/>
              <a:pPr>
                <a:defRPr/>
              </a:pPr>
              <a:t>21.7.2020</a:t>
            </a:fld>
            <a:endParaRPr lang="en-US"/>
          </a:p>
        </p:txBody>
      </p:sp>
      <p:sp>
        <p:nvSpPr>
          <p:cNvPr id="14" name="Footer Placeholder 4"/>
          <p:cNvSpPr>
            <a:spLocks noGrp="1"/>
          </p:cNvSpPr>
          <p:nvPr>
            <p:ph type="ftr" sz="quarter" idx="12"/>
          </p:nvPr>
        </p:nvSpPr>
        <p:spPr>
          <a:xfrm>
            <a:off x="1343025" y="6419850"/>
            <a:ext cx="3119438" cy="273050"/>
          </a:xfrm>
        </p:spPr>
        <p:txBody>
          <a:bodyPr/>
          <a:lstStyle>
            <a:lvl1pPr algn="l" fontAlgn="auto">
              <a:spcBef>
                <a:spcPts val="0"/>
              </a:spcBef>
              <a:spcAft>
                <a:spcPts val="0"/>
              </a:spcAft>
              <a:defRPr sz="1000">
                <a:solidFill>
                  <a:srgbClr val="FFFFFF"/>
                </a:solidFill>
                <a:latin typeface="Arial"/>
                <a:ea typeface="+mn-ea"/>
                <a:cs typeface="Arial"/>
              </a:defRPr>
            </a:lvl1pPr>
          </a:lstStyle>
          <a:p>
            <a:pPr>
              <a:defRPr/>
            </a:pPr>
            <a:endParaRPr lang="en-US"/>
          </a:p>
        </p:txBody>
      </p:sp>
      <p:sp>
        <p:nvSpPr>
          <p:cNvPr id="16" name="Tekstikehys 9"/>
          <p:cNvSpPr txBox="1">
            <a:spLocks noChangeArrowheads="1"/>
          </p:cNvSpPr>
          <p:nvPr userDrawn="1"/>
        </p:nvSpPr>
        <p:spPr bwMode="auto">
          <a:xfrm>
            <a:off x="5422900" y="6461125"/>
            <a:ext cx="2365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fi-FI" altLang="fi-FI" sz="1000" dirty="0">
                <a:solidFill>
                  <a:schemeClr val="bg1"/>
                </a:solidFill>
              </a:rPr>
              <a:t>© Natural Resources Institute Finland</a:t>
            </a:r>
          </a:p>
        </p:txBody>
      </p:sp>
      <p:pic>
        <p:nvPicPr>
          <p:cNvPr id="17" name="Picture 14"/>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688263" y="5737225"/>
            <a:ext cx="1223962"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89607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LUKE - Title Slide 3">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p:nvPr>
        </p:nvSpPr>
        <p:spPr>
          <a:xfrm>
            <a:off x="471982" y="2819526"/>
            <a:ext cx="6015892" cy="849703"/>
          </a:xfrm>
          <a:ln>
            <a:noFill/>
          </a:ln>
        </p:spPr>
        <p:txBody>
          <a:bodyPr rtlCol="0">
            <a:normAutofit/>
          </a:bodyPr>
          <a:lstStyle>
            <a:lvl1pPr>
              <a:defRPr lang="en-US" sz="2000" dirty="0">
                <a:solidFill>
                  <a:schemeClr val="tx2"/>
                </a:solidFill>
                <a:effectLst/>
              </a:defRPr>
            </a:lvl1pPr>
          </a:lstStyle>
          <a:p>
            <a:pPr lvl="0"/>
            <a:r>
              <a:rPr lang="en-US" smtClean="0"/>
              <a:t>Click to edit Master subtitle style</a:t>
            </a:r>
            <a:endParaRPr lang="en-US" dirty="0"/>
          </a:p>
        </p:txBody>
      </p:sp>
      <p:sp>
        <p:nvSpPr>
          <p:cNvPr id="12" name="Title 1"/>
          <p:cNvSpPr>
            <a:spLocks noGrp="1"/>
          </p:cNvSpPr>
          <p:nvPr>
            <p:ph type="ctrTitle"/>
          </p:nvPr>
        </p:nvSpPr>
        <p:spPr>
          <a:xfrm>
            <a:off x="471982" y="845027"/>
            <a:ext cx="6427326" cy="1878718"/>
          </a:xfrm>
          <a:ln>
            <a:noFill/>
          </a:ln>
        </p:spPr>
        <p:txBody>
          <a:bodyPr rtlCol="0" anchor="ctr">
            <a:normAutofit/>
          </a:bodyPr>
          <a:lstStyle>
            <a:lvl1pPr>
              <a:defRPr lang="en-US" sz="3800" dirty="0">
                <a:solidFill>
                  <a:schemeClr val="accent2"/>
                </a:solidFill>
                <a:effectLst/>
                <a:ea typeface="+mn-ea"/>
              </a:defRPr>
            </a:lvl1pPr>
          </a:lstStyle>
          <a:p>
            <a:pPr lvl="0"/>
            <a:r>
              <a:rPr lang="en-US" smtClean="0"/>
              <a:t>Click to edit Master title style</a:t>
            </a:r>
            <a:endParaRPr lang="en-US" dirty="0"/>
          </a:p>
        </p:txBody>
      </p:sp>
      <p:sp>
        <p:nvSpPr>
          <p:cNvPr id="10" name="Slide Number Placeholder 6"/>
          <p:cNvSpPr>
            <a:spLocks noGrp="1"/>
          </p:cNvSpPr>
          <p:nvPr>
            <p:ph type="sldNum" sz="quarter" idx="10"/>
          </p:nvPr>
        </p:nvSpPr>
        <p:spPr>
          <a:xfrm>
            <a:off x="823913" y="6419850"/>
            <a:ext cx="449262" cy="273050"/>
          </a:xfrm>
        </p:spPr>
        <p:txBody>
          <a:bodyPr/>
          <a:lstStyle>
            <a:lvl1pPr algn="l" fontAlgn="auto">
              <a:spcBef>
                <a:spcPts val="0"/>
              </a:spcBef>
              <a:spcAft>
                <a:spcPts val="0"/>
              </a:spcAft>
              <a:defRPr sz="1000" b="1">
                <a:solidFill>
                  <a:srgbClr val="FFFFFF"/>
                </a:solidFill>
                <a:latin typeface="Arial"/>
                <a:ea typeface="+mn-ea"/>
                <a:cs typeface="Arial"/>
              </a:defRPr>
            </a:lvl1pPr>
          </a:lstStyle>
          <a:p>
            <a:pPr>
              <a:defRPr/>
            </a:pPr>
            <a:fld id="{032F60FF-9130-4E0A-A767-7C5223CD7DBB}" type="slidenum">
              <a:rPr lang="en-US"/>
              <a:pPr>
                <a:defRPr/>
              </a:pPr>
              <a:t>‹#›</a:t>
            </a:fld>
            <a:endParaRPr lang="en-US" dirty="0"/>
          </a:p>
        </p:txBody>
      </p:sp>
      <p:sp>
        <p:nvSpPr>
          <p:cNvPr id="13" name="Date Placeholder 3"/>
          <p:cNvSpPr>
            <a:spLocks noGrp="1"/>
          </p:cNvSpPr>
          <p:nvPr>
            <p:ph type="dt" sz="half" idx="11"/>
          </p:nvPr>
        </p:nvSpPr>
        <p:spPr>
          <a:xfrm>
            <a:off x="4572000" y="6419850"/>
            <a:ext cx="828675" cy="273050"/>
          </a:xfrm>
        </p:spPr>
        <p:txBody>
          <a:bodyPr/>
          <a:lstStyle>
            <a:lvl1pPr algn="l" fontAlgn="auto">
              <a:spcBef>
                <a:spcPts val="0"/>
              </a:spcBef>
              <a:spcAft>
                <a:spcPts val="0"/>
              </a:spcAft>
              <a:defRPr sz="1000">
                <a:solidFill>
                  <a:srgbClr val="FFFFFF"/>
                </a:solidFill>
                <a:latin typeface="Arial"/>
                <a:ea typeface="+mn-ea"/>
                <a:cs typeface="Arial"/>
              </a:defRPr>
            </a:lvl1pPr>
          </a:lstStyle>
          <a:p>
            <a:pPr>
              <a:defRPr/>
            </a:pPr>
            <a:fld id="{35E8EBEC-8FC8-4C18-AB9D-0BCFBF362E23}" type="datetime1">
              <a:rPr lang="fi-FI"/>
              <a:pPr>
                <a:defRPr/>
              </a:pPr>
              <a:t>21.7.2020</a:t>
            </a:fld>
            <a:endParaRPr lang="en-US"/>
          </a:p>
        </p:txBody>
      </p:sp>
      <p:sp>
        <p:nvSpPr>
          <p:cNvPr id="14" name="Footer Placeholder 4"/>
          <p:cNvSpPr>
            <a:spLocks noGrp="1"/>
          </p:cNvSpPr>
          <p:nvPr>
            <p:ph type="ftr" sz="quarter" idx="12"/>
          </p:nvPr>
        </p:nvSpPr>
        <p:spPr>
          <a:xfrm>
            <a:off x="1343025" y="6419850"/>
            <a:ext cx="3119438" cy="273050"/>
          </a:xfrm>
        </p:spPr>
        <p:txBody>
          <a:bodyPr/>
          <a:lstStyle>
            <a:lvl1pPr algn="l" fontAlgn="auto">
              <a:spcBef>
                <a:spcPts val="0"/>
              </a:spcBef>
              <a:spcAft>
                <a:spcPts val="0"/>
              </a:spcAft>
              <a:defRPr sz="1000">
                <a:solidFill>
                  <a:srgbClr val="FFFFFF"/>
                </a:solidFill>
                <a:latin typeface="Arial"/>
                <a:ea typeface="+mn-ea"/>
                <a:cs typeface="Arial"/>
              </a:defRPr>
            </a:lvl1pPr>
          </a:lstStyle>
          <a:p>
            <a:pPr>
              <a:defRPr/>
            </a:pPr>
            <a:endParaRPr lang="en-US"/>
          </a:p>
        </p:txBody>
      </p:sp>
      <p:sp>
        <p:nvSpPr>
          <p:cNvPr id="16" name="Tekstikehys 9"/>
          <p:cNvSpPr txBox="1">
            <a:spLocks noChangeArrowheads="1"/>
          </p:cNvSpPr>
          <p:nvPr userDrawn="1"/>
        </p:nvSpPr>
        <p:spPr bwMode="auto">
          <a:xfrm>
            <a:off x="5422900" y="6461125"/>
            <a:ext cx="2365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fi-FI" altLang="fi-FI" sz="1000" dirty="0">
                <a:solidFill>
                  <a:schemeClr val="bg1"/>
                </a:solidFill>
              </a:rPr>
              <a:t>© Natural Resources Institute Finland</a:t>
            </a:r>
          </a:p>
        </p:txBody>
      </p:sp>
      <p:pic>
        <p:nvPicPr>
          <p:cNvPr id="17" name="Picture 14"/>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688263" y="5737225"/>
            <a:ext cx="1223962"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65332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LUKE - Title Slide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p:spPr>
      </p:pic>
      <p:sp>
        <p:nvSpPr>
          <p:cNvPr id="11" name="Subtitle 2"/>
          <p:cNvSpPr>
            <a:spLocks noGrp="1"/>
          </p:cNvSpPr>
          <p:nvPr>
            <p:ph type="subTitle" idx="1"/>
          </p:nvPr>
        </p:nvSpPr>
        <p:spPr>
          <a:xfrm>
            <a:off x="471982" y="2819526"/>
            <a:ext cx="6015892" cy="849703"/>
          </a:xfrm>
          <a:ln>
            <a:noFill/>
          </a:ln>
        </p:spPr>
        <p:txBody>
          <a:bodyPr rtlCol="0">
            <a:normAutofit/>
          </a:bodyPr>
          <a:lstStyle>
            <a:lvl1pPr>
              <a:defRPr lang="en-US" sz="2000" dirty="0">
                <a:solidFill>
                  <a:schemeClr val="tx2"/>
                </a:solidFill>
                <a:effectLst/>
              </a:defRPr>
            </a:lvl1pPr>
          </a:lstStyle>
          <a:p>
            <a:pPr lvl="0"/>
            <a:r>
              <a:rPr lang="en-US" smtClean="0"/>
              <a:t>Click to edit Master subtitle style</a:t>
            </a:r>
            <a:endParaRPr lang="en-US" dirty="0"/>
          </a:p>
        </p:txBody>
      </p:sp>
      <p:sp>
        <p:nvSpPr>
          <p:cNvPr id="12" name="Title 1"/>
          <p:cNvSpPr>
            <a:spLocks noGrp="1"/>
          </p:cNvSpPr>
          <p:nvPr>
            <p:ph type="ctrTitle"/>
          </p:nvPr>
        </p:nvSpPr>
        <p:spPr>
          <a:xfrm>
            <a:off x="471982" y="845027"/>
            <a:ext cx="6427326" cy="1878718"/>
          </a:xfrm>
          <a:ln>
            <a:noFill/>
          </a:ln>
        </p:spPr>
        <p:txBody>
          <a:bodyPr rtlCol="0" anchor="ctr">
            <a:normAutofit/>
          </a:bodyPr>
          <a:lstStyle>
            <a:lvl1pPr>
              <a:defRPr lang="en-US" sz="3800" dirty="0">
                <a:solidFill>
                  <a:schemeClr val="accent4"/>
                </a:solidFill>
                <a:effectLst/>
                <a:ea typeface="+mn-ea"/>
              </a:defRPr>
            </a:lvl1pPr>
          </a:lstStyle>
          <a:p>
            <a:pPr lvl="0"/>
            <a:r>
              <a:rPr lang="en-US" dirty="0" smtClean="0"/>
              <a:t>Click to edit Master title style</a:t>
            </a:r>
            <a:endParaRPr lang="en-US" dirty="0"/>
          </a:p>
        </p:txBody>
      </p:sp>
      <p:sp>
        <p:nvSpPr>
          <p:cNvPr id="10" name="Slide Number Placeholder 6"/>
          <p:cNvSpPr>
            <a:spLocks noGrp="1"/>
          </p:cNvSpPr>
          <p:nvPr>
            <p:ph type="sldNum" sz="quarter" idx="10"/>
          </p:nvPr>
        </p:nvSpPr>
        <p:spPr>
          <a:xfrm>
            <a:off x="823913" y="6419850"/>
            <a:ext cx="449262" cy="273050"/>
          </a:xfrm>
        </p:spPr>
        <p:txBody>
          <a:bodyPr/>
          <a:lstStyle>
            <a:lvl1pPr algn="l" fontAlgn="auto">
              <a:spcBef>
                <a:spcPts val="0"/>
              </a:spcBef>
              <a:spcAft>
                <a:spcPts val="0"/>
              </a:spcAft>
              <a:defRPr sz="1000" b="1">
                <a:solidFill>
                  <a:srgbClr val="FFFFFF"/>
                </a:solidFill>
                <a:latin typeface="Arial"/>
                <a:ea typeface="+mn-ea"/>
                <a:cs typeface="Arial"/>
              </a:defRPr>
            </a:lvl1pPr>
          </a:lstStyle>
          <a:p>
            <a:pPr>
              <a:defRPr/>
            </a:pPr>
            <a:fld id="{032F60FF-9130-4E0A-A767-7C5223CD7DBB}" type="slidenum">
              <a:rPr lang="en-US"/>
              <a:pPr>
                <a:defRPr/>
              </a:pPr>
              <a:t>‹#›</a:t>
            </a:fld>
            <a:endParaRPr lang="en-US" dirty="0"/>
          </a:p>
        </p:txBody>
      </p:sp>
      <p:sp>
        <p:nvSpPr>
          <p:cNvPr id="13" name="Date Placeholder 3"/>
          <p:cNvSpPr>
            <a:spLocks noGrp="1"/>
          </p:cNvSpPr>
          <p:nvPr>
            <p:ph type="dt" sz="half" idx="11"/>
          </p:nvPr>
        </p:nvSpPr>
        <p:spPr>
          <a:xfrm>
            <a:off x="4572000" y="6419850"/>
            <a:ext cx="828675" cy="273050"/>
          </a:xfrm>
        </p:spPr>
        <p:txBody>
          <a:bodyPr/>
          <a:lstStyle>
            <a:lvl1pPr algn="l" fontAlgn="auto">
              <a:spcBef>
                <a:spcPts val="0"/>
              </a:spcBef>
              <a:spcAft>
                <a:spcPts val="0"/>
              </a:spcAft>
              <a:defRPr sz="1000">
                <a:solidFill>
                  <a:srgbClr val="FFFFFF"/>
                </a:solidFill>
                <a:latin typeface="Arial"/>
                <a:ea typeface="+mn-ea"/>
                <a:cs typeface="Arial"/>
              </a:defRPr>
            </a:lvl1pPr>
          </a:lstStyle>
          <a:p>
            <a:pPr>
              <a:defRPr/>
            </a:pPr>
            <a:fld id="{35E8EBEC-8FC8-4C18-AB9D-0BCFBF362E23}" type="datetime1">
              <a:rPr lang="fi-FI"/>
              <a:pPr>
                <a:defRPr/>
              </a:pPr>
              <a:t>21.7.2020</a:t>
            </a:fld>
            <a:endParaRPr lang="en-US"/>
          </a:p>
        </p:txBody>
      </p:sp>
      <p:sp>
        <p:nvSpPr>
          <p:cNvPr id="14" name="Footer Placeholder 4"/>
          <p:cNvSpPr>
            <a:spLocks noGrp="1"/>
          </p:cNvSpPr>
          <p:nvPr>
            <p:ph type="ftr" sz="quarter" idx="12"/>
          </p:nvPr>
        </p:nvSpPr>
        <p:spPr>
          <a:xfrm>
            <a:off x="1343025" y="6419850"/>
            <a:ext cx="3119438" cy="273050"/>
          </a:xfrm>
        </p:spPr>
        <p:txBody>
          <a:bodyPr/>
          <a:lstStyle>
            <a:lvl1pPr algn="l" fontAlgn="auto">
              <a:spcBef>
                <a:spcPts val="0"/>
              </a:spcBef>
              <a:spcAft>
                <a:spcPts val="0"/>
              </a:spcAft>
              <a:defRPr sz="1000">
                <a:solidFill>
                  <a:srgbClr val="FFFFFF"/>
                </a:solidFill>
                <a:latin typeface="Arial"/>
                <a:ea typeface="+mn-ea"/>
                <a:cs typeface="Arial"/>
              </a:defRPr>
            </a:lvl1pPr>
          </a:lstStyle>
          <a:p>
            <a:pPr>
              <a:defRPr/>
            </a:pPr>
            <a:endParaRPr lang="en-US"/>
          </a:p>
        </p:txBody>
      </p:sp>
      <p:sp>
        <p:nvSpPr>
          <p:cNvPr id="16" name="Tekstikehys 9"/>
          <p:cNvSpPr txBox="1">
            <a:spLocks noChangeArrowheads="1"/>
          </p:cNvSpPr>
          <p:nvPr userDrawn="1"/>
        </p:nvSpPr>
        <p:spPr bwMode="auto">
          <a:xfrm>
            <a:off x="5422900" y="6461125"/>
            <a:ext cx="2365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fi-FI" altLang="fi-FI" sz="1000" dirty="0">
                <a:solidFill>
                  <a:schemeClr val="bg1"/>
                </a:solidFill>
              </a:rPr>
              <a:t>© Natural Resources Institute Finland</a:t>
            </a:r>
          </a:p>
        </p:txBody>
      </p:sp>
      <p:pic>
        <p:nvPicPr>
          <p:cNvPr id="17" name="Picture 14"/>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688263" y="5737225"/>
            <a:ext cx="1223962"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67005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LUKE - Title Slide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p:spPr>
      </p:pic>
      <p:sp>
        <p:nvSpPr>
          <p:cNvPr id="11" name="Subtitle 2"/>
          <p:cNvSpPr>
            <a:spLocks noGrp="1"/>
          </p:cNvSpPr>
          <p:nvPr>
            <p:ph type="subTitle" idx="1"/>
          </p:nvPr>
        </p:nvSpPr>
        <p:spPr>
          <a:xfrm>
            <a:off x="471982" y="2819526"/>
            <a:ext cx="6015892" cy="849703"/>
          </a:xfrm>
          <a:ln>
            <a:noFill/>
          </a:ln>
        </p:spPr>
        <p:txBody>
          <a:bodyPr rtlCol="0">
            <a:normAutofit/>
          </a:bodyPr>
          <a:lstStyle>
            <a:lvl1pPr>
              <a:defRPr lang="en-US" sz="2000" dirty="0">
                <a:solidFill>
                  <a:schemeClr val="tx2"/>
                </a:solidFill>
                <a:effectLst/>
              </a:defRPr>
            </a:lvl1pPr>
          </a:lstStyle>
          <a:p>
            <a:pPr lvl="0"/>
            <a:r>
              <a:rPr lang="en-US" smtClean="0"/>
              <a:t>Click to edit Master subtitle style</a:t>
            </a:r>
            <a:endParaRPr lang="en-US" dirty="0"/>
          </a:p>
        </p:txBody>
      </p:sp>
      <p:sp>
        <p:nvSpPr>
          <p:cNvPr id="12" name="Title 1"/>
          <p:cNvSpPr>
            <a:spLocks noGrp="1"/>
          </p:cNvSpPr>
          <p:nvPr>
            <p:ph type="ctrTitle"/>
          </p:nvPr>
        </p:nvSpPr>
        <p:spPr>
          <a:xfrm>
            <a:off x="471982" y="845027"/>
            <a:ext cx="6427326" cy="1878718"/>
          </a:xfrm>
          <a:ln>
            <a:noFill/>
          </a:ln>
        </p:spPr>
        <p:txBody>
          <a:bodyPr rtlCol="0" anchor="ctr">
            <a:normAutofit/>
          </a:bodyPr>
          <a:lstStyle>
            <a:lvl1pPr>
              <a:defRPr lang="en-US" sz="3800" dirty="0">
                <a:solidFill>
                  <a:schemeClr val="accent2"/>
                </a:solidFill>
                <a:effectLst/>
                <a:ea typeface="+mn-ea"/>
              </a:defRPr>
            </a:lvl1pPr>
          </a:lstStyle>
          <a:p>
            <a:pPr lvl="0"/>
            <a:r>
              <a:rPr lang="en-US" smtClean="0"/>
              <a:t>Click to edit Master title style</a:t>
            </a:r>
            <a:endParaRPr lang="en-US" dirty="0"/>
          </a:p>
        </p:txBody>
      </p:sp>
      <p:sp>
        <p:nvSpPr>
          <p:cNvPr id="10" name="Slide Number Placeholder 6"/>
          <p:cNvSpPr>
            <a:spLocks noGrp="1"/>
          </p:cNvSpPr>
          <p:nvPr>
            <p:ph type="sldNum" sz="quarter" idx="10"/>
          </p:nvPr>
        </p:nvSpPr>
        <p:spPr>
          <a:xfrm>
            <a:off x="823913" y="6419850"/>
            <a:ext cx="449262" cy="273050"/>
          </a:xfrm>
        </p:spPr>
        <p:txBody>
          <a:bodyPr/>
          <a:lstStyle>
            <a:lvl1pPr algn="l" fontAlgn="auto">
              <a:spcBef>
                <a:spcPts val="0"/>
              </a:spcBef>
              <a:spcAft>
                <a:spcPts val="0"/>
              </a:spcAft>
              <a:defRPr sz="1000" b="1">
                <a:solidFill>
                  <a:srgbClr val="FFFFFF"/>
                </a:solidFill>
                <a:latin typeface="Arial"/>
                <a:ea typeface="+mn-ea"/>
                <a:cs typeface="Arial"/>
              </a:defRPr>
            </a:lvl1pPr>
          </a:lstStyle>
          <a:p>
            <a:pPr>
              <a:defRPr/>
            </a:pPr>
            <a:fld id="{032F60FF-9130-4E0A-A767-7C5223CD7DBB}" type="slidenum">
              <a:rPr lang="en-US"/>
              <a:pPr>
                <a:defRPr/>
              </a:pPr>
              <a:t>‹#›</a:t>
            </a:fld>
            <a:endParaRPr lang="en-US" dirty="0"/>
          </a:p>
        </p:txBody>
      </p:sp>
      <p:sp>
        <p:nvSpPr>
          <p:cNvPr id="13" name="Date Placeholder 3"/>
          <p:cNvSpPr>
            <a:spLocks noGrp="1"/>
          </p:cNvSpPr>
          <p:nvPr>
            <p:ph type="dt" sz="half" idx="11"/>
          </p:nvPr>
        </p:nvSpPr>
        <p:spPr>
          <a:xfrm>
            <a:off x="4572000" y="6419850"/>
            <a:ext cx="828675" cy="273050"/>
          </a:xfrm>
        </p:spPr>
        <p:txBody>
          <a:bodyPr/>
          <a:lstStyle>
            <a:lvl1pPr algn="l" fontAlgn="auto">
              <a:spcBef>
                <a:spcPts val="0"/>
              </a:spcBef>
              <a:spcAft>
                <a:spcPts val="0"/>
              </a:spcAft>
              <a:defRPr sz="1000">
                <a:solidFill>
                  <a:srgbClr val="FFFFFF"/>
                </a:solidFill>
                <a:latin typeface="Arial"/>
                <a:ea typeface="+mn-ea"/>
                <a:cs typeface="Arial"/>
              </a:defRPr>
            </a:lvl1pPr>
          </a:lstStyle>
          <a:p>
            <a:pPr>
              <a:defRPr/>
            </a:pPr>
            <a:fld id="{35E8EBEC-8FC8-4C18-AB9D-0BCFBF362E23}" type="datetime1">
              <a:rPr lang="fi-FI"/>
              <a:pPr>
                <a:defRPr/>
              </a:pPr>
              <a:t>21.7.2020</a:t>
            </a:fld>
            <a:endParaRPr lang="en-US"/>
          </a:p>
        </p:txBody>
      </p:sp>
      <p:sp>
        <p:nvSpPr>
          <p:cNvPr id="14" name="Footer Placeholder 4"/>
          <p:cNvSpPr>
            <a:spLocks noGrp="1"/>
          </p:cNvSpPr>
          <p:nvPr>
            <p:ph type="ftr" sz="quarter" idx="12"/>
          </p:nvPr>
        </p:nvSpPr>
        <p:spPr>
          <a:xfrm>
            <a:off x="1343025" y="6419850"/>
            <a:ext cx="3119438" cy="273050"/>
          </a:xfrm>
        </p:spPr>
        <p:txBody>
          <a:bodyPr/>
          <a:lstStyle>
            <a:lvl1pPr algn="l" fontAlgn="auto">
              <a:spcBef>
                <a:spcPts val="0"/>
              </a:spcBef>
              <a:spcAft>
                <a:spcPts val="0"/>
              </a:spcAft>
              <a:defRPr sz="1000">
                <a:solidFill>
                  <a:srgbClr val="FFFFFF"/>
                </a:solidFill>
                <a:latin typeface="Arial"/>
                <a:ea typeface="+mn-ea"/>
                <a:cs typeface="Arial"/>
              </a:defRPr>
            </a:lvl1pPr>
          </a:lstStyle>
          <a:p>
            <a:pPr>
              <a:defRPr/>
            </a:pPr>
            <a:endParaRPr lang="en-US" dirty="0"/>
          </a:p>
        </p:txBody>
      </p:sp>
      <p:sp>
        <p:nvSpPr>
          <p:cNvPr id="16" name="Tekstikehys 9"/>
          <p:cNvSpPr txBox="1">
            <a:spLocks noChangeArrowheads="1"/>
          </p:cNvSpPr>
          <p:nvPr userDrawn="1"/>
        </p:nvSpPr>
        <p:spPr bwMode="auto">
          <a:xfrm>
            <a:off x="5422900" y="6461125"/>
            <a:ext cx="2365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fi-FI" altLang="fi-FI" sz="1000" dirty="0">
                <a:solidFill>
                  <a:schemeClr val="bg1"/>
                </a:solidFill>
              </a:rPr>
              <a:t>© Natural Resources Institute Finland</a:t>
            </a:r>
          </a:p>
        </p:txBody>
      </p:sp>
      <p:pic>
        <p:nvPicPr>
          <p:cNvPr id="17" name="Picture 14"/>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688263" y="5737225"/>
            <a:ext cx="1223962"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17664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LUKE - Title Slide 3">
    <p:spTree>
      <p:nvGrpSpPr>
        <p:cNvPr id="1" name=""/>
        <p:cNvGrpSpPr/>
        <p:nvPr/>
      </p:nvGrpSpPr>
      <p:grpSpPr>
        <a:xfrm>
          <a:off x="0" y="0"/>
          <a:ext cx="0" cy="0"/>
          <a:chOff x="0" y="0"/>
          <a:chExt cx="0" cy="0"/>
        </a:xfrm>
      </p:grpSpPr>
      <p:pic>
        <p:nvPicPr>
          <p:cNvPr id="4" name="Picture 9" descr="LUKE_kupla_orange.png"/>
          <p:cNvPicPr>
            <a:picLocks noChangeAspect="1"/>
          </p:cNvPicPr>
          <p:nvPr userDrawn="1"/>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p:nvPr>
        </p:nvSpPr>
        <p:spPr>
          <a:xfrm>
            <a:off x="471982" y="2819526"/>
            <a:ext cx="6015892" cy="849703"/>
          </a:xfrm>
          <a:ln>
            <a:noFill/>
          </a:ln>
        </p:spPr>
        <p:txBody>
          <a:bodyPr rtlCol="0">
            <a:normAutofit/>
          </a:bodyPr>
          <a:lstStyle>
            <a:lvl1pPr>
              <a:defRPr lang="en-US" sz="2000" dirty="0">
                <a:solidFill>
                  <a:schemeClr val="tx2"/>
                </a:solidFill>
                <a:effectLst/>
              </a:defRPr>
            </a:lvl1pPr>
          </a:lstStyle>
          <a:p>
            <a:pPr lvl="0"/>
            <a:r>
              <a:rPr lang="en-US" smtClean="0"/>
              <a:t>Click to edit Master subtitle style</a:t>
            </a:r>
            <a:endParaRPr lang="en-US" dirty="0"/>
          </a:p>
        </p:txBody>
      </p:sp>
      <p:sp>
        <p:nvSpPr>
          <p:cNvPr id="12" name="Title 1"/>
          <p:cNvSpPr>
            <a:spLocks noGrp="1"/>
          </p:cNvSpPr>
          <p:nvPr>
            <p:ph type="ctrTitle"/>
          </p:nvPr>
        </p:nvSpPr>
        <p:spPr>
          <a:xfrm>
            <a:off x="471982" y="845027"/>
            <a:ext cx="6427326" cy="1878718"/>
          </a:xfrm>
          <a:ln>
            <a:noFill/>
          </a:ln>
        </p:spPr>
        <p:txBody>
          <a:bodyPr rtlCol="0" anchor="ctr">
            <a:normAutofit/>
          </a:bodyPr>
          <a:lstStyle>
            <a:lvl1pPr>
              <a:defRPr lang="en-US" sz="3800" dirty="0">
                <a:solidFill>
                  <a:srgbClr val="00B5E2"/>
                </a:solidFill>
                <a:effectLst/>
                <a:ea typeface="+mn-ea"/>
              </a:defRPr>
            </a:lvl1pPr>
          </a:lstStyle>
          <a:p>
            <a:pPr lvl="0"/>
            <a:r>
              <a:rPr lang="en-US" dirty="0" smtClean="0"/>
              <a:t>Click to edit Master title style</a:t>
            </a:r>
            <a:endParaRPr lang="en-US" dirty="0"/>
          </a:p>
        </p:txBody>
      </p:sp>
      <p:sp>
        <p:nvSpPr>
          <p:cNvPr id="7" name="Slide Number Placeholder 6"/>
          <p:cNvSpPr>
            <a:spLocks noGrp="1"/>
          </p:cNvSpPr>
          <p:nvPr>
            <p:ph type="sldNum" sz="quarter" idx="10"/>
          </p:nvPr>
        </p:nvSpPr>
        <p:spPr/>
        <p:txBody>
          <a:bodyPr/>
          <a:lstStyle>
            <a:lvl1pPr algn="l" fontAlgn="auto">
              <a:spcBef>
                <a:spcPts val="0"/>
              </a:spcBef>
              <a:spcAft>
                <a:spcPts val="0"/>
              </a:spcAft>
              <a:defRPr sz="1000" b="1">
                <a:solidFill>
                  <a:srgbClr val="FFFFFF"/>
                </a:solidFill>
                <a:latin typeface="Arial"/>
                <a:ea typeface="+mn-ea"/>
                <a:cs typeface="Arial"/>
              </a:defRPr>
            </a:lvl1pPr>
          </a:lstStyle>
          <a:p>
            <a:pPr>
              <a:defRPr/>
            </a:pPr>
            <a:fld id="{032F60FF-9130-4E0A-A767-7C5223CD7DBB}" type="slidenum">
              <a:rPr lang="en-US"/>
              <a:pPr>
                <a:defRPr/>
              </a:pPr>
              <a:t>‹#›</a:t>
            </a:fld>
            <a:endParaRPr lang="en-US" dirty="0"/>
          </a:p>
        </p:txBody>
      </p:sp>
      <p:sp>
        <p:nvSpPr>
          <p:cNvPr id="8" name="Date Placeholder 3"/>
          <p:cNvSpPr>
            <a:spLocks noGrp="1"/>
          </p:cNvSpPr>
          <p:nvPr>
            <p:ph type="dt" sz="half" idx="11"/>
          </p:nvPr>
        </p:nvSpPr>
        <p:spPr/>
        <p:txBody>
          <a:bodyPr/>
          <a:lstStyle>
            <a:lvl1pPr algn="l" fontAlgn="auto">
              <a:spcBef>
                <a:spcPts val="0"/>
              </a:spcBef>
              <a:spcAft>
                <a:spcPts val="0"/>
              </a:spcAft>
              <a:defRPr sz="1000">
                <a:solidFill>
                  <a:srgbClr val="FFFFFF"/>
                </a:solidFill>
                <a:latin typeface="Arial"/>
                <a:ea typeface="+mn-ea"/>
                <a:cs typeface="Arial"/>
              </a:defRPr>
            </a:lvl1pPr>
          </a:lstStyle>
          <a:p>
            <a:pPr>
              <a:defRPr/>
            </a:pPr>
            <a:fld id="{35E8EBEC-8FC8-4C18-AB9D-0BCFBF362E23}" type="datetime1">
              <a:rPr lang="fi-FI"/>
              <a:pPr>
                <a:defRPr/>
              </a:pPr>
              <a:t>21.7.2020</a:t>
            </a:fld>
            <a:endParaRPr lang="en-US"/>
          </a:p>
        </p:txBody>
      </p:sp>
      <p:sp>
        <p:nvSpPr>
          <p:cNvPr id="9" name="Footer Placeholder 4"/>
          <p:cNvSpPr>
            <a:spLocks noGrp="1"/>
          </p:cNvSpPr>
          <p:nvPr>
            <p:ph type="ftr" sz="quarter" idx="12"/>
          </p:nvPr>
        </p:nvSpPr>
        <p:spPr/>
        <p:txBody>
          <a:bodyPr/>
          <a:lstStyle>
            <a:lvl1pPr algn="l" fontAlgn="auto">
              <a:spcBef>
                <a:spcPts val="0"/>
              </a:spcBef>
              <a:spcAft>
                <a:spcPts val="0"/>
              </a:spcAft>
              <a:defRPr sz="1000">
                <a:solidFill>
                  <a:srgbClr val="FFFFFF"/>
                </a:solidFill>
                <a:latin typeface="Arial"/>
                <a:ea typeface="+mn-ea"/>
                <a:cs typeface="Arial"/>
              </a:defRPr>
            </a:lvl1pPr>
          </a:lstStyle>
          <a:p>
            <a:pPr>
              <a:defRPr/>
            </a:pPr>
            <a:endParaRPr lang="en-US"/>
          </a:p>
        </p:txBody>
      </p:sp>
      <p:sp>
        <p:nvSpPr>
          <p:cNvPr id="13" name="Tekstikehys 9"/>
          <p:cNvSpPr txBox="1">
            <a:spLocks noChangeArrowheads="1"/>
          </p:cNvSpPr>
          <p:nvPr userDrawn="1"/>
        </p:nvSpPr>
        <p:spPr bwMode="auto">
          <a:xfrm>
            <a:off x="5422900" y="6461125"/>
            <a:ext cx="2365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fi-FI" altLang="fi-FI" sz="1000" dirty="0">
                <a:solidFill>
                  <a:schemeClr val="bg1"/>
                </a:solidFill>
              </a:rPr>
              <a:t>© Natural Resources Institute Finland</a:t>
            </a:r>
          </a:p>
        </p:txBody>
      </p:sp>
      <p:pic>
        <p:nvPicPr>
          <p:cNvPr id="14" name="Picture 14"/>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688263" y="5737225"/>
            <a:ext cx="1223962"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09404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LUKE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6"/>
          <p:cNvSpPr>
            <a:spLocks noGrp="1"/>
          </p:cNvSpPr>
          <p:nvPr>
            <p:ph type="sldNum" sz="quarter" idx="10"/>
          </p:nvPr>
        </p:nvSpPr>
        <p:spPr>
          <a:xfrm>
            <a:off x="823913" y="6419850"/>
            <a:ext cx="447675" cy="273050"/>
          </a:xfrm>
        </p:spPr>
        <p:txBody>
          <a:bodyPr/>
          <a:lstStyle>
            <a:lvl1pPr algn="l">
              <a:defRPr sz="1000" b="1">
                <a:solidFill>
                  <a:schemeClr val="tx1">
                    <a:tint val="75000"/>
                  </a:schemeClr>
                </a:solidFill>
                <a:latin typeface="Arial"/>
                <a:cs typeface="Arial"/>
              </a:defRPr>
            </a:lvl1pPr>
          </a:lstStyle>
          <a:p>
            <a:pPr>
              <a:defRPr/>
            </a:pPr>
            <a:fld id="{2595F7A0-B1BC-49C5-B96E-2E527968A3AE}" type="slidenum">
              <a:rPr lang="en-US"/>
              <a:pPr>
                <a:defRPr/>
              </a:pPr>
              <a:t>‹#›</a:t>
            </a:fld>
            <a:endParaRPr lang="en-US" dirty="0"/>
          </a:p>
        </p:txBody>
      </p:sp>
      <p:sp>
        <p:nvSpPr>
          <p:cNvPr id="5" name="Date Placeholder 3"/>
          <p:cNvSpPr>
            <a:spLocks noGrp="1"/>
          </p:cNvSpPr>
          <p:nvPr>
            <p:ph type="dt" sz="half" idx="11"/>
          </p:nvPr>
        </p:nvSpPr>
        <p:spPr/>
        <p:txBody>
          <a:bodyPr/>
          <a:lstStyle>
            <a:lvl1pPr algn="l">
              <a:defRPr sz="1000">
                <a:solidFill>
                  <a:schemeClr val="tx1">
                    <a:tint val="75000"/>
                  </a:schemeClr>
                </a:solidFill>
                <a:latin typeface="Arial"/>
                <a:cs typeface="Arial"/>
              </a:defRPr>
            </a:lvl1pPr>
          </a:lstStyle>
          <a:p>
            <a:pPr>
              <a:defRPr/>
            </a:pPr>
            <a:fld id="{6E948F04-9F99-4818-A695-679B8EF17C98}" type="datetime1">
              <a:rPr lang="fi-FI"/>
              <a:pPr>
                <a:defRPr/>
              </a:pPr>
              <a:t>21.7.2020</a:t>
            </a:fld>
            <a:endParaRPr lang="en-US" dirty="0"/>
          </a:p>
        </p:txBody>
      </p:sp>
      <p:sp>
        <p:nvSpPr>
          <p:cNvPr id="6" name="Footer Placeholder 4"/>
          <p:cNvSpPr>
            <a:spLocks noGrp="1"/>
          </p:cNvSpPr>
          <p:nvPr>
            <p:ph type="ftr" sz="quarter" idx="12"/>
          </p:nvPr>
        </p:nvSpPr>
        <p:spPr/>
        <p:txBody>
          <a:bodyPr/>
          <a:lstStyle>
            <a:lvl1pPr algn="l">
              <a:defRPr sz="1000">
                <a:solidFill>
                  <a:schemeClr val="tx1">
                    <a:tint val="75000"/>
                  </a:schemeClr>
                </a:solidFill>
                <a:latin typeface="Arial"/>
                <a:cs typeface="Arial"/>
              </a:defRPr>
            </a:lvl1pPr>
          </a:lstStyle>
          <a:p>
            <a:pPr>
              <a:defRPr/>
            </a:pPr>
            <a:endParaRPr lang="en-US"/>
          </a:p>
        </p:txBody>
      </p:sp>
    </p:spTree>
    <p:extLst>
      <p:ext uri="{BB962C8B-B14F-4D97-AF65-F5344CB8AC3E}">
        <p14:creationId xmlns:p14="http://schemas.microsoft.com/office/powerpoint/2010/main" val="223792815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LUKE -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Click to edit Master title style</a:t>
            </a:r>
            <a:endParaRPr lang="en-US" dirty="0"/>
          </a:p>
        </p:txBody>
      </p:sp>
      <p:sp>
        <p:nvSpPr>
          <p:cNvPr id="3" name="Content Placeholder 2"/>
          <p:cNvSpPr>
            <a:spLocks noGrp="1"/>
          </p:cNvSpPr>
          <p:nvPr>
            <p:ph sz="half" idx="1"/>
          </p:nvPr>
        </p:nvSpPr>
        <p:spPr>
          <a:xfrm>
            <a:off x="720000" y="1689811"/>
            <a:ext cx="3775800" cy="4367258"/>
          </a:xfrm>
        </p:spPr>
        <p:txBody>
          <a:bodyPr>
            <a:no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89811"/>
            <a:ext cx="3615946" cy="4367258"/>
          </a:xfrm>
        </p:spPr>
        <p:txBody>
          <a:bodyPr>
            <a:no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6"/>
          <p:cNvSpPr>
            <a:spLocks noGrp="1"/>
          </p:cNvSpPr>
          <p:nvPr>
            <p:ph type="sldNum" sz="quarter" idx="10"/>
          </p:nvPr>
        </p:nvSpPr>
        <p:spPr>
          <a:xfrm>
            <a:off x="823913" y="6419850"/>
            <a:ext cx="447675" cy="273050"/>
          </a:xfrm>
        </p:spPr>
        <p:txBody>
          <a:bodyPr/>
          <a:lstStyle>
            <a:lvl1pPr algn="l">
              <a:defRPr sz="1000" b="1">
                <a:solidFill>
                  <a:schemeClr val="tx1">
                    <a:tint val="75000"/>
                  </a:schemeClr>
                </a:solidFill>
                <a:latin typeface="Arial"/>
                <a:cs typeface="Arial"/>
              </a:defRPr>
            </a:lvl1pPr>
          </a:lstStyle>
          <a:p>
            <a:pPr>
              <a:defRPr/>
            </a:pPr>
            <a:fld id="{8296FC99-62BC-4FD6-91C5-E0F368A1B0CB}" type="slidenum">
              <a:rPr lang="en-US"/>
              <a:pPr>
                <a:defRPr/>
              </a:pPr>
              <a:t>‹#›</a:t>
            </a:fld>
            <a:endParaRPr lang="en-US" dirty="0"/>
          </a:p>
        </p:txBody>
      </p:sp>
      <p:sp>
        <p:nvSpPr>
          <p:cNvPr id="6" name="Date Placeholder 3"/>
          <p:cNvSpPr>
            <a:spLocks noGrp="1"/>
          </p:cNvSpPr>
          <p:nvPr>
            <p:ph type="dt" sz="half" idx="11"/>
          </p:nvPr>
        </p:nvSpPr>
        <p:spPr/>
        <p:txBody>
          <a:bodyPr/>
          <a:lstStyle>
            <a:lvl1pPr algn="l">
              <a:defRPr sz="1000">
                <a:solidFill>
                  <a:schemeClr val="tx1">
                    <a:tint val="75000"/>
                  </a:schemeClr>
                </a:solidFill>
                <a:latin typeface="Arial"/>
                <a:cs typeface="Arial"/>
              </a:defRPr>
            </a:lvl1pPr>
          </a:lstStyle>
          <a:p>
            <a:pPr>
              <a:defRPr/>
            </a:pPr>
            <a:fld id="{57265C59-F197-43D7-B116-186ED066248B}" type="datetime1">
              <a:rPr lang="fi-FI"/>
              <a:pPr>
                <a:defRPr/>
              </a:pPr>
              <a:t>21.7.2020</a:t>
            </a:fld>
            <a:endParaRPr lang="en-US"/>
          </a:p>
        </p:txBody>
      </p:sp>
      <p:sp>
        <p:nvSpPr>
          <p:cNvPr id="7" name="Footer Placeholder 4"/>
          <p:cNvSpPr>
            <a:spLocks noGrp="1"/>
          </p:cNvSpPr>
          <p:nvPr>
            <p:ph type="ftr" sz="quarter" idx="12"/>
          </p:nvPr>
        </p:nvSpPr>
        <p:spPr/>
        <p:txBody>
          <a:bodyPr/>
          <a:lstStyle>
            <a:lvl1pPr algn="l">
              <a:defRPr sz="1000">
                <a:solidFill>
                  <a:schemeClr val="tx1">
                    <a:tint val="75000"/>
                  </a:schemeClr>
                </a:solidFill>
                <a:latin typeface="Arial"/>
                <a:cs typeface="Arial"/>
              </a:defRPr>
            </a:lvl1pPr>
          </a:lstStyle>
          <a:p>
            <a:pPr>
              <a:defRPr/>
            </a:pPr>
            <a:endParaRPr lang="en-US"/>
          </a:p>
        </p:txBody>
      </p:sp>
    </p:spTree>
    <p:extLst>
      <p:ext uri="{BB962C8B-B14F-4D97-AF65-F5344CB8AC3E}">
        <p14:creationId xmlns:p14="http://schemas.microsoft.com/office/powerpoint/2010/main" val="52926024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720725" y="1704975"/>
            <a:ext cx="7543800"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i-FI" noProof="0" dirty="0" err="1" smtClean="0"/>
              <a:t>Muokkaa</a:t>
            </a:r>
            <a:r>
              <a:rPr lang="en-US" altLang="fi-FI" noProof="0" dirty="0" smtClean="0"/>
              <a:t> </a:t>
            </a:r>
            <a:r>
              <a:rPr lang="en-US" altLang="fi-FI" noProof="0" dirty="0" err="1" smtClean="0"/>
              <a:t>tekstin</a:t>
            </a:r>
            <a:r>
              <a:rPr lang="en-US" altLang="fi-FI" noProof="0" dirty="0" smtClean="0"/>
              <a:t> </a:t>
            </a:r>
            <a:r>
              <a:rPr lang="en-US" altLang="fi-FI" noProof="0" dirty="0" err="1" smtClean="0"/>
              <a:t>perustyylejä</a:t>
            </a:r>
            <a:r>
              <a:rPr lang="en-US" altLang="fi-FI" noProof="0" dirty="0" smtClean="0"/>
              <a:t> </a:t>
            </a:r>
            <a:r>
              <a:rPr lang="en-US" altLang="fi-FI" noProof="0" dirty="0" err="1" smtClean="0"/>
              <a:t>napsauttamalla</a:t>
            </a:r>
            <a:endParaRPr lang="en-US" altLang="fi-FI" noProof="0" dirty="0" smtClean="0"/>
          </a:p>
          <a:p>
            <a:pPr lvl="1"/>
            <a:r>
              <a:rPr lang="en-US" altLang="fi-FI" noProof="0" dirty="0" err="1" smtClean="0"/>
              <a:t>toinen</a:t>
            </a:r>
            <a:r>
              <a:rPr lang="en-US" altLang="fi-FI" noProof="0" dirty="0" smtClean="0"/>
              <a:t> </a:t>
            </a:r>
            <a:r>
              <a:rPr lang="en-US" altLang="fi-FI" noProof="0" dirty="0" err="1" smtClean="0"/>
              <a:t>taso</a:t>
            </a:r>
            <a:endParaRPr lang="en-US" altLang="fi-FI" noProof="0" dirty="0" smtClean="0"/>
          </a:p>
          <a:p>
            <a:pPr lvl="2"/>
            <a:r>
              <a:rPr lang="en-US" altLang="fi-FI" noProof="0" dirty="0" err="1" smtClean="0"/>
              <a:t>kolmas</a:t>
            </a:r>
            <a:r>
              <a:rPr lang="en-US" altLang="fi-FI" noProof="0" dirty="0" smtClean="0"/>
              <a:t> </a:t>
            </a:r>
            <a:r>
              <a:rPr lang="en-US" altLang="fi-FI" noProof="0" dirty="0" err="1" smtClean="0"/>
              <a:t>taso</a:t>
            </a:r>
            <a:endParaRPr lang="en-US" altLang="fi-FI" noProof="0" dirty="0" smtClean="0"/>
          </a:p>
          <a:p>
            <a:pPr lvl="3"/>
            <a:r>
              <a:rPr lang="en-US" altLang="fi-FI" noProof="0" dirty="0" err="1" smtClean="0"/>
              <a:t>neljäs</a:t>
            </a:r>
            <a:r>
              <a:rPr lang="en-US" altLang="fi-FI" noProof="0" dirty="0" smtClean="0"/>
              <a:t> </a:t>
            </a:r>
            <a:r>
              <a:rPr lang="en-US" altLang="fi-FI" noProof="0" dirty="0" err="1" smtClean="0"/>
              <a:t>taso</a:t>
            </a:r>
            <a:endParaRPr lang="en-US" altLang="fi-FI" noProof="0" dirty="0" smtClean="0"/>
          </a:p>
          <a:p>
            <a:pPr lvl="4"/>
            <a:r>
              <a:rPr lang="en-US" altLang="fi-FI" noProof="0" dirty="0" err="1" smtClean="0"/>
              <a:t>viides</a:t>
            </a:r>
            <a:r>
              <a:rPr lang="en-US" altLang="fi-FI" noProof="0" dirty="0" smtClean="0"/>
              <a:t> </a:t>
            </a:r>
            <a:r>
              <a:rPr lang="en-US" altLang="fi-FI" noProof="0" dirty="0" err="1" smtClean="0"/>
              <a:t>taso</a:t>
            </a:r>
            <a:endParaRPr lang="en-US" altLang="fi-FI" noProof="0" dirty="0" smtClean="0"/>
          </a:p>
        </p:txBody>
      </p:sp>
      <p:sp>
        <p:nvSpPr>
          <p:cNvPr id="1027" name="Title Placeholder 1"/>
          <p:cNvSpPr>
            <a:spLocks noGrp="1"/>
          </p:cNvSpPr>
          <p:nvPr>
            <p:ph type="title"/>
          </p:nvPr>
        </p:nvSpPr>
        <p:spPr bwMode="auto">
          <a:xfrm>
            <a:off x="720725" y="431800"/>
            <a:ext cx="75438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i-FI" noProof="0" dirty="0" err="1" smtClean="0"/>
              <a:t>Muokkaa</a:t>
            </a:r>
            <a:r>
              <a:rPr lang="en-US" altLang="fi-FI" noProof="0" dirty="0" smtClean="0"/>
              <a:t> </a:t>
            </a:r>
            <a:r>
              <a:rPr lang="en-US" altLang="fi-FI" noProof="0" dirty="0" err="1" smtClean="0"/>
              <a:t>perustyyl</a:t>
            </a:r>
            <a:r>
              <a:rPr lang="en-US" altLang="fi-FI" noProof="0" dirty="0" smtClean="0"/>
              <a:t>. </a:t>
            </a:r>
            <a:r>
              <a:rPr lang="en-US" altLang="fi-FI" noProof="0" dirty="0" err="1" smtClean="0"/>
              <a:t>napsautt</a:t>
            </a:r>
            <a:r>
              <a:rPr lang="en-US" altLang="fi-FI" noProof="0" dirty="0" smtClean="0"/>
              <a:t>.</a:t>
            </a:r>
          </a:p>
        </p:txBody>
      </p:sp>
      <p:sp>
        <p:nvSpPr>
          <p:cNvPr id="4" name="Date Placeholder 3"/>
          <p:cNvSpPr>
            <a:spLocks noGrp="1"/>
          </p:cNvSpPr>
          <p:nvPr>
            <p:ph type="dt" sz="half" idx="2"/>
          </p:nvPr>
        </p:nvSpPr>
        <p:spPr>
          <a:xfrm>
            <a:off x="4572001" y="6419850"/>
            <a:ext cx="869950" cy="273050"/>
          </a:xfrm>
          <a:prstGeom prst="rect">
            <a:avLst/>
          </a:prstGeom>
        </p:spPr>
        <p:txBody>
          <a:bodyPr vert="horz" lIns="91440" tIns="45720" rIns="91440" bIns="45720" rtlCol="0" anchor="b"/>
          <a:lstStyle>
            <a:lvl1pPr algn="l" fontAlgn="auto">
              <a:spcBef>
                <a:spcPts val="0"/>
              </a:spcBef>
              <a:spcAft>
                <a:spcPts val="0"/>
              </a:spcAft>
              <a:defRPr sz="1000">
                <a:solidFill>
                  <a:schemeClr val="tx1">
                    <a:tint val="75000"/>
                  </a:schemeClr>
                </a:solidFill>
                <a:latin typeface="Arial"/>
                <a:ea typeface="+mn-ea"/>
                <a:cs typeface="Arial"/>
              </a:defRPr>
            </a:lvl1pPr>
          </a:lstStyle>
          <a:p>
            <a:pPr>
              <a:defRPr/>
            </a:pPr>
            <a:fld id="{C2AAED01-D84A-4DED-9C75-BDB283C7AE3B}" type="datetime1">
              <a:rPr lang="fi-FI"/>
              <a:pPr>
                <a:defRPr/>
              </a:pPr>
              <a:t>21.7.2020</a:t>
            </a:fld>
            <a:endParaRPr lang="en-US" dirty="0">
              <a:solidFill>
                <a:schemeClr val="tx1">
                  <a:lumMod val="60000"/>
                  <a:lumOff val="40000"/>
                </a:schemeClr>
              </a:solidFill>
            </a:endParaRPr>
          </a:p>
        </p:txBody>
      </p:sp>
      <p:sp>
        <p:nvSpPr>
          <p:cNvPr id="5" name="Footer Placeholder 4"/>
          <p:cNvSpPr>
            <a:spLocks noGrp="1"/>
          </p:cNvSpPr>
          <p:nvPr>
            <p:ph type="ftr" sz="quarter" idx="3"/>
          </p:nvPr>
        </p:nvSpPr>
        <p:spPr>
          <a:xfrm>
            <a:off x="1343025" y="6419850"/>
            <a:ext cx="3119438" cy="273050"/>
          </a:xfrm>
          <a:prstGeom prst="rect">
            <a:avLst/>
          </a:prstGeom>
        </p:spPr>
        <p:txBody>
          <a:bodyPr vert="horz" lIns="91440" tIns="45720" rIns="91440" bIns="45720" rtlCol="0" anchor="b"/>
          <a:lstStyle>
            <a:lvl1pPr algn="l" fontAlgn="auto">
              <a:spcBef>
                <a:spcPts val="0"/>
              </a:spcBef>
              <a:spcAft>
                <a:spcPts val="0"/>
              </a:spcAft>
              <a:defRPr sz="1000" dirty="0">
                <a:solidFill>
                  <a:schemeClr val="tx1">
                    <a:tint val="75000"/>
                  </a:schemeClr>
                </a:solidFill>
                <a:latin typeface="Arial"/>
                <a:ea typeface="+mn-ea"/>
                <a:cs typeface="Arial"/>
              </a:defRPr>
            </a:lvl1pPr>
          </a:lstStyle>
          <a:p>
            <a:pPr>
              <a:defRPr/>
            </a:pPr>
            <a:endParaRPr lang="en-US"/>
          </a:p>
        </p:txBody>
      </p:sp>
      <p:sp>
        <p:nvSpPr>
          <p:cNvPr id="7" name="Slide Number Placeholder 6"/>
          <p:cNvSpPr>
            <a:spLocks noGrp="1"/>
          </p:cNvSpPr>
          <p:nvPr>
            <p:ph type="sldNum" sz="quarter" idx="4"/>
          </p:nvPr>
        </p:nvSpPr>
        <p:spPr>
          <a:xfrm>
            <a:off x="823913" y="6419850"/>
            <a:ext cx="449262" cy="273050"/>
          </a:xfrm>
          <a:prstGeom prst="rect">
            <a:avLst/>
          </a:prstGeom>
        </p:spPr>
        <p:txBody>
          <a:bodyPr vert="horz" lIns="91440" tIns="45720" rIns="91440" bIns="45720" rtlCol="0" anchor="b"/>
          <a:lstStyle>
            <a:lvl1pPr algn="l" fontAlgn="auto">
              <a:spcBef>
                <a:spcPts val="0"/>
              </a:spcBef>
              <a:spcAft>
                <a:spcPts val="0"/>
              </a:spcAft>
              <a:defRPr sz="1000" b="1">
                <a:solidFill>
                  <a:schemeClr val="tx1">
                    <a:tint val="75000"/>
                  </a:schemeClr>
                </a:solidFill>
                <a:latin typeface="Arial"/>
                <a:ea typeface="+mn-ea"/>
                <a:cs typeface="Arial"/>
              </a:defRPr>
            </a:lvl1pPr>
          </a:lstStyle>
          <a:p>
            <a:pPr>
              <a:defRPr/>
            </a:pPr>
            <a:fld id="{65210350-72D7-4E1F-88CE-C802F25CF5BD}" type="slidenum">
              <a:rPr lang="en-US"/>
              <a:pPr>
                <a:defRPr/>
              </a:pPr>
              <a:t>‹#›</a:t>
            </a:fld>
            <a:endParaRPr lang="en-US" dirty="0"/>
          </a:p>
        </p:txBody>
      </p:sp>
      <p:cxnSp>
        <p:nvCxnSpPr>
          <p:cNvPr id="11" name="Straight Connector 10"/>
          <p:cNvCxnSpPr/>
          <p:nvPr/>
        </p:nvCxnSpPr>
        <p:spPr>
          <a:xfrm>
            <a:off x="720725" y="6437313"/>
            <a:ext cx="0" cy="4318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Tekstikehys 9"/>
          <p:cNvSpPr txBox="1">
            <a:spLocks noChangeArrowheads="1"/>
          </p:cNvSpPr>
          <p:nvPr/>
        </p:nvSpPr>
        <p:spPr bwMode="auto">
          <a:xfrm>
            <a:off x="5441950" y="6423025"/>
            <a:ext cx="23653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fi-FI" altLang="fi-FI" sz="1000">
                <a:solidFill>
                  <a:srgbClr val="979B9E"/>
                </a:solidFill>
              </a:rPr>
              <a:t>© Natural Resources Institute Finland</a:t>
            </a:r>
          </a:p>
        </p:txBody>
      </p:sp>
      <p:pic>
        <p:nvPicPr>
          <p:cNvPr id="12" name="Picture 13"/>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7832725" y="5843588"/>
            <a:ext cx="1081088"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39" r:id="rId1"/>
    <p:sldLayoutId id="2147483840" r:id="rId2"/>
    <p:sldLayoutId id="2147483844" r:id="rId3"/>
    <p:sldLayoutId id="2147483842" r:id="rId4"/>
    <p:sldLayoutId id="2147483841" r:id="rId5"/>
    <p:sldLayoutId id="2147483865" r:id="rId6"/>
    <p:sldLayoutId id="2147483861" r:id="rId7"/>
    <p:sldLayoutId id="2147483850" r:id="rId8"/>
    <p:sldLayoutId id="2147483851" r:id="rId9"/>
    <p:sldLayoutId id="2147483852" r:id="rId10"/>
    <p:sldLayoutId id="2147483853" r:id="rId11"/>
    <p:sldLayoutId id="2147483854" r:id="rId12"/>
    <p:sldLayoutId id="2147483855" r:id="rId13"/>
    <p:sldLayoutId id="2147483856" r:id="rId14"/>
  </p:sldLayoutIdLst>
  <p:timing>
    <p:tnLst>
      <p:par>
        <p:cTn id="1" dur="indefinite" restart="never" nodeType="tmRoot"/>
      </p:par>
    </p:tnLst>
  </p:timing>
  <p:hf hdr="0"/>
  <p:txStyles>
    <p:titleStyle>
      <a:lvl1pPr algn="l" defTabSz="457200" rtl="0" eaLnBrk="1" fontAlgn="base" hangingPunct="1">
        <a:spcBef>
          <a:spcPct val="0"/>
        </a:spcBef>
        <a:spcAft>
          <a:spcPct val="0"/>
        </a:spcAft>
        <a:defRPr sz="2600" kern="1200">
          <a:solidFill>
            <a:schemeClr val="accent1"/>
          </a:solidFill>
          <a:latin typeface="Arial"/>
          <a:ea typeface="ＭＳ Ｐゴシック" charset="0"/>
          <a:cs typeface="Arial"/>
        </a:defRPr>
      </a:lvl1pPr>
      <a:lvl2pPr algn="l" defTabSz="457200" rtl="0" eaLnBrk="1" fontAlgn="base" hangingPunct="1">
        <a:spcBef>
          <a:spcPct val="0"/>
        </a:spcBef>
        <a:spcAft>
          <a:spcPct val="0"/>
        </a:spcAft>
        <a:defRPr sz="2600">
          <a:solidFill>
            <a:schemeClr val="accent1"/>
          </a:solidFill>
          <a:latin typeface="Arial" charset="0"/>
          <a:ea typeface="ＭＳ Ｐゴシック" charset="0"/>
          <a:cs typeface="Arial" charset="0"/>
        </a:defRPr>
      </a:lvl2pPr>
      <a:lvl3pPr algn="l" defTabSz="457200" rtl="0" eaLnBrk="1" fontAlgn="base" hangingPunct="1">
        <a:spcBef>
          <a:spcPct val="0"/>
        </a:spcBef>
        <a:spcAft>
          <a:spcPct val="0"/>
        </a:spcAft>
        <a:defRPr sz="2600">
          <a:solidFill>
            <a:schemeClr val="accent1"/>
          </a:solidFill>
          <a:latin typeface="Arial" charset="0"/>
          <a:ea typeface="ＭＳ Ｐゴシック" charset="0"/>
          <a:cs typeface="Arial" charset="0"/>
        </a:defRPr>
      </a:lvl3pPr>
      <a:lvl4pPr algn="l" defTabSz="457200" rtl="0" eaLnBrk="1" fontAlgn="base" hangingPunct="1">
        <a:spcBef>
          <a:spcPct val="0"/>
        </a:spcBef>
        <a:spcAft>
          <a:spcPct val="0"/>
        </a:spcAft>
        <a:defRPr sz="2600">
          <a:solidFill>
            <a:schemeClr val="accent1"/>
          </a:solidFill>
          <a:latin typeface="Arial" charset="0"/>
          <a:ea typeface="ＭＳ Ｐゴシック" charset="0"/>
          <a:cs typeface="Arial" charset="0"/>
        </a:defRPr>
      </a:lvl4pPr>
      <a:lvl5pPr algn="l" defTabSz="457200" rtl="0" eaLnBrk="1" fontAlgn="base" hangingPunct="1">
        <a:spcBef>
          <a:spcPct val="0"/>
        </a:spcBef>
        <a:spcAft>
          <a:spcPct val="0"/>
        </a:spcAft>
        <a:defRPr sz="2600">
          <a:solidFill>
            <a:schemeClr val="accent1"/>
          </a:solidFill>
          <a:latin typeface="Arial" charset="0"/>
          <a:ea typeface="ＭＳ Ｐゴシック" charset="0"/>
          <a:cs typeface="Arial" charset="0"/>
        </a:defRPr>
      </a:lvl5pPr>
      <a:lvl6pPr marL="457200" algn="l" defTabSz="457200" rtl="0" eaLnBrk="1" fontAlgn="base" hangingPunct="1">
        <a:spcBef>
          <a:spcPct val="0"/>
        </a:spcBef>
        <a:spcAft>
          <a:spcPct val="0"/>
        </a:spcAft>
        <a:defRPr sz="2600">
          <a:solidFill>
            <a:schemeClr val="accent1"/>
          </a:solidFill>
          <a:latin typeface="Arial" charset="0"/>
          <a:ea typeface="ＭＳ Ｐゴシック" charset="0"/>
        </a:defRPr>
      </a:lvl6pPr>
      <a:lvl7pPr marL="914400" algn="l" defTabSz="457200" rtl="0" eaLnBrk="1" fontAlgn="base" hangingPunct="1">
        <a:spcBef>
          <a:spcPct val="0"/>
        </a:spcBef>
        <a:spcAft>
          <a:spcPct val="0"/>
        </a:spcAft>
        <a:defRPr sz="2600">
          <a:solidFill>
            <a:schemeClr val="accent1"/>
          </a:solidFill>
          <a:latin typeface="Arial" charset="0"/>
          <a:ea typeface="ＭＳ Ｐゴシック" charset="0"/>
        </a:defRPr>
      </a:lvl7pPr>
      <a:lvl8pPr marL="1371600" algn="l" defTabSz="457200" rtl="0" eaLnBrk="1" fontAlgn="base" hangingPunct="1">
        <a:spcBef>
          <a:spcPct val="0"/>
        </a:spcBef>
        <a:spcAft>
          <a:spcPct val="0"/>
        </a:spcAft>
        <a:defRPr sz="2600">
          <a:solidFill>
            <a:schemeClr val="accent1"/>
          </a:solidFill>
          <a:latin typeface="Arial" charset="0"/>
          <a:ea typeface="ＭＳ Ｐゴシック" charset="0"/>
        </a:defRPr>
      </a:lvl8pPr>
      <a:lvl9pPr marL="1828800" algn="l" defTabSz="457200" rtl="0" eaLnBrk="1" fontAlgn="base" hangingPunct="1">
        <a:spcBef>
          <a:spcPct val="0"/>
        </a:spcBef>
        <a:spcAft>
          <a:spcPct val="0"/>
        </a:spcAft>
        <a:defRPr sz="2600">
          <a:solidFill>
            <a:schemeClr val="accent1"/>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i-FI"/>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5F8243-5883-4D43-8173-C42AE6D2F0C0}" type="datetimeFigureOut">
              <a:rPr lang="fi-FI" smtClean="0"/>
              <a:t>21.7.2020</a:t>
            </a:fld>
            <a:endParaRPr lang="fi-FI"/>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888988-8D07-4AA8-A2E8-72650ACB8F0F}" type="slidenum">
              <a:rPr lang="fi-FI" smtClean="0"/>
              <a:t>‹#›</a:t>
            </a:fld>
            <a:endParaRPr lang="fi-FI"/>
          </a:p>
        </p:txBody>
      </p:sp>
    </p:spTree>
    <p:extLst>
      <p:ext uri="{BB962C8B-B14F-4D97-AF65-F5344CB8AC3E}">
        <p14:creationId xmlns:p14="http://schemas.microsoft.com/office/powerpoint/2010/main" val="4003127745"/>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hyperlink" Target="https://www.luke.fi/uutinen/luonnonvarakeskukselta-tuhti-tietopaketti-kalatalousalueiden-kaytto-ja-hoitosuunnitelmien-valmistelun-tueksi/" TargetMode="External"/><Relationship Id="rId3" Type="http://schemas.openxmlformats.org/officeDocument/2006/relationships/image" Target="../media/image34.png"/><Relationship Id="rId7" Type="http://schemas.openxmlformats.org/officeDocument/2006/relationships/hyperlink" Target="https://jukuri.luke.fi/" TargetMode="External"/><Relationship Id="rId2"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hyperlink" Target="https://www.qgis.org/en/site/" TargetMode="Externa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title="Kalatalouden ympäristöohjelma, Euroopan meri- ja kalatalousrahasto Suomen toimintaohjelma 2014-2020 logo ja Euroopan unionin lipp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92775"/>
            <a:ext cx="9144000"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ubtitle 1"/>
          <p:cNvSpPr>
            <a:spLocks noGrp="1"/>
          </p:cNvSpPr>
          <p:nvPr>
            <p:ph type="subTitle" idx="1"/>
          </p:nvPr>
        </p:nvSpPr>
        <p:spPr>
          <a:xfrm>
            <a:off x="400264" y="2723641"/>
            <a:ext cx="6015892" cy="2207229"/>
          </a:xfrm>
        </p:spPr>
        <p:txBody>
          <a:bodyPr>
            <a:noAutofit/>
          </a:bodyPr>
          <a:lstStyle/>
          <a:p>
            <a:pPr marL="0" indent="0">
              <a:buNone/>
            </a:pPr>
            <a:r>
              <a:rPr lang="fi-FI" sz="2400" dirty="0"/>
              <a:t>Sanna </a:t>
            </a:r>
            <a:r>
              <a:rPr lang="fi-FI" sz="2400" dirty="0" smtClean="0"/>
              <a:t>Kuningas, Antti Lappalainen, Tapio Keskinen, Esa Erkamo ja Ari Saura</a:t>
            </a:r>
          </a:p>
          <a:p>
            <a:pPr marL="0" indent="0">
              <a:buNone/>
            </a:pPr>
            <a:endParaRPr lang="fi-FI" sz="1600" dirty="0" smtClean="0"/>
          </a:p>
          <a:p>
            <a:pPr marL="0" indent="0">
              <a:buNone/>
            </a:pPr>
            <a:r>
              <a:rPr lang="fi-FI" sz="2400" dirty="0" smtClean="0"/>
              <a:t>Luonnonvarakeskus</a:t>
            </a:r>
          </a:p>
          <a:p>
            <a:pPr marL="0" indent="0">
              <a:buNone/>
            </a:pPr>
            <a:endParaRPr lang="fi-FI" sz="1600" dirty="0" smtClean="0"/>
          </a:p>
          <a:p>
            <a:pPr marL="0" indent="0">
              <a:buNone/>
            </a:pPr>
            <a:r>
              <a:rPr lang="fi-FI" sz="2400" dirty="0" smtClean="0"/>
              <a:t>Innovaatiopäivät, Vantaa</a:t>
            </a:r>
          </a:p>
          <a:p>
            <a:pPr marL="0" indent="0">
              <a:buNone/>
            </a:pPr>
            <a:r>
              <a:rPr lang="fi-FI" sz="2400" dirty="0" smtClean="0"/>
              <a:t>08.11.2019</a:t>
            </a:r>
            <a:endParaRPr lang="fi-FI" sz="2400" dirty="0"/>
          </a:p>
        </p:txBody>
      </p:sp>
      <p:sp>
        <p:nvSpPr>
          <p:cNvPr id="12" name="Title 11"/>
          <p:cNvSpPr>
            <a:spLocks noGrp="1"/>
          </p:cNvSpPr>
          <p:nvPr>
            <p:ph type="ctrTitle"/>
          </p:nvPr>
        </p:nvSpPr>
        <p:spPr>
          <a:xfrm>
            <a:off x="319581" y="172675"/>
            <a:ext cx="7067337" cy="2452354"/>
          </a:xfrm>
        </p:spPr>
        <p:txBody>
          <a:bodyPr>
            <a:noAutofit/>
          </a:bodyPr>
          <a:lstStyle/>
          <a:p>
            <a:pPr>
              <a:defRPr/>
            </a:pPr>
            <a:r>
              <a:rPr lang="en-US" sz="3600" dirty="0" err="1" smtClean="0"/>
              <a:t>Uudet</a:t>
            </a:r>
            <a:r>
              <a:rPr lang="en-US" sz="3600" dirty="0" smtClean="0"/>
              <a:t> </a:t>
            </a:r>
            <a:r>
              <a:rPr lang="en-US" sz="3600" dirty="0" err="1" smtClean="0"/>
              <a:t>käyttö</a:t>
            </a:r>
            <a:r>
              <a:rPr lang="en-US" sz="3600" dirty="0" smtClean="0"/>
              <a:t>- ja </a:t>
            </a:r>
            <a:r>
              <a:rPr lang="en-US" sz="3600" dirty="0" err="1" smtClean="0"/>
              <a:t>hoitosuunnitelmat</a:t>
            </a:r>
            <a:r>
              <a:rPr lang="en-US" sz="3600" dirty="0" smtClean="0"/>
              <a:t> – </a:t>
            </a:r>
            <a:r>
              <a:rPr lang="en-US" sz="3600" dirty="0" err="1" smtClean="0"/>
              <a:t>paikkatiedot</a:t>
            </a:r>
            <a:r>
              <a:rPr lang="en-US" sz="3600" dirty="0" smtClean="0"/>
              <a:t> </a:t>
            </a:r>
            <a:r>
              <a:rPr lang="en-US" sz="3600" dirty="0" err="1" smtClean="0"/>
              <a:t>käyttöön</a:t>
            </a:r>
            <a:endParaRPr lang="en-US" sz="3200" dirty="0"/>
          </a:p>
        </p:txBody>
      </p:sp>
    </p:spTree>
    <p:extLst>
      <p:ext uri="{BB962C8B-B14F-4D97-AF65-F5344CB8AC3E}">
        <p14:creationId xmlns:p14="http://schemas.microsoft.com/office/powerpoint/2010/main" val="1943697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595F7A0-B1BC-49C5-B96E-2E527968A3AE}" type="slidenum">
              <a:rPr lang="en-US" smtClean="0"/>
              <a:pPr>
                <a:defRPr/>
              </a:pPr>
              <a:t>10</a:t>
            </a:fld>
            <a:endParaRPr lang="en-US" dirty="0"/>
          </a:p>
        </p:txBody>
      </p:sp>
      <p:sp>
        <p:nvSpPr>
          <p:cNvPr id="5" name="Date Placeholder 4"/>
          <p:cNvSpPr>
            <a:spLocks noGrp="1"/>
          </p:cNvSpPr>
          <p:nvPr>
            <p:ph type="dt" sz="half" idx="11"/>
          </p:nvPr>
        </p:nvSpPr>
        <p:spPr/>
        <p:txBody>
          <a:bodyPr/>
          <a:lstStyle/>
          <a:p>
            <a:pPr>
              <a:defRPr/>
            </a:pPr>
            <a:fld id="{6E948F04-9F99-4818-A695-679B8EF17C98}" type="datetime1">
              <a:rPr lang="fi-FI" smtClean="0"/>
              <a:pPr>
                <a:defRPr/>
              </a:pPr>
              <a:t>21.7.2020</a:t>
            </a:fld>
            <a:endParaRPr lang="en-US" dirty="0"/>
          </a:p>
        </p:txBody>
      </p:sp>
      <p:pic>
        <p:nvPicPr>
          <p:cNvPr id="8" name="Picture 7" title="Porvoon-Sipoon kalatalousalueen muu käyttö kartt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6063" y="2390520"/>
            <a:ext cx="5792600" cy="4095742"/>
          </a:xfrm>
          <a:prstGeom prst="rect">
            <a:avLst/>
          </a:prstGeom>
        </p:spPr>
      </p:pic>
      <p:sp>
        <p:nvSpPr>
          <p:cNvPr id="3" name="Content Placeholder 2"/>
          <p:cNvSpPr>
            <a:spLocks noGrp="1"/>
          </p:cNvSpPr>
          <p:nvPr>
            <p:ph idx="1"/>
          </p:nvPr>
        </p:nvSpPr>
        <p:spPr>
          <a:xfrm>
            <a:off x="529976" y="787800"/>
            <a:ext cx="7739466" cy="4418013"/>
          </a:xfrm>
        </p:spPr>
        <p:txBody>
          <a:bodyPr/>
          <a:lstStyle/>
          <a:p>
            <a:r>
              <a:rPr lang="fi-FI" dirty="0" smtClean="0"/>
              <a:t>Lähtötiedot löytyvät valmiina paikkatietoina </a:t>
            </a:r>
            <a:r>
              <a:rPr lang="fi-FI" sz="1600" dirty="0" smtClean="0"/>
              <a:t>(esim. Väylävirasto, Maanmittauslaitos, Syke)</a:t>
            </a:r>
          </a:p>
          <a:p>
            <a:endParaRPr lang="fi-FI" sz="800" dirty="0" smtClean="0"/>
          </a:p>
          <a:p>
            <a:r>
              <a:rPr lang="fi-FI" dirty="0" smtClean="0"/>
              <a:t>Tietoja käytettiin mm. kaupalliseen kalastukseen hyvin soveltuvien alueiden määrittelyssä</a:t>
            </a:r>
            <a:endParaRPr lang="fi-FI" sz="800" dirty="0"/>
          </a:p>
        </p:txBody>
      </p:sp>
      <p:sp>
        <p:nvSpPr>
          <p:cNvPr id="2" name="Title 1"/>
          <p:cNvSpPr>
            <a:spLocks noGrp="1"/>
          </p:cNvSpPr>
          <p:nvPr>
            <p:ph type="title"/>
          </p:nvPr>
        </p:nvSpPr>
        <p:spPr>
          <a:xfrm>
            <a:off x="448235" y="180469"/>
            <a:ext cx="7821207" cy="806236"/>
          </a:xfrm>
        </p:spPr>
        <p:txBody>
          <a:bodyPr/>
          <a:lstStyle/>
          <a:p>
            <a:r>
              <a:rPr lang="fi-FI" dirty="0"/>
              <a:t>Vesialueiden muu kuin kalastuskäyttö</a:t>
            </a:r>
            <a:br>
              <a:rPr lang="fi-FI" dirty="0"/>
            </a:br>
            <a:endParaRPr lang="fi-FI" dirty="0"/>
          </a:p>
        </p:txBody>
      </p:sp>
    </p:spTree>
    <p:extLst>
      <p:ext uri="{BB962C8B-B14F-4D97-AF65-F5344CB8AC3E}">
        <p14:creationId xmlns:p14="http://schemas.microsoft.com/office/powerpoint/2010/main" val="40109687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D2A80A1D-0D16-44AC-916C-020B80268055}" type="slidenum">
              <a:rPr lang="en-US" smtClean="0">
                <a:solidFill>
                  <a:srgbClr val="54585A">
                    <a:tint val="75000"/>
                  </a:srgbClr>
                </a:solidFill>
              </a:rPr>
              <a:pPr>
                <a:defRPr/>
              </a:pPr>
              <a:t>11</a:t>
            </a:fld>
            <a:endParaRPr lang="en-US" dirty="0">
              <a:solidFill>
                <a:srgbClr val="54585A">
                  <a:tint val="75000"/>
                </a:srgbClr>
              </a:solidFill>
            </a:endParaRPr>
          </a:p>
        </p:txBody>
      </p:sp>
      <p:sp>
        <p:nvSpPr>
          <p:cNvPr id="6" name="Date Placeholder 5"/>
          <p:cNvSpPr>
            <a:spLocks noGrp="1"/>
          </p:cNvSpPr>
          <p:nvPr>
            <p:ph type="dt" sz="half" idx="13"/>
          </p:nvPr>
        </p:nvSpPr>
        <p:spPr/>
        <p:txBody>
          <a:bodyPr/>
          <a:lstStyle/>
          <a:p>
            <a:pPr>
              <a:defRPr/>
            </a:pPr>
            <a:fld id="{A292DB85-BD78-4C49-85CB-2AF19122BE30}" type="datetime1">
              <a:rPr lang="fi-FI" smtClean="0">
                <a:solidFill>
                  <a:srgbClr val="54585A">
                    <a:tint val="75000"/>
                  </a:srgbClr>
                </a:solidFill>
              </a:rPr>
              <a:pPr>
                <a:defRPr/>
              </a:pPr>
              <a:t>21.7.2020</a:t>
            </a:fld>
            <a:endParaRPr lang="en-US">
              <a:solidFill>
                <a:srgbClr val="54585A">
                  <a:tint val="75000"/>
                </a:srgbClr>
              </a:solidFill>
            </a:endParaRPr>
          </a:p>
        </p:txBody>
      </p:sp>
      <p:pic>
        <p:nvPicPr>
          <p:cNvPr id="1027" name="Picture 3" title="Viehekalastus- sekä pilkki- ja onkimisalueet kart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8548" y="874740"/>
            <a:ext cx="3812342" cy="5391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70567" y="1275367"/>
            <a:ext cx="3877980" cy="2693045"/>
          </a:xfrm>
          <a:prstGeom prst="rect">
            <a:avLst/>
          </a:prstGeom>
          <a:noFill/>
        </p:spPr>
        <p:txBody>
          <a:bodyPr wrap="square" rtlCol="0">
            <a:spAutoFit/>
          </a:bodyPr>
          <a:lstStyle/>
          <a:p>
            <a:pPr>
              <a:spcAft>
                <a:spcPts val="600"/>
              </a:spcAft>
            </a:pPr>
            <a:r>
              <a:rPr lang="fi-FI" sz="2000" dirty="0" err="1" smtClean="0"/>
              <a:t>Porvoon-Sipoon</a:t>
            </a:r>
            <a:r>
              <a:rPr lang="fi-FI" sz="2000" dirty="0" smtClean="0"/>
              <a:t> kalatalousalue</a:t>
            </a:r>
          </a:p>
          <a:p>
            <a:pPr>
              <a:spcAft>
                <a:spcPts val="600"/>
              </a:spcAft>
            </a:pPr>
            <a:endParaRPr lang="fi-FI" sz="1000" dirty="0" smtClean="0"/>
          </a:p>
          <a:p>
            <a:pPr marL="342900" indent="-342900">
              <a:spcAft>
                <a:spcPts val="600"/>
              </a:spcAft>
              <a:buFont typeface="Arial" panose="020B0604020202020204" pitchFamily="34" charset="0"/>
              <a:buChar char="•"/>
            </a:pPr>
            <a:r>
              <a:rPr lang="fi-FI" sz="2000" dirty="0" smtClean="0"/>
              <a:t>Tiedot koottu haastatteluilla</a:t>
            </a:r>
          </a:p>
          <a:p>
            <a:pPr marL="342900" indent="-342900">
              <a:spcAft>
                <a:spcPts val="600"/>
              </a:spcAft>
              <a:buFont typeface="Arial" panose="020B0604020202020204" pitchFamily="34" charset="0"/>
              <a:buChar char="•"/>
            </a:pPr>
            <a:endParaRPr lang="fi-FI" sz="1000" dirty="0" smtClean="0"/>
          </a:p>
          <a:p>
            <a:pPr marL="342900" indent="-342900">
              <a:spcAft>
                <a:spcPts val="600"/>
              </a:spcAft>
              <a:buFont typeface="Arial" panose="020B0604020202020204" pitchFamily="34" charset="0"/>
              <a:buChar char="•"/>
            </a:pPr>
            <a:r>
              <a:rPr lang="fi-FI" sz="2000" dirty="0" smtClean="0"/>
              <a:t>Kalatalousalue käyttää tietoja mm. ”kalastuskorttivarojen” jakamisen ohjauksessa</a:t>
            </a:r>
          </a:p>
          <a:p>
            <a:r>
              <a:rPr lang="fi-FI" sz="2400" dirty="0" smtClean="0">
                <a:solidFill>
                  <a:schemeClr val="accent1"/>
                </a:solidFill>
              </a:rPr>
              <a:t> </a:t>
            </a:r>
          </a:p>
        </p:txBody>
      </p:sp>
      <p:sp>
        <p:nvSpPr>
          <p:cNvPr id="7" name="Title 1"/>
          <p:cNvSpPr>
            <a:spLocks noGrp="1"/>
          </p:cNvSpPr>
          <p:nvPr>
            <p:ph type="title"/>
          </p:nvPr>
        </p:nvSpPr>
        <p:spPr>
          <a:xfrm>
            <a:off x="448235" y="216329"/>
            <a:ext cx="7821207" cy="806236"/>
          </a:xfrm>
        </p:spPr>
        <p:txBody>
          <a:bodyPr/>
          <a:lstStyle/>
          <a:p>
            <a:r>
              <a:rPr lang="fi-FI" dirty="0"/>
              <a:t>Vapaa-ajankalastukselle tärkeät alueet</a:t>
            </a:r>
            <a:br>
              <a:rPr lang="fi-FI" dirty="0"/>
            </a:br>
            <a:endParaRPr lang="fi-FI" dirty="0"/>
          </a:p>
        </p:txBody>
      </p:sp>
    </p:spTree>
    <p:extLst>
      <p:ext uri="{BB962C8B-B14F-4D97-AF65-F5344CB8AC3E}">
        <p14:creationId xmlns:p14="http://schemas.microsoft.com/office/powerpoint/2010/main" val="11084020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9"/>
          <p:cNvSpPr>
            <a:spLocks noGrp="1"/>
          </p:cNvSpPr>
          <p:nvPr>
            <p:ph idx="1"/>
          </p:nvPr>
        </p:nvSpPr>
        <p:spPr>
          <a:xfrm>
            <a:off x="534989" y="815957"/>
            <a:ext cx="8074024" cy="1631408"/>
          </a:xfrm>
          <a:solidFill>
            <a:schemeClr val="bg1">
              <a:alpha val="66000"/>
            </a:schemeClr>
          </a:solidFill>
        </p:spPr>
        <p:txBody>
          <a:bodyPr/>
          <a:lstStyle/>
          <a:p>
            <a:pPr>
              <a:buFont typeface="Arial" panose="020B0604020202020204" pitchFamily="34" charset="0"/>
              <a:buChar char="•"/>
            </a:pPr>
            <a:r>
              <a:rPr lang="fi-FI" altLang="fi-FI" dirty="0" smtClean="0">
                <a:latin typeface="Arial" charset="0"/>
                <a:ea typeface="ＭＳ Ｐゴシック" pitchFamily="34" charset="-128"/>
                <a:cs typeface="Arial" charset="0"/>
              </a:rPr>
              <a:t>Maastokartoitukset kuhan lisääntymisalueista keväällä 2017</a:t>
            </a:r>
          </a:p>
          <a:p>
            <a:r>
              <a:rPr lang="fi-FI" altLang="fi-FI" dirty="0" smtClean="0">
                <a:latin typeface="Arial" charset="0"/>
                <a:ea typeface="ＭＳ Ｐゴシック" pitchFamily="34" charset="-128"/>
                <a:cs typeface="Arial" charset="0"/>
              </a:rPr>
              <a:t>Ehdotus alueiksi, joilla kaikki kalastus kiellettäisiin toukokuun alusta kesäkuun puoliväliin kuhan lisääntymisen turvaamiseksi</a:t>
            </a:r>
          </a:p>
          <a:p>
            <a:endParaRPr lang="fi-FI" altLang="fi-FI" dirty="0" smtClean="0">
              <a:latin typeface="Arial" charset="0"/>
              <a:ea typeface="ＭＳ Ｐゴシック" pitchFamily="34" charset="-128"/>
              <a:cs typeface="Arial" charset="0"/>
            </a:endParaRPr>
          </a:p>
          <a:p>
            <a:endParaRPr lang="fi-FI" altLang="fi-FI" sz="1000" dirty="0">
              <a:latin typeface="Arial" charset="0"/>
              <a:ea typeface="ＭＳ Ｐゴシック" pitchFamily="34" charset="-128"/>
              <a:cs typeface="Arial" charset="0"/>
            </a:endParaRPr>
          </a:p>
        </p:txBody>
      </p:sp>
      <p:sp>
        <p:nvSpPr>
          <p:cNvPr id="2" name="Dian numeron paikkamerkki 1"/>
          <p:cNvSpPr>
            <a:spLocks noGrp="1"/>
          </p:cNvSpPr>
          <p:nvPr>
            <p:ph type="sldNum" sz="quarter" idx="10"/>
          </p:nvPr>
        </p:nvSpPr>
        <p:spPr/>
        <p:txBody>
          <a:bodyPr/>
          <a:lstStyle/>
          <a:p>
            <a:pPr>
              <a:defRPr/>
            </a:pPr>
            <a:fld id="{74C234AF-1E75-43A7-9FC1-B8785A8C02CB}" type="slidenum">
              <a:rPr lang="en-US" smtClean="0"/>
              <a:pPr>
                <a:defRPr/>
              </a:pPr>
              <a:t>12</a:t>
            </a:fld>
            <a:endParaRPr lang="en-US" dirty="0"/>
          </a:p>
        </p:txBody>
      </p:sp>
      <p:sp>
        <p:nvSpPr>
          <p:cNvPr id="3" name="Päivämäärän paikkamerkki 2"/>
          <p:cNvSpPr>
            <a:spLocks noGrp="1"/>
          </p:cNvSpPr>
          <p:nvPr>
            <p:ph type="dt" sz="quarter" idx="11"/>
          </p:nvPr>
        </p:nvSpPr>
        <p:spPr/>
        <p:txBody>
          <a:bodyPr/>
          <a:lstStyle/>
          <a:p>
            <a:pPr>
              <a:defRPr/>
            </a:pPr>
            <a:fld id="{2BE6B59A-451C-C347-B930-5FD182207064}" type="datetime1">
              <a:rPr lang="fi-FI"/>
              <a:pPr>
                <a:defRPr/>
              </a:pPr>
              <a:t>21.7.2020</a:t>
            </a:fld>
            <a:endParaRPr lang="en-US"/>
          </a:p>
        </p:txBody>
      </p:sp>
      <p:pic>
        <p:nvPicPr>
          <p:cNvPr id="8194" name="Picture 2" title="Porvoon-Sipoon kalatalousalue, ehdotettu kalastusrajoitusalue kart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5033" y="1892374"/>
            <a:ext cx="6818967" cy="374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title="Porvoon-Sipoon kalatalousalue - kuhan lisääntymisalueet kart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01304"/>
            <a:ext cx="3853997" cy="2035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6" name="Title 8"/>
          <p:cNvSpPr>
            <a:spLocks noGrp="1"/>
          </p:cNvSpPr>
          <p:nvPr>
            <p:ph type="title"/>
          </p:nvPr>
        </p:nvSpPr>
        <p:spPr>
          <a:xfrm>
            <a:off x="615950" y="135032"/>
            <a:ext cx="7543800" cy="886910"/>
          </a:xfrm>
        </p:spPr>
        <p:txBody>
          <a:bodyPr/>
          <a:lstStyle/>
          <a:p>
            <a:r>
              <a:rPr lang="en-US" altLang="fi-FI" dirty="0" err="1" smtClean="0">
                <a:latin typeface="Arial" charset="0"/>
                <a:ea typeface="ＭＳ Ｐゴシック" pitchFamily="34" charset="-128"/>
                <a:cs typeface="Arial" charset="0"/>
              </a:rPr>
              <a:t>Porvoo</a:t>
            </a:r>
            <a:r>
              <a:rPr lang="en-US" altLang="fi-FI" dirty="0" smtClean="0">
                <a:latin typeface="Arial" charset="0"/>
                <a:ea typeface="ＭＳ Ｐゴシック" pitchFamily="34" charset="-128"/>
                <a:cs typeface="Arial" charset="0"/>
              </a:rPr>
              <a:t>: </a:t>
            </a:r>
            <a:r>
              <a:rPr lang="en-US" altLang="fi-FI" dirty="0" err="1" smtClean="0">
                <a:latin typeface="Arial" charset="0"/>
                <a:ea typeface="ＭＳ Ｐゴシック" pitchFamily="34" charset="-128"/>
                <a:cs typeface="Arial" charset="0"/>
              </a:rPr>
              <a:t>ehdotettu</a:t>
            </a:r>
            <a:r>
              <a:rPr lang="en-US" altLang="fi-FI" dirty="0" smtClean="0">
                <a:latin typeface="Arial" charset="0"/>
                <a:ea typeface="ＭＳ Ｐゴシック" pitchFamily="34" charset="-128"/>
                <a:cs typeface="Arial" charset="0"/>
              </a:rPr>
              <a:t> </a:t>
            </a:r>
            <a:r>
              <a:rPr lang="en-US" altLang="fi-FI" dirty="0" err="1" smtClean="0">
                <a:latin typeface="Arial" charset="0"/>
                <a:ea typeface="ＭＳ Ｐゴシック" pitchFamily="34" charset="-128"/>
                <a:cs typeface="Arial" charset="0"/>
              </a:rPr>
              <a:t>kalastusrajoitusalue</a:t>
            </a:r>
            <a:endParaRPr lang="en-US" altLang="fi-FI" dirty="0" smtClean="0">
              <a:latin typeface="Arial" charset="0"/>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D2A80A1D-0D16-44AC-916C-020B80268055}" type="slidenum">
              <a:rPr lang="en-US" smtClean="0">
                <a:solidFill>
                  <a:srgbClr val="54585A">
                    <a:tint val="75000"/>
                  </a:srgbClr>
                </a:solidFill>
              </a:rPr>
              <a:pPr>
                <a:defRPr/>
              </a:pPr>
              <a:t>13</a:t>
            </a:fld>
            <a:endParaRPr lang="en-US" dirty="0">
              <a:solidFill>
                <a:srgbClr val="54585A">
                  <a:tint val="75000"/>
                </a:srgbClr>
              </a:solidFill>
            </a:endParaRPr>
          </a:p>
        </p:txBody>
      </p:sp>
      <p:sp>
        <p:nvSpPr>
          <p:cNvPr id="6" name="Date Placeholder 5"/>
          <p:cNvSpPr>
            <a:spLocks noGrp="1"/>
          </p:cNvSpPr>
          <p:nvPr>
            <p:ph type="dt" sz="half" idx="13"/>
          </p:nvPr>
        </p:nvSpPr>
        <p:spPr/>
        <p:txBody>
          <a:bodyPr/>
          <a:lstStyle/>
          <a:p>
            <a:pPr>
              <a:defRPr/>
            </a:pPr>
            <a:fld id="{A292DB85-BD78-4C49-85CB-2AF19122BE30}" type="datetime1">
              <a:rPr lang="fi-FI" smtClean="0">
                <a:solidFill>
                  <a:srgbClr val="54585A">
                    <a:tint val="75000"/>
                  </a:srgbClr>
                </a:solidFill>
              </a:rPr>
              <a:pPr>
                <a:defRPr/>
              </a:pPr>
              <a:t>21.7.2020</a:t>
            </a:fld>
            <a:endParaRPr lang="en-US">
              <a:solidFill>
                <a:srgbClr val="54585A">
                  <a:tint val="75000"/>
                </a:srgbClr>
              </a:solidFill>
            </a:endParaRPr>
          </a:p>
        </p:txBody>
      </p:sp>
      <p:sp>
        <p:nvSpPr>
          <p:cNvPr id="7" name="Footer Placeholder 6"/>
          <p:cNvSpPr>
            <a:spLocks noGrp="1"/>
          </p:cNvSpPr>
          <p:nvPr>
            <p:ph type="ftr" sz="quarter" idx="14"/>
          </p:nvPr>
        </p:nvSpPr>
        <p:spPr/>
        <p:txBody>
          <a:bodyPr/>
          <a:lstStyle/>
          <a:p>
            <a:pPr>
              <a:defRPr/>
            </a:pPr>
            <a:endParaRPr lang="en-US">
              <a:solidFill>
                <a:srgbClr val="54585A">
                  <a:tint val="75000"/>
                </a:srgbClr>
              </a:solidFill>
            </a:endParaRPr>
          </a:p>
        </p:txBody>
      </p:sp>
      <p:pic>
        <p:nvPicPr>
          <p:cNvPr id="9" name="Picture 8" descr="C:\Users\412tkeskine\AppData\Local\Microsoft\Windows\Temporary Internet Files\Content.Outlook\8OHKMB5O\Julkaisukuva_Kuva8_14cm.png" title="kartt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773" y="927400"/>
            <a:ext cx="3471228" cy="5233987"/>
          </a:xfrm>
          <a:prstGeom prst="rect">
            <a:avLst/>
          </a:prstGeom>
          <a:noFill/>
          <a:ln>
            <a:noFill/>
          </a:ln>
        </p:spPr>
      </p:pic>
      <p:sp>
        <p:nvSpPr>
          <p:cNvPr id="3" name="Content Placeholder 2"/>
          <p:cNvSpPr>
            <a:spLocks noGrp="1"/>
          </p:cNvSpPr>
          <p:nvPr>
            <p:ph sz="half" idx="2"/>
          </p:nvPr>
        </p:nvSpPr>
        <p:spPr>
          <a:xfrm>
            <a:off x="4802394" y="1353449"/>
            <a:ext cx="3355488" cy="4381888"/>
          </a:xfrm>
        </p:spPr>
        <p:txBody>
          <a:bodyPr/>
          <a:lstStyle/>
          <a:p>
            <a:r>
              <a:rPr lang="fi-FI" sz="2000" dirty="0" smtClean="0"/>
              <a:t>Kutujokien edustat järvialueella</a:t>
            </a:r>
          </a:p>
          <a:p>
            <a:endParaRPr lang="fi-FI" sz="1000" dirty="0" smtClean="0"/>
          </a:p>
          <a:p>
            <a:r>
              <a:rPr lang="fi-FI" sz="2000" dirty="0" smtClean="0"/>
              <a:t>Todettuja kutujokia tai potentiaalisia</a:t>
            </a:r>
            <a:endParaRPr lang="fi-FI" sz="2000" dirty="0"/>
          </a:p>
        </p:txBody>
      </p:sp>
      <p:sp>
        <p:nvSpPr>
          <p:cNvPr id="2" name="Title 1"/>
          <p:cNvSpPr>
            <a:spLocks noGrp="1"/>
          </p:cNvSpPr>
          <p:nvPr>
            <p:ph type="title"/>
          </p:nvPr>
        </p:nvSpPr>
        <p:spPr>
          <a:xfrm>
            <a:off x="471095" y="252507"/>
            <a:ext cx="8511540" cy="612140"/>
          </a:xfrm>
        </p:spPr>
        <p:txBody>
          <a:bodyPr/>
          <a:lstStyle/>
          <a:p>
            <a:r>
              <a:rPr lang="fi-FI" dirty="0" smtClean="0"/>
              <a:t>Päijänne: järvitaimenen kannalta tärkeät alueet</a:t>
            </a:r>
            <a:endParaRPr lang="fi-FI" dirty="0"/>
          </a:p>
        </p:txBody>
      </p:sp>
    </p:spTree>
    <p:extLst>
      <p:ext uri="{BB962C8B-B14F-4D97-AF65-F5344CB8AC3E}">
        <p14:creationId xmlns:p14="http://schemas.microsoft.com/office/powerpoint/2010/main" val="29954036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595F7A0-B1BC-49C5-B96E-2E527968A3AE}" type="slidenum">
              <a:rPr lang="en-US" smtClean="0"/>
              <a:pPr>
                <a:defRPr/>
              </a:pPr>
              <a:t>14</a:t>
            </a:fld>
            <a:endParaRPr lang="en-US" dirty="0"/>
          </a:p>
        </p:txBody>
      </p:sp>
      <p:sp>
        <p:nvSpPr>
          <p:cNvPr id="5" name="Date Placeholder 4"/>
          <p:cNvSpPr>
            <a:spLocks noGrp="1"/>
          </p:cNvSpPr>
          <p:nvPr>
            <p:ph type="dt" sz="half" idx="11"/>
          </p:nvPr>
        </p:nvSpPr>
        <p:spPr/>
        <p:txBody>
          <a:bodyPr/>
          <a:lstStyle/>
          <a:p>
            <a:pPr>
              <a:defRPr/>
            </a:pPr>
            <a:fld id="{6E948F04-9F99-4818-A695-679B8EF17C98}" type="datetime1">
              <a:rPr lang="fi-FI" smtClean="0"/>
              <a:pPr>
                <a:defRPr/>
              </a:pPr>
              <a:t>21.7.2020</a:t>
            </a:fld>
            <a:endParaRPr lang="en-US" dirty="0"/>
          </a:p>
        </p:txBody>
      </p:sp>
      <p:pic>
        <p:nvPicPr>
          <p:cNvPr id="8" name="Picture 7" title="Porvoon-Sipoon kalatalousalue, kaupallinen kalastus kart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533" y="2734234"/>
            <a:ext cx="5007628" cy="3540288"/>
          </a:xfrm>
          <a:prstGeom prst="rect">
            <a:avLst/>
          </a:prstGeom>
        </p:spPr>
      </p:pic>
      <p:pic>
        <p:nvPicPr>
          <p:cNvPr id="2050" name="Picture 2" title="troolikastukseen hyvin sopeutuva alue kart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1951" y="2487696"/>
            <a:ext cx="3586536" cy="507326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53640" y="717176"/>
            <a:ext cx="8431025" cy="2375648"/>
          </a:xfrm>
        </p:spPr>
        <p:txBody>
          <a:bodyPr/>
          <a:lstStyle/>
          <a:p>
            <a:r>
              <a:rPr lang="fi-FI" dirty="0" smtClean="0"/>
              <a:t>Porvoo-Sipoo - ”karsintaperiaate”, hyvin soveltuviksi alueiksi katsottiin ne, missä ei muita toimintoja (suojelualueet, väyläalueet yms. </a:t>
            </a:r>
            <a:r>
              <a:rPr lang="fi-FI" dirty="0"/>
              <a:t>p</a:t>
            </a:r>
            <a:r>
              <a:rPr lang="fi-FI" dirty="0" smtClean="0"/>
              <a:t>ois)</a:t>
            </a:r>
          </a:p>
          <a:p>
            <a:r>
              <a:rPr lang="fi-FI" dirty="0" smtClean="0"/>
              <a:t>Päijänne – vaihtoehtoisia rajauksia pyydyskohtaisesti (trooli, verkko)	</a:t>
            </a:r>
          </a:p>
          <a:p>
            <a:pPr lvl="1"/>
            <a:r>
              <a:rPr lang="fi-FI" dirty="0"/>
              <a:t>k</a:t>
            </a:r>
            <a:r>
              <a:rPr lang="fi-FI" dirty="0" smtClean="0"/>
              <a:t>arsintaperiaate, mahdollistavat aluemääritykset</a:t>
            </a:r>
          </a:p>
          <a:p>
            <a:pPr lvl="1"/>
            <a:r>
              <a:rPr lang="fi-FI" dirty="0"/>
              <a:t>m</a:t>
            </a:r>
            <a:r>
              <a:rPr lang="fi-FI" dirty="0" smtClean="0"/>
              <a:t>yös alueita joissa ei nykyään kaupallista kalastusta </a:t>
            </a:r>
          </a:p>
        </p:txBody>
      </p:sp>
      <p:sp>
        <p:nvSpPr>
          <p:cNvPr id="2" name="Title 1"/>
          <p:cNvSpPr>
            <a:spLocks noGrp="1"/>
          </p:cNvSpPr>
          <p:nvPr>
            <p:ph type="title"/>
          </p:nvPr>
        </p:nvSpPr>
        <p:spPr>
          <a:xfrm>
            <a:off x="566738" y="155015"/>
            <a:ext cx="7543800" cy="562161"/>
          </a:xfrm>
        </p:spPr>
        <p:txBody>
          <a:bodyPr/>
          <a:lstStyle/>
          <a:p>
            <a:r>
              <a:rPr lang="fi-FI" dirty="0" smtClean="0"/>
              <a:t>Kaupalliseen kalastukseen hyvin soveltuvat alueet</a:t>
            </a:r>
            <a:endParaRPr lang="fi-FI" dirty="0"/>
          </a:p>
        </p:txBody>
      </p:sp>
    </p:spTree>
    <p:extLst>
      <p:ext uri="{BB962C8B-B14F-4D97-AF65-F5344CB8AC3E}">
        <p14:creationId xmlns:p14="http://schemas.microsoft.com/office/powerpoint/2010/main" val="149128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595F7A0-B1BC-49C5-B96E-2E527968A3AE}" type="slidenum">
              <a:rPr lang="en-US" smtClean="0"/>
              <a:pPr>
                <a:defRPr/>
              </a:pPr>
              <a:t>15</a:t>
            </a:fld>
            <a:endParaRPr lang="en-US" dirty="0"/>
          </a:p>
        </p:txBody>
      </p:sp>
      <p:sp>
        <p:nvSpPr>
          <p:cNvPr id="5" name="Date Placeholder 4"/>
          <p:cNvSpPr>
            <a:spLocks noGrp="1"/>
          </p:cNvSpPr>
          <p:nvPr>
            <p:ph type="dt" sz="half" idx="11"/>
          </p:nvPr>
        </p:nvSpPr>
        <p:spPr/>
        <p:txBody>
          <a:bodyPr/>
          <a:lstStyle/>
          <a:p>
            <a:pPr>
              <a:defRPr/>
            </a:pPr>
            <a:fld id="{6E948F04-9F99-4818-A695-679B8EF17C98}" type="datetime1">
              <a:rPr lang="fi-FI" smtClean="0"/>
              <a:pPr>
                <a:defRPr/>
              </a:pPr>
              <a:t>21.7.2020</a:t>
            </a:fld>
            <a:endParaRPr lang="en-US" dirty="0"/>
          </a:p>
        </p:txBody>
      </p:sp>
      <p:pic>
        <p:nvPicPr>
          <p:cNvPr id="1026" name="Picture 2" title="eri pyyntialueet kart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13" y="1109724"/>
            <a:ext cx="3657301" cy="509352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bwMode="auto">
          <a:xfrm>
            <a:off x="4869421" y="1317468"/>
            <a:ext cx="3942883"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i-FI" dirty="0" smtClean="0"/>
              <a:t>Perustuu haastatteluihin ja kalatalousalueen tietoihin</a:t>
            </a:r>
          </a:p>
          <a:p>
            <a:endParaRPr lang="fi-FI" sz="1000" dirty="0" smtClean="0"/>
          </a:p>
          <a:p>
            <a:r>
              <a:rPr lang="fi-FI" dirty="0" smtClean="0"/>
              <a:t>Paikkatietoaineistona – mahdollisuus hyödyntää aluesuunnittelussa</a:t>
            </a:r>
          </a:p>
          <a:p>
            <a:endParaRPr lang="fi-FI" dirty="0" smtClean="0">
              <a:solidFill>
                <a:srgbClr val="FF0000"/>
              </a:solidFill>
            </a:endParaRPr>
          </a:p>
          <a:p>
            <a:endParaRPr lang="fi-FI" dirty="0" smtClean="0">
              <a:solidFill>
                <a:srgbClr val="FF0000"/>
              </a:solidFill>
            </a:endParaRPr>
          </a:p>
        </p:txBody>
      </p:sp>
      <p:sp>
        <p:nvSpPr>
          <p:cNvPr id="2" name="Title 1"/>
          <p:cNvSpPr>
            <a:spLocks noGrp="1"/>
          </p:cNvSpPr>
          <p:nvPr>
            <p:ph type="title"/>
          </p:nvPr>
        </p:nvSpPr>
        <p:spPr>
          <a:xfrm>
            <a:off x="358588" y="284644"/>
            <a:ext cx="8561292" cy="1038225"/>
          </a:xfrm>
        </p:spPr>
        <p:txBody>
          <a:bodyPr/>
          <a:lstStyle/>
          <a:p>
            <a:r>
              <a:rPr lang="fi-FI" dirty="0" smtClean="0"/>
              <a:t>Etelä-Päijänne: kaupallisen kalastuksen käyttämät alueet </a:t>
            </a:r>
            <a:endParaRPr lang="fi-FI" dirty="0"/>
          </a:p>
        </p:txBody>
      </p:sp>
    </p:spTree>
    <p:extLst>
      <p:ext uri="{BB962C8B-B14F-4D97-AF65-F5344CB8AC3E}">
        <p14:creationId xmlns:p14="http://schemas.microsoft.com/office/powerpoint/2010/main" val="420605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title="Valuma-alueet 3. jakovaihe kartta"/>
          <p:cNvGrpSpPr/>
          <p:nvPr/>
        </p:nvGrpSpPr>
        <p:grpSpPr>
          <a:xfrm>
            <a:off x="2195736" y="1137377"/>
            <a:ext cx="6737320" cy="5576791"/>
            <a:chOff x="2195736" y="1101067"/>
            <a:chExt cx="6737320" cy="5576791"/>
          </a:xfrm>
        </p:grpSpPr>
        <p:pic>
          <p:nvPicPr>
            <p:cNvPr id="7" name="Picture 6" title="koriste"/>
            <p:cNvPicPr>
              <a:picLocks noChangeAspect="1"/>
            </p:cNvPicPr>
            <p:nvPr/>
          </p:nvPicPr>
          <p:blipFill rotWithShape="1">
            <a:blip r:embed="rId3" cstate="print">
              <a:extLst>
                <a:ext uri="{28A0092B-C50C-407E-A947-70E740481C1C}">
                  <a14:useLocalDpi xmlns:a14="http://schemas.microsoft.com/office/drawing/2010/main" val="0"/>
                </a:ext>
              </a:extLst>
            </a:blip>
            <a:srcRect l="11879" t="11601" r="18335" b="20150"/>
            <a:stretch/>
          </p:blipFill>
          <p:spPr>
            <a:xfrm>
              <a:off x="4900607" y="1101067"/>
              <a:ext cx="4032449" cy="5576791"/>
            </a:xfrm>
            <a:prstGeom prst="rect">
              <a:avLst/>
            </a:prstGeom>
          </p:spPr>
        </p:pic>
        <p:grpSp>
          <p:nvGrpSpPr>
            <p:cNvPr id="21" name="Group 20"/>
            <p:cNvGrpSpPr/>
            <p:nvPr/>
          </p:nvGrpSpPr>
          <p:grpSpPr>
            <a:xfrm>
              <a:off x="2195736" y="5517232"/>
              <a:ext cx="2278374" cy="1088618"/>
              <a:chOff x="4884629" y="4759940"/>
              <a:chExt cx="2710422" cy="1304642"/>
            </a:xfrm>
          </p:grpSpPr>
          <p:sp>
            <p:nvSpPr>
              <p:cNvPr id="13" name="Rounded Rectangle 12"/>
              <p:cNvSpPr/>
              <p:nvPr/>
            </p:nvSpPr>
            <p:spPr>
              <a:xfrm>
                <a:off x="4945538" y="5240672"/>
                <a:ext cx="288032" cy="164346"/>
              </a:xfrm>
              <a:prstGeom prst="roundRect">
                <a:avLst/>
              </a:prstGeom>
              <a:solidFill>
                <a:srgbClr val="F58E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fi-FI">
                  <a:solidFill>
                    <a:prstClr val="white"/>
                  </a:solidFill>
                </a:endParaRPr>
              </a:p>
            </p:txBody>
          </p:sp>
          <p:sp>
            <p:nvSpPr>
              <p:cNvPr id="14" name="Rounded Rectangle 13"/>
              <p:cNvSpPr/>
              <p:nvPr/>
            </p:nvSpPr>
            <p:spPr>
              <a:xfrm>
                <a:off x="4945538" y="5530904"/>
                <a:ext cx="288032" cy="164346"/>
              </a:xfrm>
              <a:prstGeom prst="roundRect">
                <a:avLst/>
              </a:prstGeom>
              <a:solidFill>
                <a:srgbClr val="A7D7A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fi-FI">
                  <a:solidFill>
                    <a:prstClr val="white"/>
                  </a:solidFill>
                </a:endParaRPr>
              </a:p>
            </p:txBody>
          </p:sp>
          <p:sp>
            <p:nvSpPr>
              <p:cNvPr id="15" name="Rounded Rectangle 14"/>
              <p:cNvSpPr/>
              <p:nvPr/>
            </p:nvSpPr>
            <p:spPr>
              <a:xfrm>
                <a:off x="4945538" y="5796431"/>
                <a:ext cx="288032" cy="164346"/>
              </a:xfrm>
              <a:prstGeom prst="roundRect">
                <a:avLst/>
              </a:prstGeom>
              <a:solidFill>
                <a:srgbClr val="C590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fi-FI">
                  <a:solidFill>
                    <a:prstClr val="white"/>
                  </a:solidFill>
                </a:endParaRPr>
              </a:p>
            </p:txBody>
          </p:sp>
          <p:sp>
            <p:nvSpPr>
              <p:cNvPr id="17" name="TextBox 16"/>
              <p:cNvSpPr txBox="1"/>
              <p:nvPr/>
            </p:nvSpPr>
            <p:spPr>
              <a:xfrm>
                <a:off x="5292080" y="5138179"/>
                <a:ext cx="1084399" cy="369332"/>
              </a:xfrm>
              <a:prstGeom prst="rect">
                <a:avLst/>
              </a:prstGeom>
              <a:noFill/>
            </p:spPr>
            <p:txBody>
              <a:bodyPr wrap="none" rtlCol="0">
                <a:spAutoFit/>
              </a:bodyPr>
              <a:lstStyle/>
              <a:p>
                <a:pPr defTabSz="914400" fontAlgn="auto">
                  <a:spcBef>
                    <a:spcPts val="0"/>
                  </a:spcBef>
                  <a:spcAft>
                    <a:spcPts val="0"/>
                  </a:spcAft>
                </a:pPr>
                <a:r>
                  <a:rPr lang="fi-FI" dirty="0">
                    <a:solidFill>
                      <a:prstClr val="black"/>
                    </a:solidFill>
                    <a:latin typeface="Calibri"/>
                  </a:rPr>
                  <a:t>t</a:t>
                </a:r>
                <a:r>
                  <a:rPr lang="fi-FI" dirty="0" smtClean="0">
                    <a:solidFill>
                      <a:prstClr val="black"/>
                    </a:solidFill>
                    <a:latin typeface="Calibri"/>
                  </a:rPr>
                  <a:t>äplärapu</a:t>
                </a:r>
              </a:p>
            </p:txBody>
          </p:sp>
          <p:sp>
            <p:nvSpPr>
              <p:cNvPr id="18" name="TextBox 17"/>
              <p:cNvSpPr txBox="1"/>
              <p:nvPr/>
            </p:nvSpPr>
            <p:spPr>
              <a:xfrm>
                <a:off x="5292080" y="5435924"/>
                <a:ext cx="947760" cy="369332"/>
              </a:xfrm>
              <a:prstGeom prst="rect">
                <a:avLst/>
              </a:prstGeom>
              <a:noFill/>
            </p:spPr>
            <p:txBody>
              <a:bodyPr wrap="none" rtlCol="0">
                <a:spAutoFit/>
              </a:bodyPr>
              <a:lstStyle/>
              <a:p>
                <a:pPr defTabSz="914400" fontAlgn="auto">
                  <a:spcBef>
                    <a:spcPts val="0"/>
                  </a:spcBef>
                  <a:spcAft>
                    <a:spcPts val="0"/>
                  </a:spcAft>
                </a:pPr>
                <a:r>
                  <a:rPr lang="fi-FI" dirty="0" smtClean="0">
                    <a:solidFill>
                      <a:prstClr val="black"/>
                    </a:solidFill>
                    <a:latin typeface="Calibri"/>
                  </a:rPr>
                  <a:t>jokirapu</a:t>
                </a:r>
              </a:p>
            </p:txBody>
          </p:sp>
          <p:sp>
            <p:nvSpPr>
              <p:cNvPr id="19" name="TextBox 18"/>
              <p:cNvSpPr txBox="1"/>
              <p:nvPr/>
            </p:nvSpPr>
            <p:spPr>
              <a:xfrm>
                <a:off x="5292080" y="5695250"/>
                <a:ext cx="1213281" cy="369332"/>
              </a:xfrm>
              <a:prstGeom prst="rect">
                <a:avLst/>
              </a:prstGeom>
              <a:noFill/>
            </p:spPr>
            <p:txBody>
              <a:bodyPr wrap="none" rtlCol="0">
                <a:spAutoFit/>
              </a:bodyPr>
              <a:lstStyle/>
              <a:p>
                <a:pPr defTabSz="914400" fontAlgn="auto">
                  <a:spcBef>
                    <a:spcPts val="0"/>
                  </a:spcBef>
                  <a:spcAft>
                    <a:spcPts val="0"/>
                  </a:spcAft>
                </a:pPr>
                <a:r>
                  <a:rPr lang="fi-FI" dirty="0" smtClean="0">
                    <a:solidFill>
                      <a:prstClr val="black"/>
                    </a:solidFill>
                    <a:latin typeface="Calibri"/>
                  </a:rPr>
                  <a:t>molemmat</a:t>
                </a:r>
              </a:p>
            </p:txBody>
          </p:sp>
          <p:sp>
            <p:nvSpPr>
              <p:cNvPr id="20" name="TextBox 19"/>
              <p:cNvSpPr txBox="1"/>
              <p:nvPr/>
            </p:nvSpPr>
            <p:spPr>
              <a:xfrm>
                <a:off x="4884629" y="4759940"/>
                <a:ext cx="2710422" cy="369332"/>
              </a:xfrm>
              <a:prstGeom prst="rect">
                <a:avLst/>
              </a:prstGeom>
              <a:noFill/>
            </p:spPr>
            <p:txBody>
              <a:bodyPr wrap="none" rtlCol="0">
                <a:spAutoFit/>
              </a:bodyPr>
              <a:lstStyle/>
              <a:p>
                <a:pPr defTabSz="914400" fontAlgn="auto">
                  <a:spcBef>
                    <a:spcPts val="0"/>
                  </a:spcBef>
                  <a:spcAft>
                    <a:spcPts val="0"/>
                  </a:spcAft>
                </a:pPr>
                <a:r>
                  <a:rPr lang="fi-FI" dirty="0" smtClean="0">
                    <a:solidFill>
                      <a:prstClr val="black"/>
                    </a:solidFill>
                    <a:latin typeface="Calibri"/>
                  </a:rPr>
                  <a:t>Valuma-alueet 3. jakovaihe</a:t>
                </a:r>
                <a:endParaRPr lang="fi-FI" dirty="0">
                  <a:solidFill>
                    <a:prstClr val="black"/>
                  </a:solidFill>
                  <a:latin typeface="Calibri"/>
                </a:endParaRPr>
              </a:p>
            </p:txBody>
          </p:sp>
        </p:grpSp>
      </p:grpSp>
      <p:sp>
        <p:nvSpPr>
          <p:cNvPr id="8" name="TextBox 7"/>
          <p:cNvSpPr txBox="1"/>
          <p:nvPr/>
        </p:nvSpPr>
        <p:spPr>
          <a:xfrm>
            <a:off x="331694" y="1378928"/>
            <a:ext cx="4500282" cy="3816429"/>
          </a:xfrm>
          <a:prstGeom prst="rect">
            <a:avLst/>
          </a:prstGeom>
          <a:noFill/>
        </p:spPr>
        <p:txBody>
          <a:bodyPr wrap="square" rtlCol="0">
            <a:spAutoFit/>
          </a:bodyPr>
          <a:lstStyle/>
          <a:p>
            <a:pPr defTabSz="914400" fontAlgn="auto">
              <a:spcBef>
                <a:spcPts val="0"/>
              </a:spcBef>
              <a:spcAft>
                <a:spcPts val="0"/>
              </a:spcAft>
            </a:pPr>
            <a:r>
              <a:rPr lang="fi-FI" dirty="0" smtClean="0">
                <a:latin typeface="Arial" panose="020B0604020202020204" pitchFamily="34" charset="0"/>
                <a:cs typeface="Arial" panose="020B0604020202020204" pitchFamily="34" charset="0"/>
              </a:rPr>
              <a:t>Yleiskuva kalatalousalueen raputilanteesta vesistöalueittain</a:t>
            </a:r>
          </a:p>
          <a:p>
            <a:pPr defTabSz="914400" fontAlgn="auto">
              <a:spcBef>
                <a:spcPts val="0"/>
              </a:spcBef>
              <a:spcAft>
                <a:spcPts val="0"/>
              </a:spcAft>
            </a:pPr>
            <a:endParaRPr lang="fi-FI" sz="1000" dirty="0" smtClean="0">
              <a:latin typeface="Arial" panose="020B0604020202020204" pitchFamily="34" charset="0"/>
              <a:cs typeface="Arial" panose="020B0604020202020204" pitchFamily="34" charset="0"/>
            </a:endParaRPr>
          </a:p>
          <a:p>
            <a:pPr defTabSz="914400" fontAlgn="auto">
              <a:spcBef>
                <a:spcPts val="0"/>
              </a:spcBef>
              <a:spcAft>
                <a:spcPts val="0"/>
              </a:spcAft>
            </a:pPr>
            <a:r>
              <a:rPr lang="fi-FI" dirty="0" smtClean="0">
                <a:latin typeface="Arial" panose="020B0604020202020204" pitchFamily="34" charset="0"/>
                <a:cs typeface="Arial" panose="020B0604020202020204" pitchFamily="34" charset="0"/>
              </a:rPr>
              <a:t>Tietojen kokoaminen ja vienti kartalle:</a:t>
            </a:r>
          </a:p>
          <a:p>
            <a:pPr defTabSz="914400" fontAlgn="auto">
              <a:spcBef>
                <a:spcPts val="0"/>
              </a:spcBef>
              <a:spcAft>
                <a:spcPts val="0"/>
              </a:spcAft>
            </a:pPr>
            <a:endParaRPr lang="fi-FI" sz="1000" dirty="0" smtClean="0">
              <a:latin typeface="Arial" panose="020B0604020202020204" pitchFamily="34" charset="0"/>
              <a:cs typeface="Arial" panose="020B0604020202020204" pitchFamily="34" charset="0"/>
            </a:endParaRPr>
          </a:p>
          <a:p>
            <a:pPr marL="742950" lvl="1" indent="-285750" defTabSz="914400" fontAlgn="auto">
              <a:spcBef>
                <a:spcPts val="0"/>
              </a:spcBef>
              <a:spcAft>
                <a:spcPts val="0"/>
              </a:spcAft>
              <a:buFont typeface="Arial" panose="020B0604020202020204" pitchFamily="34" charset="0"/>
              <a:buChar char="•"/>
            </a:pPr>
            <a:r>
              <a:rPr lang="fi-FI" dirty="0" smtClean="0">
                <a:latin typeface="Arial" panose="020B0604020202020204" pitchFamily="34" charset="0"/>
                <a:cs typeface="Arial" panose="020B0604020202020204" pitchFamily="34" charset="0"/>
              </a:rPr>
              <a:t>jokirapuvesistöt </a:t>
            </a:r>
            <a:r>
              <a:rPr lang="fi-FI" sz="1400" dirty="0" smtClean="0">
                <a:latin typeface="Arial" panose="020B0604020202020204" pitchFamily="34" charset="0"/>
                <a:cs typeface="Arial" panose="020B0604020202020204" pitchFamily="34" charset="0"/>
              </a:rPr>
              <a:t>(</a:t>
            </a:r>
            <a:r>
              <a:rPr lang="fi-FI" sz="1400" dirty="0" err="1" smtClean="0">
                <a:latin typeface="Arial" panose="020B0604020202020204" pitchFamily="34" charset="0"/>
                <a:cs typeface="Arial" panose="020B0604020202020204" pitchFamily="34" charset="0"/>
              </a:rPr>
              <a:t>osk</a:t>
            </a:r>
            <a:r>
              <a:rPr lang="fi-FI" sz="1400" dirty="0" smtClean="0">
                <a:latin typeface="Arial" panose="020B0604020202020204" pitchFamily="34" charset="0"/>
                <a:cs typeface="Arial" panose="020B0604020202020204" pitchFamily="34" charset="0"/>
              </a:rPr>
              <a:t> &amp; koekalastusrekisteri)</a:t>
            </a:r>
          </a:p>
          <a:p>
            <a:pPr marL="742950" lvl="1" indent="-285750" defTabSz="914400" fontAlgn="auto">
              <a:spcBef>
                <a:spcPts val="0"/>
              </a:spcBef>
              <a:spcAft>
                <a:spcPts val="0"/>
              </a:spcAft>
              <a:buFont typeface="Arial" panose="020B0604020202020204" pitchFamily="34" charset="0"/>
              <a:buChar char="•"/>
            </a:pPr>
            <a:r>
              <a:rPr lang="fi-FI" dirty="0" smtClean="0">
                <a:latin typeface="Arial" panose="020B0604020202020204" pitchFamily="34" charset="0"/>
                <a:cs typeface="Arial" panose="020B0604020202020204" pitchFamily="34" charset="0"/>
              </a:rPr>
              <a:t>täplärapuvesistöt </a:t>
            </a:r>
            <a:r>
              <a:rPr lang="fi-FI" sz="1400" dirty="0" smtClean="0">
                <a:latin typeface="Arial" panose="020B0604020202020204" pitchFamily="34" charset="0"/>
                <a:cs typeface="Arial" panose="020B0604020202020204" pitchFamily="34" charset="0"/>
              </a:rPr>
              <a:t>(</a:t>
            </a:r>
            <a:r>
              <a:rPr lang="fi-FI" sz="1400" dirty="0" err="1" smtClean="0">
                <a:latin typeface="Arial" panose="020B0604020202020204" pitchFamily="34" charset="0"/>
                <a:cs typeface="Arial" panose="020B0604020202020204" pitchFamily="34" charset="0"/>
              </a:rPr>
              <a:t>osk</a:t>
            </a:r>
            <a:r>
              <a:rPr lang="fi-FI" sz="1400" dirty="0" smtClean="0">
                <a:latin typeface="Arial" panose="020B0604020202020204" pitchFamily="34" charset="0"/>
                <a:cs typeface="Arial" panose="020B0604020202020204" pitchFamily="34" charset="0"/>
              </a:rPr>
              <a:t> &amp; Luke rekisteri)</a:t>
            </a:r>
          </a:p>
          <a:p>
            <a:pPr marL="742950" lvl="1" indent="-285750" defTabSz="914400" fontAlgn="auto">
              <a:spcBef>
                <a:spcPts val="0"/>
              </a:spcBef>
              <a:spcAft>
                <a:spcPts val="0"/>
              </a:spcAft>
              <a:buFont typeface="Arial" panose="020B0604020202020204" pitchFamily="34" charset="0"/>
              <a:buChar char="•"/>
            </a:pPr>
            <a:r>
              <a:rPr lang="fi-FI" dirty="0">
                <a:latin typeface="Arial" panose="020B0604020202020204" pitchFamily="34" charset="0"/>
                <a:cs typeface="Arial" panose="020B0604020202020204" pitchFamily="34" charset="0"/>
              </a:rPr>
              <a:t>r</a:t>
            </a:r>
            <a:r>
              <a:rPr lang="fi-FI" dirty="0" smtClean="0">
                <a:latin typeface="Arial" panose="020B0604020202020204" pitchFamily="34" charset="0"/>
                <a:cs typeface="Arial" panose="020B0604020202020204" pitchFamily="34" charset="0"/>
              </a:rPr>
              <a:t>apuruttotapaukset </a:t>
            </a:r>
            <a:r>
              <a:rPr lang="fi-FI" sz="1400" dirty="0" smtClean="0">
                <a:latin typeface="Arial" panose="020B0604020202020204" pitchFamily="34" charset="0"/>
                <a:cs typeface="Arial" panose="020B0604020202020204" pitchFamily="34" charset="0"/>
              </a:rPr>
              <a:t>(Luke rekisteri)</a:t>
            </a:r>
          </a:p>
          <a:p>
            <a:pPr marL="742950" lvl="1" indent="-285750" defTabSz="914400" fontAlgn="auto">
              <a:spcBef>
                <a:spcPts val="0"/>
              </a:spcBef>
              <a:spcAft>
                <a:spcPts val="0"/>
              </a:spcAft>
              <a:buFont typeface="Arial" panose="020B0604020202020204" pitchFamily="34" charset="0"/>
              <a:buChar char="•"/>
            </a:pPr>
            <a:endParaRPr lang="fi-FI" sz="1000" dirty="0">
              <a:latin typeface="Arial" panose="020B0604020202020204" pitchFamily="34" charset="0"/>
              <a:cs typeface="Arial" panose="020B0604020202020204" pitchFamily="34" charset="0"/>
            </a:endParaRPr>
          </a:p>
          <a:p>
            <a:pPr marL="742950" lvl="1" indent="-285750" defTabSz="914400" fontAlgn="auto">
              <a:spcBef>
                <a:spcPts val="0"/>
              </a:spcBef>
              <a:spcAft>
                <a:spcPts val="0"/>
              </a:spcAft>
              <a:buFont typeface="Arial" panose="020B0604020202020204" pitchFamily="34" charset="0"/>
              <a:buChar char="•"/>
            </a:pPr>
            <a:r>
              <a:rPr lang="fi-FI" dirty="0">
                <a:latin typeface="Arial" panose="020B0604020202020204" pitchFamily="34" charset="0"/>
                <a:cs typeface="Arial" panose="020B0604020202020204" pitchFamily="34" charset="0"/>
              </a:rPr>
              <a:t>m</a:t>
            </a:r>
            <a:r>
              <a:rPr lang="fi-FI" dirty="0" smtClean="0">
                <a:latin typeface="Arial" panose="020B0604020202020204" pitchFamily="34" charset="0"/>
                <a:cs typeface="Arial" panose="020B0604020202020204" pitchFamily="34" charset="0"/>
              </a:rPr>
              <a:t>uut tiedot:</a:t>
            </a:r>
          </a:p>
          <a:p>
            <a:pPr lvl="2" defTabSz="914400" fontAlgn="auto">
              <a:spcBef>
                <a:spcPts val="0"/>
              </a:spcBef>
              <a:spcAft>
                <a:spcPts val="0"/>
              </a:spcAft>
            </a:pPr>
            <a:r>
              <a:rPr lang="fi-FI" dirty="0" smtClean="0">
                <a:latin typeface="Arial" panose="020B0604020202020204" pitchFamily="34" charset="0"/>
                <a:cs typeface="Arial" panose="020B0604020202020204" pitchFamily="34" charset="0"/>
              </a:rPr>
              <a:t>- vaellusesteet </a:t>
            </a:r>
            <a:r>
              <a:rPr lang="fi-FI" sz="1400" dirty="0" smtClean="0">
                <a:latin typeface="Arial" panose="020B0604020202020204" pitchFamily="34" charset="0"/>
                <a:cs typeface="Arial" panose="020B0604020202020204" pitchFamily="34" charset="0"/>
              </a:rPr>
              <a:t>(SYKE)</a:t>
            </a:r>
          </a:p>
          <a:p>
            <a:pPr lvl="2" defTabSz="914400" fontAlgn="auto">
              <a:spcBef>
                <a:spcPts val="0"/>
              </a:spcBef>
              <a:spcAft>
                <a:spcPts val="0"/>
              </a:spcAft>
            </a:pPr>
            <a:r>
              <a:rPr lang="fi-FI" dirty="0" smtClean="0">
                <a:latin typeface="Arial" panose="020B0604020202020204" pitchFamily="34" charset="0"/>
                <a:cs typeface="Arial" panose="020B0604020202020204" pitchFamily="34" charset="0"/>
              </a:rPr>
              <a:t>- vesimuodostumat </a:t>
            </a:r>
            <a:r>
              <a:rPr lang="fi-FI" sz="1400" dirty="0" smtClean="0">
                <a:latin typeface="Arial" panose="020B0604020202020204" pitchFamily="34" charset="0"/>
                <a:cs typeface="Arial" panose="020B0604020202020204" pitchFamily="34" charset="0"/>
              </a:rPr>
              <a:t>(SYKE)</a:t>
            </a:r>
          </a:p>
          <a:p>
            <a:pPr marL="742950" lvl="1" indent="-285750" defTabSz="914400" fontAlgn="auto">
              <a:spcBef>
                <a:spcPts val="0"/>
              </a:spcBef>
              <a:spcAft>
                <a:spcPts val="0"/>
              </a:spcAft>
              <a:buFont typeface="Arial" panose="020B0604020202020204" pitchFamily="34" charset="0"/>
              <a:buChar char="•"/>
            </a:pPr>
            <a:endParaRPr lang="fi-FI" dirty="0" smtClean="0">
              <a:solidFill>
                <a:prstClr val="black"/>
              </a:solidFill>
              <a:latin typeface="Calibri"/>
            </a:endParaRPr>
          </a:p>
          <a:p>
            <a:pPr defTabSz="914400" fontAlgn="auto">
              <a:spcBef>
                <a:spcPts val="0"/>
              </a:spcBef>
              <a:spcAft>
                <a:spcPts val="0"/>
              </a:spcAft>
            </a:pPr>
            <a:endParaRPr lang="fi-FI" dirty="0">
              <a:solidFill>
                <a:prstClr val="black"/>
              </a:solidFill>
              <a:latin typeface="Calibri"/>
            </a:endParaRPr>
          </a:p>
        </p:txBody>
      </p:sp>
      <p:sp>
        <p:nvSpPr>
          <p:cNvPr id="5" name="Title 4"/>
          <p:cNvSpPr>
            <a:spLocks noGrp="1"/>
          </p:cNvSpPr>
          <p:nvPr>
            <p:ph type="title"/>
          </p:nvPr>
        </p:nvSpPr>
        <p:spPr>
          <a:xfrm>
            <a:off x="331694" y="178723"/>
            <a:ext cx="8360497" cy="903317"/>
          </a:xfrm>
        </p:spPr>
        <p:txBody>
          <a:bodyPr>
            <a:normAutofit/>
          </a:bodyPr>
          <a:lstStyle/>
          <a:p>
            <a:r>
              <a:rPr lang="fi-FI" sz="2400" dirty="0" smtClean="0"/>
              <a:t>Jokiravun ja täpläravun esiintyminen Pohjois-Päijänteen kalatalousalueella</a:t>
            </a:r>
            <a:endParaRPr lang="fi-FI" sz="2400" dirty="0"/>
          </a:p>
        </p:txBody>
      </p:sp>
    </p:spTree>
    <p:extLst>
      <p:ext uri="{BB962C8B-B14F-4D97-AF65-F5344CB8AC3E}">
        <p14:creationId xmlns:p14="http://schemas.microsoft.com/office/powerpoint/2010/main" val="50332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D2A80A1D-0D16-44AC-916C-020B80268055}" type="slidenum">
              <a:rPr lang="en-US" smtClean="0"/>
              <a:pPr>
                <a:defRPr/>
              </a:pPr>
              <a:t>17</a:t>
            </a:fld>
            <a:endParaRPr lang="en-US" dirty="0"/>
          </a:p>
        </p:txBody>
      </p:sp>
      <p:sp>
        <p:nvSpPr>
          <p:cNvPr id="6" name="Date Placeholder 5"/>
          <p:cNvSpPr>
            <a:spLocks noGrp="1"/>
          </p:cNvSpPr>
          <p:nvPr>
            <p:ph type="dt" sz="half" idx="13"/>
          </p:nvPr>
        </p:nvSpPr>
        <p:spPr/>
        <p:txBody>
          <a:bodyPr/>
          <a:lstStyle/>
          <a:p>
            <a:pPr>
              <a:defRPr/>
            </a:pPr>
            <a:fld id="{A292DB85-BD78-4C49-85CB-2AF19122BE30}" type="datetime1">
              <a:rPr lang="fi-FI" smtClean="0"/>
              <a:pPr>
                <a:defRPr/>
              </a:pPr>
              <a:t>21.7.2020</a:t>
            </a:fld>
            <a:endParaRPr lang="en-US"/>
          </a:p>
        </p:txBody>
      </p:sp>
      <p:sp>
        <p:nvSpPr>
          <p:cNvPr id="7" name="Footer Placeholder 6"/>
          <p:cNvSpPr>
            <a:spLocks noGrp="1"/>
          </p:cNvSpPr>
          <p:nvPr>
            <p:ph type="ftr" sz="quarter" idx="14"/>
          </p:nvPr>
        </p:nvSpPr>
        <p:spPr/>
        <p:txBody>
          <a:bodyPr/>
          <a:lstStyle/>
          <a:p>
            <a:pPr>
              <a:defRPr/>
            </a:pPr>
            <a:endParaRPr lang="en-US"/>
          </a:p>
        </p:txBody>
      </p:sp>
      <p:pic>
        <p:nvPicPr>
          <p:cNvPr id="10" name="Picture 9" title="rapualueet kartta"/>
          <p:cNvPicPr/>
          <p:nvPr/>
        </p:nvPicPr>
        <p:blipFill>
          <a:blip r:embed="rId3">
            <a:extLst>
              <a:ext uri="{28A0092B-C50C-407E-A947-70E740481C1C}">
                <a14:useLocalDpi xmlns:a14="http://schemas.microsoft.com/office/drawing/2010/main" val="0"/>
              </a:ext>
            </a:extLst>
          </a:blip>
          <a:srcRect/>
          <a:stretch>
            <a:fillRect/>
          </a:stretch>
        </p:blipFill>
        <p:spPr bwMode="auto">
          <a:xfrm>
            <a:off x="823912" y="1059629"/>
            <a:ext cx="3944621" cy="4587240"/>
          </a:xfrm>
          <a:prstGeom prst="rect">
            <a:avLst/>
          </a:prstGeom>
          <a:noFill/>
          <a:ln>
            <a:noFill/>
          </a:ln>
        </p:spPr>
      </p:pic>
      <p:sp>
        <p:nvSpPr>
          <p:cNvPr id="3" name="Content Placeholder 2"/>
          <p:cNvSpPr>
            <a:spLocks noGrp="1"/>
          </p:cNvSpPr>
          <p:nvPr>
            <p:ph sz="half" idx="2"/>
          </p:nvPr>
        </p:nvSpPr>
        <p:spPr>
          <a:xfrm>
            <a:off x="5159636" y="1415527"/>
            <a:ext cx="3283140" cy="3862510"/>
          </a:xfrm>
        </p:spPr>
        <p:txBody>
          <a:bodyPr/>
          <a:lstStyle/>
          <a:p>
            <a:r>
              <a:rPr lang="fi-FI" dirty="0" smtClean="0"/>
              <a:t>Rapuvesien ”kaavoitusta”</a:t>
            </a:r>
          </a:p>
          <a:p>
            <a:endParaRPr lang="fi-FI" sz="800" dirty="0" smtClean="0"/>
          </a:p>
          <a:p>
            <a:r>
              <a:rPr lang="fi-FI" dirty="0" smtClean="0"/>
              <a:t>Pyritään eristämään jokirapuesiintymät</a:t>
            </a:r>
          </a:p>
          <a:p>
            <a:endParaRPr lang="fi-FI" sz="800" dirty="0" smtClean="0"/>
          </a:p>
          <a:p>
            <a:r>
              <a:rPr lang="fi-FI" dirty="0" smtClean="0"/>
              <a:t>Vaellusesteet, rajaa ravuttomaksi jätettävät alueet</a:t>
            </a:r>
          </a:p>
          <a:p>
            <a:endParaRPr lang="fi-FI" sz="800" dirty="0" smtClean="0"/>
          </a:p>
          <a:p>
            <a:r>
              <a:rPr lang="fi-FI" dirty="0" smtClean="0"/>
              <a:t>Jokirapuistutukset</a:t>
            </a:r>
            <a:endParaRPr lang="fi-FI" dirty="0"/>
          </a:p>
        </p:txBody>
      </p:sp>
      <p:sp>
        <p:nvSpPr>
          <p:cNvPr id="2" name="Title 1"/>
          <p:cNvSpPr>
            <a:spLocks noGrp="1"/>
          </p:cNvSpPr>
          <p:nvPr>
            <p:ph type="title"/>
          </p:nvPr>
        </p:nvSpPr>
        <p:spPr>
          <a:xfrm>
            <a:off x="622112" y="225612"/>
            <a:ext cx="7543800" cy="1038225"/>
          </a:xfrm>
        </p:spPr>
        <p:txBody>
          <a:bodyPr/>
          <a:lstStyle/>
          <a:p>
            <a:r>
              <a:rPr lang="fi-FI" dirty="0" smtClean="0"/>
              <a:t>Palauttamis- ja suoja-alueet jokiravulle</a:t>
            </a:r>
            <a:endParaRPr lang="fi-FI" dirty="0"/>
          </a:p>
        </p:txBody>
      </p:sp>
    </p:spTree>
    <p:extLst>
      <p:ext uri="{BB962C8B-B14F-4D97-AF65-F5344CB8AC3E}">
        <p14:creationId xmlns:p14="http://schemas.microsoft.com/office/powerpoint/2010/main" val="32822764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D2A80A1D-0D16-44AC-916C-020B80268055}" type="slidenum">
              <a:rPr lang="en-US" smtClean="0"/>
              <a:pPr>
                <a:defRPr/>
              </a:pPr>
              <a:t>18</a:t>
            </a:fld>
            <a:endParaRPr lang="en-US" dirty="0"/>
          </a:p>
        </p:txBody>
      </p:sp>
      <p:sp>
        <p:nvSpPr>
          <p:cNvPr id="6" name="Date Placeholder 5"/>
          <p:cNvSpPr>
            <a:spLocks noGrp="1"/>
          </p:cNvSpPr>
          <p:nvPr>
            <p:ph type="dt" sz="half" idx="13"/>
          </p:nvPr>
        </p:nvSpPr>
        <p:spPr/>
        <p:txBody>
          <a:bodyPr/>
          <a:lstStyle/>
          <a:p>
            <a:pPr>
              <a:defRPr/>
            </a:pPr>
            <a:fld id="{A292DB85-BD78-4C49-85CB-2AF19122BE30}" type="datetime1">
              <a:rPr lang="fi-FI" smtClean="0"/>
              <a:pPr>
                <a:defRPr/>
              </a:pPr>
              <a:t>21.7.2020</a:t>
            </a:fld>
            <a:endParaRPr lang="en-US"/>
          </a:p>
        </p:txBody>
      </p:sp>
      <p:sp>
        <p:nvSpPr>
          <p:cNvPr id="7" name="Footer Placeholder 6"/>
          <p:cNvSpPr>
            <a:spLocks noGrp="1"/>
          </p:cNvSpPr>
          <p:nvPr>
            <p:ph type="ftr" sz="quarter" idx="14"/>
          </p:nvPr>
        </p:nvSpPr>
        <p:spPr/>
        <p:txBody>
          <a:bodyPr/>
          <a:lstStyle/>
          <a:p>
            <a:pPr>
              <a:defRPr/>
            </a:pPr>
            <a:endParaRPr lang="en-US"/>
          </a:p>
        </p:txBody>
      </p:sp>
      <p:pic>
        <p:nvPicPr>
          <p:cNvPr id="13" name="Picture Placeholder 12" title="Taimenmerkinnät kartta"/>
          <p:cNvPicPr>
            <a:picLocks noGrp="1"/>
          </p:cNvPicPr>
          <p:nvPr>
            <p:ph type="pic" sz="quarter" idx="11"/>
          </p:nvPr>
        </p:nvPicPr>
        <p:blipFill>
          <a:blip r:embed="rId3"/>
          <a:srcRect l="1232" r="1232"/>
          <a:stretch>
            <a:fillRect/>
          </a:stretch>
        </p:blipFill>
        <p:spPr>
          <a:xfrm>
            <a:off x="86400" y="712800"/>
            <a:ext cx="3772800" cy="5707050"/>
          </a:xfrm>
          <a:prstGeom prst="rect">
            <a:avLst/>
          </a:prstGeom>
        </p:spPr>
      </p:pic>
      <p:pic>
        <p:nvPicPr>
          <p:cNvPr id="15" name="Content Placeholder 14" title="Taimenmerkinnät kartta"/>
          <p:cNvPicPr>
            <a:picLocks noGrp="1"/>
          </p:cNvPicPr>
          <p:nvPr>
            <p:ph sz="half" idx="2"/>
          </p:nvPr>
        </p:nvPicPr>
        <p:blipFill>
          <a:blip r:embed="rId4"/>
          <a:stretch>
            <a:fillRect/>
          </a:stretch>
        </p:blipFill>
        <p:spPr>
          <a:xfrm>
            <a:off x="4155290" y="1281207"/>
            <a:ext cx="4854575" cy="3138311"/>
          </a:xfrm>
          <a:prstGeom prst="rect">
            <a:avLst/>
          </a:prstGeom>
        </p:spPr>
      </p:pic>
      <p:sp>
        <p:nvSpPr>
          <p:cNvPr id="12" name="TextBox 11"/>
          <p:cNvSpPr txBox="1"/>
          <p:nvPr/>
        </p:nvSpPr>
        <p:spPr>
          <a:xfrm>
            <a:off x="3572330" y="4714848"/>
            <a:ext cx="5437536" cy="1415772"/>
          </a:xfrm>
          <a:prstGeom prst="rect">
            <a:avLst/>
          </a:prstGeom>
          <a:noFill/>
        </p:spPr>
        <p:txBody>
          <a:bodyPr wrap="square" rtlCol="0">
            <a:spAutoFit/>
          </a:bodyPr>
          <a:lstStyle/>
          <a:p>
            <a:pPr lvl="0"/>
            <a:r>
              <a:rPr lang="fi-FI" sz="1400" dirty="0" smtClean="0"/>
              <a:t>Yli </a:t>
            </a:r>
            <a:r>
              <a:rPr lang="fi-FI" sz="1400" dirty="0"/>
              <a:t>ja alle 50 </a:t>
            </a:r>
            <a:r>
              <a:rPr lang="fi-FI" sz="1400" dirty="0" smtClean="0"/>
              <a:t>cm </a:t>
            </a:r>
            <a:r>
              <a:rPr lang="fi-FI" sz="1400" dirty="0"/>
              <a:t>taimenten pyyntipaikat </a:t>
            </a:r>
            <a:r>
              <a:rPr lang="fi-FI" sz="1400" dirty="0" smtClean="0"/>
              <a:t>Päijänteellä (vasemmalla)</a:t>
            </a:r>
          </a:p>
          <a:p>
            <a:pPr lvl="0"/>
            <a:r>
              <a:rPr lang="fi-FI" sz="1400" dirty="0" smtClean="0"/>
              <a:t> </a:t>
            </a:r>
          </a:p>
          <a:p>
            <a:pPr lvl="0"/>
            <a:r>
              <a:rPr lang="fi-FI" sz="1400" dirty="0" smtClean="0"/>
              <a:t>ja alle 50 cm pyyntipaikat Helsinki-Espoon kalatalousalueelta (ylhäällä)              </a:t>
            </a:r>
          </a:p>
          <a:p>
            <a:pPr lvl="0"/>
            <a:endParaRPr lang="fi-FI" sz="1400" dirty="0"/>
          </a:p>
          <a:p>
            <a:endParaRPr lang="fi-FI" sz="1600" dirty="0"/>
          </a:p>
        </p:txBody>
      </p:sp>
      <p:sp>
        <p:nvSpPr>
          <p:cNvPr id="2" name="Title 1"/>
          <p:cNvSpPr>
            <a:spLocks noGrp="1"/>
          </p:cNvSpPr>
          <p:nvPr>
            <p:ph type="title"/>
          </p:nvPr>
        </p:nvSpPr>
        <p:spPr>
          <a:xfrm>
            <a:off x="316934" y="81753"/>
            <a:ext cx="7543800" cy="568294"/>
          </a:xfrm>
        </p:spPr>
        <p:txBody>
          <a:bodyPr/>
          <a:lstStyle/>
          <a:p>
            <a:r>
              <a:rPr lang="fi-FI" dirty="0" smtClean="0"/>
              <a:t>Taimenmerkinnät</a:t>
            </a:r>
            <a:endParaRPr lang="fi-FI" dirty="0"/>
          </a:p>
        </p:txBody>
      </p:sp>
    </p:spTree>
    <p:extLst>
      <p:ext uri="{BB962C8B-B14F-4D97-AF65-F5344CB8AC3E}">
        <p14:creationId xmlns:p14="http://schemas.microsoft.com/office/powerpoint/2010/main" val="35096614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20725" y="252508"/>
            <a:ext cx="7543800" cy="608106"/>
          </a:xfrm>
        </p:spPr>
        <p:txBody>
          <a:bodyPr/>
          <a:lstStyle/>
          <a:p>
            <a:r>
              <a:rPr lang="fi-FI" dirty="0" smtClean="0"/>
              <a:t>Johtopäätöksiä</a:t>
            </a:r>
            <a:endParaRPr lang="fi-FI" dirty="0"/>
          </a:p>
        </p:txBody>
      </p:sp>
      <p:sp>
        <p:nvSpPr>
          <p:cNvPr id="9" name="Content Placeholder 8"/>
          <p:cNvSpPr>
            <a:spLocks noGrp="1"/>
          </p:cNvSpPr>
          <p:nvPr>
            <p:ph idx="1"/>
          </p:nvPr>
        </p:nvSpPr>
        <p:spPr>
          <a:xfrm>
            <a:off x="538163" y="934013"/>
            <a:ext cx="7543800" cy="4418013"/>
          </a:xfrm>
        </p:spPr>
        <p:txBody>
          <a:bodyPr/>
          <a:lstStyle/>
          <a:p>
            <a:endParaRPr lang="fi-FI" sz="1000" dirty="0"/>
          </a:p>
          <a:p>
            <a:pPr>
              <a:spcAft>
                <a:spcPts val="1200"/>
              </a:spcAft>
            </a:pPr>
            <a:r>
              <a:rPr lang="fi-FI" dirty="0" smtClean="0"/>
              <a:t>Paikkatietoaineistojen käyttö on keskeistä ja osaamista oltava </a:t>
            </a:r>
            <a:r>
              <a:rPr lang="fi-FI" dirty="0" err="1" smtClean="0"/>
              <a:t>KHS-työssä</a:t>
            </a:r>
            <a:r>
              <a:rPr lang="fi-FI" dirty="0" smtClean="0"/>
              <a:t> mukana</a:t>
            </a:r>
          </a:p>
          <a:p>
            <a:pPr>
              <a:spcAft>
                <a:spcPts val="1200"/>
              </a:spcAft>
            </a:pPr>
            <a:r>
              <a:rPr lang="fi-FI" dirty="0" smtClean="0"/>
              <a:t>Valmista paikkatietoa saatavissa useasta lähteestä, mutta osa tiedosta joudutaan itse keräämään alueella ja viemään paikkatiedoksi</a:t>
            </a:r>
          </a:p>
          <a:p>
            <a:pPr>
              <a:spcAft>
                <a:spcPts val="1200"/>
              </a:spcAft>
            </a:pPr>
            <a:r>
              <a:rPr lang="fi-FI" dirty="0"/>
              <a:t>Tavoitetilasta sopimiseen laitettava resursseja (sitoutuminen, realismi)</a:t>
            </a:r>
          </a:p>
          <a:p>
            <a:pPr>
              <a:spcAft>
                <a:spcPts val="1200"/>
              </a:spcAft>
            </a:pPr>
            <a:r>
              <a:rPr lang="fi-FI" dirty="0" err="1" smtClean="0"/>
              <a:t>Osallistamisen</a:t>
            </a:r>
            <a:r>
              <a:rPr lang="fi-FI" dirty="0" smtClean="0"/>
              <a:t> tärkeyttä korostettu</a:t>
            </a:r>
          </a:p>
          <a:p>
            <a:pPr>
              <a:spcAft>
                <a:spcPts val="1200"/>
              </a:spcAft>
            </a:pPr>
            <a:r>
              <a:rPr lang="fi-FI" dirty="0" err="1" smtClean="0"/>
              <a:t>Luken</a:t>
            </a:r>
            <a:r>
              <a:rPr lang="fi-FI" dirty="0" smtClean="0"/>
              <a:t> tuottaman tietopaketin kysyntä on ollut suurta</a:t>
            </a:r>
          </a:p>
          <a:p>
            <a:endParaRPr lang="fi-FI" sz="1000" dirty="0"/>
          </a:p>
        </p:txBody>
      </p:sp>
      <p:sp>
        <p:nvSpPr>
          <p:cNvPr id="5" name="Slide Number Placeholder 4"/>
          <p:cNvSpPr>
            <a:spLocks noGrp="1"/>
          </p:cNvSpPr>
          <p:nvPr>
            <p:ph type="sldNum" sz="quarter" idx="10"/>
          </p:nvPr>
        </p:nvSpPr>
        <p:spPr/>
        <p:txBody>
          <a:bodyPr/>
          <a:lstStyle/>
          <a:p>
            <a:pPr>
              <a:defRPr/>
            </a:pPr>
            <a:fld id="{8296FC99-62BC-4FD6-91C5-E0F368A1B0CB}" type="slidenum">
              <a:rPr lang="en-US" smtClean="0"/>
              <a:pPr>
                <a:defRPr/>
              </a:pPr>
              <a:t>19</a:t>
            </a:fld>
            <a:endParaRPr lang="en-US" dirty="0"/>
          </a:p>
        </p:txBody>
      </p:sp>
      <p:sp>
        <p:nvSpPr>
          <p:cNvPr id="6" name="Date Placeholder 5"/>
          <p:cNvSpPr>
            <a:spLocks noGrp="1"/>
          </p:cNvSpPr>
          <p:nvPr>
            <p:ph type="dt" sz="half" idx="11"/>
          </p:nvPr>
        </p:nvSpPr>
        <p:spPr/>
        <p:txBody>
          <a:bodyPr/>
          <a:lstStyle/>
          <a:p>
            <a:pPr>
              <a:defRPr/>
            </a:pPr>
            <a:fld id="{57265C59-F197-43D7-B116-186ED066248B}" type="datetime1">
              <a:rPr lang="fi-FI" smtClean="0"/>
              <a:pPr>
                <a:defRPr/>
              </a:pPr>
              <a:t>21.7.2020</a:t>
            </a:fld>
            <a:endParaRPr lang="en-US"/>
          </a:p>
        </p:txBody>
      </p:sp>
      <p:sp>
        <p:nvSpPr>
          <p:cNvPr id="7" name="Footer Placeholder 6"/>
          <p:cNvSpPr>
            <a:spLocks noGrp="1"/>
          </p:cNvSpPr>
          <p:nvPr>
            <p:ph type="ftr" sz="quarter" idx="12"/>
          </p:nvPr>
        </p:nvSpPr>
        <p:spPr/>
        <p:txBody>
          <a:bodyPr/>
          <a:lstStyle/>
          <a:p>
            <a:pPr>
              <a:defRPr/>
            </a:pPr>
            <a:endParaRPr lang="en-US"/>
          </a:p>
        </p:txBody>
      </p:sp>
    </p:spTree>
    <p:extLst>
      <p:ext uri="{BB962C8B-B14F-4D97-AF65-F5344CB8AC3E}">
        <p14:creationId xmlns:p14="http://schemas.microsoft.com/office/powerpoint/2010/main" val="3981611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725" y="351118"/>
            <a:ext cx="7543800" cy="1038225"/>
          </a:xfrm>
        </p:spPr>
        <p:txBody>
          <a:bodyPr/>
          <a:lstStyle/>
          <a:p>
            <a:r>
              <a:rPr lang="fi-FI" dirty="0" smtClean="0"/>
              <a:t>Kalatalousalue ja KHS, mitä ne ovat?</a:t>
            </a:r>
            <a:endParaRPr lang="fi-FI" dirty="0"/>
          </a:p>
        </p:txBody>
      </p:sp>
      <p:sp>
        <p:nvSpPr>
          <p:cNvPr id="3" name="Content Placeholder 2"/>
          <p:cNvSpPr>
            <a:spLocks noGrp="1"/>
          </p:cNvSpPr>
          <p:nvPr>
            <p:ph idx="1"/>
          </p:nvPr>
        </p:nvSpPr>
        <p:spPr>
          <a:xfrm>
            <a:off x="484373" y="1156261"/>
            <a:ext cx="7915555" cy="4418013"/>
          </a:xfrm>
        </p:spPr>
        <p:txBody>
          <a:bodyPr/>
          <a:lstStyle/>
          <a:p>
            <a:pPr>
              <a:spcAft>
                <a:spcPts val="600"/>
              </a:spcAft>
            </a:pPr>
            <a:r>
              <a:rPr lang="fi-FI" sz="1800" dirty="0" smtClean="0"/>
              <a:t>Vesialueet on jaettu vuoden 2016 alusta voimaan tulleen Kalastuslain perusteella kalatalousalueiksi, joiden toiminta alkoi vuoden 2019 alusta</a:t>
            </a:r>
          </a:p>
          <a:p>
            <a:pPr>
              <a:spcAft>
                <a:spcPts val="600"/>
              </a:spcAft>
            </a:pPr>
            <a:r>
              <a:rPr lang="fi-FI" sz="1800" dirty="0" smtClean="0"/>
              <a:t>Suomessa on 118 kalatalousaluetta. </a:t>
            </a:r>
          </a:p>
          <a:p>
            <a:pPr>
              <a:spcAft>
                <a:spcPts val="600"/>
              </a:spcAft>
            </a:pPr>
            <a:r>
              <a:rPr lang="fi-FI" sz="1800" dirty="0" smtClean="0"/>
              <a:t>Yhtenä kalatalousalueen lakisääteisenä tehtävänä on laatia </a:t>
            </a:r>
            <a:r>
              <a:rPr lang="fi-FI" sz="1800" b="1" dirty="0" smtClean="0"/>
              <a:t>käyttö- ja hoitosuunnitelma (KHS) oman alueensa kalavarojen käytöstä ja hoidosta </a:t>
            </a:r>
          </a:p>
          <a:p>
            <a:pPr>
              <a:spcAft>
                <a:spcPts val="600"/>
              </a:spcAft>
            </a:pPr>
            <a:r>
              <a:rPr lang="fi-FI" sz="1800" dirty="0" err="1" smtClean="0"/>
              <a:t>KHS:n</a:t>
            </a:r>
            <a:r>
              <a:rPr lang="fi-FI" sz="1800" dirty="0" smtClean="0"/>
              <a:t> voimassaoloaika </a:t>
            </a:r>
            <a:r>
              <a:rPr lang="fi-FI" sz="1800" dirty="0" err="1" smtClean="0"/>
              <a:t>max</a:t>
            </a:r>
            <a:r>
              <a:rPr lang="fi-FI" sz="1800" dirty="0" smtClean="0"/>
              <a:t> 10 vuotta</a:t>
            </a:r>
            <a:r>
              <a:rPr lang="fi-FI" sz="1800" dirty="0"/>
              <a:t>, </a:t>
            </a:r>
            <a:r>
              <a:rPr lang="fi-FI" sz="1800" dirty="0" smtClean="0"/>
              <a:t>strateginen </a:t>
            </a:r>
            <a:r>
              <a:rPr lang="fi-FI" sz="1800" dirty="0"/>
              <a:t>raami </a:t>
            </a:r>
            <a:r>
              <a:rPr lang="fi-FI" sz="1800" dirty="0" smtClean="0"/>
              <a:t>toiminnalle </a:t>
            </a:r>
          </a:p>
          <a:p>
            <a:pPr>
              <a:spcAft>
                <a:spcPts val="600"/>
              </a:spcAft>
            </a:pPr>
            <a:r>
              <a:rPr lang="fi-FI" sz="1800" dirty="0" smtClean="0"/>
              <a:t>Kalatalousalueen omaa toimintaa ohjaamaan</a:t>
            </a:r>
          </a:p>
          <a:p>
            <a:pPr>
              <a:spcAft>
                <a:spcPts val="600"/>
              </a:spcAft>
            </a:pPr>
            <a:r>
              <a:rPr lang="fi-FI" sz="1800" dirty="0"/>
              <a:t>Suunnittelun pitäisi olla ”parhaaseen mahdolliseen tutkimus- ja seurantatietoon perustuvaa”</a:t>
            </a:r>
          </a:p>
          <a:p>
            <a:pPr>
              <a:spcAft>
                <a:spcPts val="600"/>
              </a:spcAft>
            </a:pPr>
            <a:endParaRPr lang="fi-FI" sz="1800" dirty="0" smtClean="0"/>
          </a:p>
          <a:p>
            <a:pPr>
              <a:spcAft>
                <a:spcPts val="600"/>
              </a:spcAft>
            </a:pPr>
            <a:r>
              <a:rPr lang="fi-FI" sz="1800" dirty="0"/>
              <a:t>Uudet </a:t>
            </a:r>
            <a:r>
              <a:rPr lang="fi-FI" sz="1800" dirty="0" err="1"/>
              <a:t>KHS:t</a:t>
            </a:r>
            <a:r>
              <a:rPr lang="fi-FI" sz="1800" dirty="0"/>
              <a:t> hyväksyttäväksi </a:t>
            </a:r>
            <a:r>
              <a:rPr lang="fi-FI" sz="1800" dirty="0" err="1"/>
              <a:t>ELY-keskukseen</a:t>
            </a:r>
            <a:r>
              <a:rPr lang="fi-FI" sz="1800" dirty="0"/>
              <a:t> vuoden 2020 </a:t>
            </a:r>
            <a:r>
              <a:rPr lang="fi-FI" sz="1800" dirty="0" smtClean="0"/>
              <a:t>lopulla</a:t>
            </a:r>
          </a:p>
          <a:p>
            <a:pPr>
              <a:spcAft>
                <a:spcPts val="600"/>
              </a:spcAft>
            </a:pPr>
            <a:r>
              <a:rPr lang="fi-FI" sz="1800" dirty="0" err="1" smtClean="0"/>
              <a:t>KHS:ien</a:t>
            </a:r>
            <a:r>
              <a:rPr lang="fi-FI" sz="1800" dirty="0" smtClean="0"/>
              <a:t> tekeminen on juuri nyt alkamassa</a:t>
            </a:r>
            <a:endParaRPr lang="fi-FI" sz="1800" dirty="0"/>
          </a:p>
          <a:p>
            <a:pPr>
              <a:spcAft>
                <a:spcPts val="600"/>
              </a:spcAft>
            </a:pPr>
            <a:endParaRPr lang="fi-FI" sz="1800" dirty="0" smtClean="0"/>
          </a:p>
          <a:p>
            <a:pPr>
              <a:spcAft>
                <a:spcPts val="600"/>
              </a:spcAft>
            </a:pPr>
            <a:endParaRPr lang="fi-FI" sz="1000" dirty="0" smtClean="0"/>
          </a:p>
          <a:p>
            <a:pPr>
              <a:spcAft>
                <a:spcPts val="600"/>
              </a:spcAft>
            </a:pPr>
            <a:endParaRPr lang="fi-FI" sz="1000" dirty="0" smtClean="0"/>
          </a:p>
          <a:p>
            <a:pPr>
              <a:spcAft>
                <a:spcPts val="600"/>
              </a:spcAft>
            </a:pPr>
            <a:endParaRPr lang="fi-FI" sz="1800" dirty="0"/>
          </a:p>
        </p:txBody>
      </p:sp>
      <p:sp>
        <p:nvSpPr>
          <p:cNvPr id="4" name="Slide Number Placeholder 3"/>
          <p:cNvSpPr>
            <a:spLocks noGrp="1"/>
          </p:cNvSpPr>
          <p:nvPr>
            <p:ph type="sldNum" sz="quarter" idx="10"/>
          </p:nvPr>
        </p:nvSpPr>
        <p:spPr/>
        <p:txBody>
          <a:bodyPr/>
          <a:lstStyle/>
          <a:p>
            <a:pPr>
              <a:defRPr/>
            </a:pPr>
            <a:fld id="{2595F7A0-B1BC-49C5-B96E-2E527968A3AE}" type="slidenum">
              <a:rPr lang="en-US" smtClean="0">
                <a:solidFill>
                  <a:srgbClr val="54585A">
                    <a:tint val="75000"/>
                  </a:srgbClr>
                </a:solidFill>
              </a:rPr>
              <a:pPr>
                <a:defRPr/>
              </a:pPr>
              <a:t>2</a:t>
            </a:fld>
            <a:endParaRPr lang="en-US" dirty="0">
              <a:solidFill>
                <a:srgbClr val="54585A">
                  <a:tint val="75000"/>
                </a:srgbClr>
              </a:solidFill>
            </a:endParaRPr>
          </a:p>
        </p:txBody>
      </p:sp>
      <p:sp>
        <p:nvSpPr>
          <p:cNvPr id="5" name="Date Placeholder 4"/>
          <p:cNvSpPr>
            <a:spLocks noGrp="1"/>
          </p:cNvSpPr>
          <p:nvPr>
            <p:ph type="dt" sz="half" idx="11"/>
          </p:nvPr>
        </p:nvSpPr>
        <p:spPr/>
        <p:txBody>
          <a:bodyPr/>
          <a:lstStyle/>
          <a:p>
            <a:pPr>
              <a:defRPr/>
            </a:pPr>
            <a:fld id="{6E948F04-9F99-4818-A695-679B8EF17C98}" type="datetime1">
              <a:rPr lang="fi-FI" smtClean="0">
                <a:solidFill>
                  <a:srgbClr val="54585A">
                    <a:tint val="75000"/>
                  </a:srgbClr>
                </a:solidFill>
              </a:rPr>
              <a:pPr>
                <a:defRPr/>
              </a:pPr>
              <a:t>21.7.2020</a:t>
            </a:fld>
            <a:endParaRPr lang="en-US" dirty="0">
              <a:solidFill>
                <a:srgbClr val="54585A">
                  <a:tint val="75000"/>
                </a:srgbClr>
              </a:solidFill>
            </a:endParaRPr>
          </a:p>
        </p:txBody>
      </p:sp>
      <p:sp>
        <p:nvSpPr>
          <p:cNvPr id="6" name="Footer Placeholder 5"/>
          <p:cNvSpPr>
            <a:spLocks noGrp="1"/>
          </p:cNvSpPr>
          <p:nvPr>
            <p:ph type="ftr" sz="quarter" idx="12"/>
          </p:nvPr>
        </p:nvSpPr>
        <p:spPr/>
        <p:txBody>
          <a:bodyPr/>
          <a:lstStyle/>
          <a:p>
            <a:pPr>
              <a:defRPr/>
            </a:pPr>
            <a:endParaRPr lang="en-US">
              <a:solidFill>
                <a:srgbClr val="54585A">
                  <a:tint val="75000"/>
                </a:srgbClr>
              </a:solidFill>
            </a:endParaRPr>
          </a:p>
        </p:txBody>
      </p:sp>
    </p:spTree>
    <p:extLst>
      <p:ext uri="{BB962C8B-B14F-4D97-AF65-F5344CB8AC3E}">
        <p14:creationId xmlns:p14="http://schemas.microsoft.com/office/powerpoint/2010/main" val="17967383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595F7A0-B1BC-49C5-B96E-2E527968A3AE}" type="slidenum">
              <a:rPr lang="en-US" smtClean="0">
                <a:solidFill>
                  <a:srgbClr val="54585A">
                    <a:tint val="75000"/>
                  </a:srgbClr>
                </a:solidFill>
              </a:rPr>
              <a:pPr>
                <a:defRPr/>
              </a:pPr>
              <a:t>20</a:t>
            </a:fld>
            <a:endParaRPr lang="en-US" dirty="0">
              <a:solidFill>
                <a:srgbClr val="54585A">
                  <a:tint val="75000"/>
                </a:srgbClr>
              </a:solidFill>
            </a:endParaRPr>
          </a:p>
        </p:txBody>
      </p:sp>
      <p:sp>
        <p:nvSpPr>
          <p:cNvPr id="5" name="Date Placeholder 4"/>
          <p:cNvSpPr>
            <a:spLocks noGrp="1"/>
          </p:cNvSpPr>
          <p:nvPr>
            <p:ph type="dt" sz="half" idx="11"/>
          </p:nvPr>
        </p:nvSpPr>
        <p:spPr/>
        <p:txBody>
          <a:bodyPr/>
          <a:lstStyle/>
          <a:p>
            <a:pPr>
              <a:defRPr/>
            </a:pPr>
            <a:fld id="{6E948F04-9F99-4818-A695-679B8EF17C98}" type="datetime1">
              <a:rPr lang="fi-FI" smtClean="0">
                <a:solidFill>
                  <a:srgbClr val="54585A">
                    <a:tint val="75000"/>
                  </a:srgbClr>
                </a:solidFill>
              </a:rPr>
              <a:pPr>
                <a:defRPr/>
              </a:pPr>
              <a:t>21.7.2020</a:t>
            </a:fld>
            <a:endParaRPr lang="en-US" dirty="0">
              <a:solidFill>
                <a:srgbClr val="54585A">
                  <a:tint val="75000"/>
                </a:srgbClr>
              </a:solidFill>
            </a:endParaRPr>
          </a:p>
        </p:txBody>
      </p:sp>
      <p:pic>
        <p:nvPicPr>
          <p:cNvPr id="1028" name="Picture 4" title="koris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8671" y="164154"/>
            <a:ext cx="756000" cy="1069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title="koris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864" y="2478718"/>
            <a:ext cx="756000" cy="106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title="koris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2171" y="4777153"/>
            <a:ext cx="756000" cy="106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title="koris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2171" y="1311637"/>
            <a:ext cx="756000" cy="106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title="koris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6864" y="3626434"/>
            <a:ext cx="756000" cy="1072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24893" y="750792"/>
            <a:ext cx="7706102" cy="5534583"/>
          </a:xfrm>
        </p:spPr>
        <p:txBody>
          <a:bodyPr/>
          <a:lstStyle/>
          <a:p>
            <a:pPr marL="0" indent="0">
              <a:spcAft>
                <a:spcPts val="600"/>
              </a:spcAft>
              <a:buNone/>
            </a:pPr>
            <a:r>
              <a:rPr lang="fi-FI" dirty="0" smtClean="0">
                <a:hlinkClick r:id="rId7"/>
              </a:rPr>
              <a:t>Lataa rapotit täältä.</a:t>
            </a:r>
            <a:endParaRPr lang="fi-FI" dirty="0"/>
          </a:p>
          <a:p>
            <a:pPr>
              <a:spcAft>
                <a:spcPts val="600"/>
              </a:spcAft>
            </a:pPr>
            <a:r>
              <a:rPr lang="fi-FI" sz="1800" dirty="0"/>
              <a:t>Ehdotus </a:t>
            </a:r>
            <a:r>
              <a:rPr lang="fi-FI" sz="1800" dirty="0" err="1"/>
              <a:t>Porvoon-Sipoon</a:t>
            </a:r>
            <a:r>
              <a:rPr lang="fi-FI" sz="1800" dirty="0"/>
              <a:t> kalatalousalueen merialueen käyttö- ja hoitosuunnitelmaksi, </a:t>
            </a:r>
            <a:r>
              <a:rPr lang="fi-FI" sz="1600" dirty="0"/>
              <a:t>Lappalainen ym. 2019</a:t>
            </a:r>
          </a:p>
          <a:p>
            <a:pPr>
              <a:spcAft>
                <a:spcPts val="600"/>
              </a:spcAft>
            </a:pPr>
            <a:r>
              <a:rPr lang="fi-FI" sz="1800" dirty="0"/>
              <a:t>Porvoon-Sipoon KHS luonnoksen </a:t>
            </a:r>
            <a:r>
              <a:rPr lang="fi-FI" sz="1800" dirty="0" smtClean="0"/>
              <a:t>valmistelussa </a:t>
            </a:r>
            <a:r>
              <a:rPr lang="fi-FI" sz="1800" dirty="0"/>
              <a:t>käytetyt paikkatietoaineistot - ohjeistusta aineistojen käyttöön, </a:t>
            </a:r>
            <a:r>
              <a:rPr lang="fi-FI" sz="1600" dirty="0"/>
              <a:t>Paloheimo ym. </a:t>
            </a:r>
            <a:r>
              <a:rPr lang="fi-FI" sz="1600" dirty="0" smtClean="0"/>
              <a:t>2019</a:t>
            </a:r>
          </a:p>
          <a:p>
            <a:pPr>
              <a:spcAft>
                <a:spcPts val="600"/>
              </a:spcAft>
            </a:pPr>
            <a:r>
              <a:rPr lang="fi-FI" sz="1800" dirty="0" smtClean="0"/>
              <a:t>Aluesuunnittelua </a:t>
            </a:r>
            <a:r>
              <a:rPr lang="fi-FI" sz="1800" dirty="0"/>
              <a:t>kalatalousalueilla </a:t>
            </a:r>
            <a:r>
              <a:rPr lang="fi-FI" sz="1800" dirty="0" smtClean="0"/>
              <a:t>– Päijänteen kalatalousalueet, </a:t>
            </a:r>
            <a:r>
              <a:rPr lang="fi-FI" sz="1600" dirty="0" smtClean="0"/>
              <a:t>Keskinen ym. 2019 </a:t>
            </a:r>
            <a:endParaRPr lang="fi-FI" sz="1600" dirty="0">
              <a:solidFill>
                <a:schemeClr val="accent1"/>
              </a:solidFill>
            </a:endParaRPr>
          </a:p>
          <a:p>
            <a:pPr>
              <a:spcAft>
                <a:spcPts val="600"/>
              </a:spcAft>
            </a:pPr>
            <a:r>
              <a:rPr lang="fi-FI" sz="1800" dirty="0" smtClean="0"/>
              <a:t>Luonnos </a:t>
            </a:r>
            <a:r>
              <a:rPr lang="fi-FI" sz="1800" dirty="0"/>
              <a:t>Pohjois-Päijänteen kalatalousalueen raputaloudelliseksi käyttö- ja hoitosuunnitelmaksi vuosille </a:t>
            </a:r>
            <a:r>
              <a:rPr lang="fi-FI" sz="1800" dirty="0" smtClean="0"/>
              <a:t>2019–2024, </a:t>
            </a:r>
            <a:r>
              <a:rPr lang="fi-FI" sz="1600" dirty="0" smtClean="0"/>
              <a:t>Erkamo ym. 2019</a:t>
            </a:r>
          </a:p>
          <a:p>
            <a:pPr>
              <a:spcAft>
                <a:spcPts val="600"/>
              </a:spcAft>
            </a:pPr>
            <a:r>
              <a:rPr lang="fi-FI" sz="1800" dirty="0" smtClean="0"/>
              <a:t>Taimenmerkinnät </a:t>
            </a:r>
            <a:r>
              <a:rPr lang="fi-FI" sz="1800" dirty="0"/>
              <a:t>apuna kalatalousalueiden käyttö- ja hoitosuunnitelmien </a:t>
            </a:r>
            <a:r>
              <a:rPr lang="fi-FI" sz="1800" dirty="0" smtClean="0"/>
              <a:t>laadinnassa, </a:t>
            </a:r>
            <a:r>
              <a:rPr lang="fi-FI" sz="1600" dirty="0" smtClean="0"/>
              <a:t>Saura ym. 2019</a:t>
            </a:r>
          </a:p>
          <a:p>
            <a:pPr marL="0" indent="0">
              <a:spcAft>
                <a:spcPts val="600"/>
              </a:spcAft>
              <a:buNone/>
            </a:pPr>
            <a:endParaRPr lang="fi-FI" sz="1600" dirty="0" smtClean="0">
              <a:hlinkClick r:id="rId8"/>
            </a:endParaRPr>
          </a:p>
          <a:p>
            <a:pPr marL="0" indent="0">
              <a:spcAft>
                <a:spcPts val="600"/>
              </a:spcAft>
              <a:buNone/>
            </a:pPr>
            <a:r>
              <a:rPr lang="fi-FI" sz="1600" dirty="0" smtClean="0">
                <a:hlinkClick r:id="rId8"/>
              </a:rPr>
              <a:t>Uutinen: Luonnonvarakeskukselta tuhti tietopaketti kalatalousalueiden käyttö- ja hoitosuunnitelmien valmistelun tueksi</a:t>
            </a:r>
            <a:endParaRPr lang="fi-FI" sz="1600" dirty="0" smtClean="0"/>
          </a:p>
          <a:p>
            <a:pPr>
              <a:spcAft>
                <a:spcPts val="600"/>
              </a:spcAft>
            </a:pPr>
            <a:r>
              <a:rPr lang="fi-FI" sz="1600" dirty="0" smtClean="0"/>
              <a:t>Lisäksi mm. esitelmiä, kirjoituksia, 2 h koulutuspaketti </a:t>
            </a:r>
            <a:r>
              <a:rPr lang="fi-FI" sz="1600" dirty="0" err="1" smtClean="0"/>
              <a:t>YTR-kokouksiin</a:t>
            </a:r>
            <a:endParaRPr lang="fi-FI" sz="1600" dirty="0" smtClean="0"/>
          </a:p>
        </p:txBody>
      </p:sp>
      <p:sp>
        <p:nvSpPr>
          <p:cNvPr id="2" name="Title 1"/>
          <p:cNvSpPr>
            <a:spLocks noGrp="1"/>
          </p:cNvSpPr>
          <p:nvPr>
            <p:ph type="title"/>
          </p:nvPr>
        </p:nvSpPr>
        <p:spPr>
          <a:xfrm>
            <a:off x="335242" y="144928"/>
            <a:ext cx="7910941" cy="608105"/>
          </a:xfrm>
        </p:spPr>
        <p:txBody>
          <a:bodyPr/>
          <a:lstStyle/>
          <a:p>
            <a:r>
              <a:rPr lang="fi-FI" dirty="0" smtClean="0"/>
              <a:t>Hankkeen tuottamat raportit</a:t>
            </a:r>
            <a:endParaRPr lang="fi-FI" dirty="0"/>
          </a:p>
        </p:txBody>
      </p:sp>
    </p:spTree>
    <p:extLst>
      <p:ext uri="{BB962C8B-B14F-4D97-AF65-F5344CB8AC3E}">
        <p14:creationId xmlns:p14="http://schemas.microsoft.com/office/powerpoint/2010/main" val="34247504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0"/>
          </p:nvPr>
        </p:nvSpPr>
        <p:spPr/>
        <p:txBody>
          <a:bodyPr/>
          <a:lstStyle/>
          <a:p>
            <a:fld id="{E4FD8514-B405-405B-93C5-FCDB03ABCD88}" type="slidenum">
              <a:rPr lang="en-US" smtClean="0"/>
              <a:pPr/>
              <a:t>21</a:t>
            </a:fld>
            <a:endParaRPr lang="en-US" dirty="0"/>
          </a:p>
        </p:txBody>
      </p:sp>
      <p:sp>
        <p:nvSpPr>
          <p:cNvPr id="4" name="Päivämäärän paikkamerkki 3"/>
          <p:cNvSpPr>
            <a:spLocks noGrp="1"/>
          </p:cNvSpPr>
          <p:nvPr>
            <p:ph type="dt" sz="quarter" idx="11"/>
          </p:nvPr>
        </p:nvSpPr>
        <p:spPr/>
        <p:txBody>
          <a:bodyPr/>
          <a:lstStyle/>
          <a:p>
            <a:fld id="{55DACE11-3EEE-9241-A1DF-F2B920867C27}" type="datetime1">
              <a:rPr lang="fi-FI" smtClean="0"/>
              <a:pPr/>
              <a:t>21.7.2020</a:t>
            </a:fld>
            <a:endParaRPr lang="en-US"/>
          </a:p>
        </p:txBody>
      </p:sp>
      <p:sp>
        <p:nvSpPr>
          <p:cNvPr id="5" name="Alatunnisteen paikkamerkki 4"/>
          <p:cNvSpPr>
            <a:spLocks noGrp="1"/>
          </p:cNvSpPr>
          <p:nvPr>
            <p:ph type="ftr" sz="quarter" idx="12"/>
          </p:nvPr>
        </p:nvSpPr>
        <p:spPr/>
        <p:txBody>
          <a:bodyPr/>
          <a:lstStyle/>
          <a:p>
            <a:r>
              <a:rPr lang="en-US" smtClean="0"/>
              <a:t>Teppo Tutkija</a:t>
            </a:r>
            <a:endParaRPr lang="en-US" dirty="0"/>
          </a:p>
        </p:txBody>
      </p:sp>
      <p:pic>
        <p:nvPicPr>
          <p:cNvPr id="1026" name="Picture 2" title="koris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49966"/>
            <a:ext cx="9144000"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7069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720725" y="276599"/>
            <a:ext cx="7543800" cy="790575"/>
          </a:xfrm>
        </p:spPr>
        <p:txBody>
          <a:bodyPr/>
          <a:lstStyle/>
          <a:p>
            <a:pPr eaLnBrk="1" hangingPunct="1"/>
            <a:r>
              <a:rPr lang="fi-FI" altLang="fi-FI" sz="2800" dirty="0" err="1" smtClean="0">
                <a:latin typeface="Arial" charset="0"/>
                <a:ea typeface="ＭＳ Ｐゴシック" pitchFamily="34" charset="-128"/>
                <a:cs typeface="Arial" charset="0"/>
              </a:rPr>
              <a:t>KHS:n</a:t>
            </a:r>
            <a:r>
              <a:rPr lang="fi-FI" altLang="fi-FI" sz="2800" dirty="0" smtClean="0">
                <a:latin typeface="Arial" charset="0"/>
                <a:ea typeface="ＭＳ Ｐゴシック" pitchFamily="34" charset="-128"/>
                <a:cs typeface="Arial" charset="0"/>
              </a:rPr>
              <a:t> sisältö</a:t>
            </a:r>
          </a:p>
        </p:txBody>
      </p:sp>
      <p:sp>
        <p:nvSpPr>
          <p:cNvPr id="29699" name="Content Placeholder 2"/>
          <p:cNvSpPr>
            <a:spLocks noGrp="1"/>
          </p:cNvSpPr>
          <p:nvPr>
            <p:ph idx="1"/>
          </p:nvPr>
        </p:nvSpPr>
        <p:spPr>
          <a:xfrm>
            <a:off x="430306" y="967067"/>
            <a:ext cx="8032657" cy="5075238"/>
          </a:xfrm>
        </p:spPr>
        <p:txBody>
          <a:bodyPr/>
          <a:lstStyle/>
          <a:p>
            <a:pPr marL="0" indent="0" eaLnBrk="1" hangingPunct="1">
              <a:buFont typeface="Arial" charset="0"/>
              <a:buNone/>
            </a:pPr>
            <a:r>
              <a:rPr lang="fi-FI" altLang="fi-FI" sz="1800" i="1" dirty="0" smtClean="0">
                <a:latin typeface="Arial" charset="0"/>
                <a:ea typeface="ＭＳ Ｐゴシック" pitchFamily="34" charset="-128"/>
                <a:cs typeface="Arial" charset="0"/>
              </a:rPr>
              <a:t>1) Lähtökohtana on kalastuslain 36§:n </a:t>
            </a:r>
            <a:r>
              <a:rPr lang="fi-FI" altLang="fi-FI" sz="1800" i="1" dirty="0" err="1" smtClean="0">
                <a:latin typeface="Arial" charset="0"/>
                <a:ea typeface="ＭＳ Ｐゴシック" pitchFamily="34" charset="-128"/>
                <a:cs typeface="Arial" charset="0"/>
              </a:rPr>
              <a:t>KHS:lta</a:t>
            </a:r>
            <a:r>
              <a:rPr lang="fi-FI" altLang="fi-FI" sz="1800" i="1" dirty="0" smtClean="0">
                <a:latin typeface="Arial" charset="0"/>
                <a:ea typeface="ＭＳ Ｐゴシック" pitchFamily="34" charset="-128"/>
                <a:cs typeface="Arial" charset="0"/>
              </a:rPr>
              <a:t> edellyttämä sisältö:</a:t>
            </a:r>
          </a:p>
          <a:p>
            <a:pPr marL="0" indent="0" eaLnBrk="1" hangingPunct="1">
              <a:buFont typeface="Arial" charset="0"/>
              <a:buNone/>
            </a:pPr>
            <a:endParaRPr lang="fi-FI" altLang="fi-FI" sz="800" dirty="0" smtClean="0">
              <a:latin typeface="Arial" charset="0"/>
              <a:ea typeface="ＭＳ Ｐゴシック" pitchFamily="34" charset="-128"/>
              <a:cs typeface="Arial" charset="0"/>
            </a:endParaRPr>
          </a:p>
          <a:p>
            <a:pPr marL="400050" lvl="1" indent="0" eaLnBrk="1" hangingPunct="1">
              <a:spcBef>
                <a:spcPct val="0"/>
              </a:spcBef>
              <a:spcAft>
                <a:spcPts val="600"/>
              </a:spcAft>
              <a:buFont typeface="Arial" charset="0"/>
              <a:buNone/>
            </a:pPr>
            <a:r>
              <a:rPr lang="fi-FI" altLang="fi-FI" sz="1600" dirty="0" smtClean="0">
                <a:latin typeface="Arial" charset="0"/>
                <a:ea typeface="ＭＳ Ｐゴシック" pitchFamily="34" charset="-128"/>
                <a:cs typeface="Arial" charset="0"/>
              </a:rPr>
              <a:t>1) </a:t>
            </a:r>
            <a:r>
              <a:rPr lang="fi-FI" altLang="fi-FI" sz="1600" b="1" dirty="0" smtClean="0">
                <a:latin typeface="Arial" charset="0"/>
                <a:ea typeface="ＭＳ Ｐゴシック" pitchFamily="34" charset="-128"/>
                <a:cs typeface="Arial" charset="0"/>
              </a:rPr>
              <a:t>perustiedot vesialueiden ja kalakantojen tilasta</a:t>
            </a:r>
          </a:p>
          <a:p>
            <a:pPr marL="400050" lvl="1" indent="0" eaLnBrk="1" hangingPunct="1">
              <a:spcBef>
                <a:spcPct val="0"/>
              </a:spcBef>
              <a:spcAft>
                <a:spcPts val="600"/>
              </a:spcAft>
              <a:buFont typeface="Arial" charset="0"/>
              <a:buNone/>
            </a:pPr>
            <a:r>
              <a:rPr lang="fi-FI" altLang="fi-FI" sz="1600" dirty="0" smtClean="0">
                <a:latin typeface="Arial" charset="0"/>
                <a:ea typeface="ＭＳ Ｐゴシック" pitchFamily="34" charset="-128"/>
                <a:cs typeface="Arial" charset="0"/>
              </a:rPr>
              <a:t>2) suunnitelma </a:t>
            </a:r>
            <a:r>
              <a:rPr lang="fi-FI" altLang="fi-FI" sz="1600" b="1" dirty="0" smtClean="0">
                <a:latin typeface="Arial" charset="0"/>
                <a:ea typeface="ＭＳ Ｐゴシック" pitchFamily="34" charset="-128"/>
                <a:cs typeface="Arial" charset="0"/>
              </a:rPr>
              <a:t>kalastuksen kehittämis- ja edistämistoimenpiteiksi </a:t>
            </a:r>
            <a:r>
              <a:rPr lang="fi-FI" altLang="fi-FI" sz="1600" dirty="0" smtClean="0">
                <a:latin typeface="Arial" charset="0"/>
                <a:ea typeface="ＭＳ Ｐゴシック" pitchFamily="34" charset="-128"/>
                <a:cs typeface="Arial" charset="0"/>
              </a:rPr>
              <a:t>ja näitä koskeva tavoitetila sekä ehdotus vapaa-ajan kalastuksen </a:t>
            </a:r>
            <a:r>
              <a:rPr lang="fi-FI" altLang="fi-FI" sz="1600" b="1" dirty="0" smtClean="0">
                <a:latin typeface="Arial" charset="0"/>
                <a:ea typeface="ＭＳ Ｐゴシック" pitchFamily="34" charset="-128"/>
                <a:cs typeface="Arial" charset="0"/>
              </a:rPr>
              <a:t>yhtenäislupajärjestelmä</a:t>
            </a:r>
            <a:r>
              <a:rPr lang="fi-FI" altLang="fi-FI" sz="1600" dirty="0" smtClean="0">
                <a:latin typeface="Arial" charset="0"/>
                <a:ea typeface="ＭＳ Ｐゴシック" pitchFamily="34" charset="-128"/>
                <a:cs typeface="Arial" charset="0"/>
              </a:rPr>
              <a:t>n kehittämiseksi;</a:t>
            </a:r>
          </a:p>
          <a:p>
            <a:pPr marL="400050" lvl="1" indent="0" eaLnBrk="1" hangingPunct="1">
              <a:spcBef>
                <a:spcPct val="0"/>
              </a:spcBef>
              <a:spcAft>
                <a:spcPts val="600"/>
              </a:spcAft>
              <a:buFont typeface="Arial" charset="0"/>
              <a:buNone/>
            </a:pPr>
            <a:r>
              <a:rPr lang="fi-FI" altLang="fi-FI" sz="1600" dirty="0" smtClean="0">
                <a:latin typeface="Arial" charset="0"/>
                <a:ea typeface="ＭＳ Ｐゴシック" pitchFamily="34" charset="-128"/>
                <a:cs typeface="Arial" charset="0"/>
              </a:rPr>
              <a:t>3) suunnitelma </a:t>
            </a:r>
            <a:r>
              <a:rPr lang="fi-FI" altLang="fi-FI" sz="1600" b="1" dirty="0" smtClean="0">
                <a:latin typeface="Arial" charset="0"/>
                <a:ea typeface="ＭＳ Ｐゴシック" pitchFamily="34" charset="-128"/>
                <a:cs typeface="Arial" charset="0"/>
              </a:rPr>
              <a:t>kalakantojen hoitotoimenpiteiksi</a:t>
            </a:r>
            <a:r>
              <a:rPr lang="fi-FI" altLang="fi-FI" sz="1600" dirty="0" smtClean="0">
                <a:latin typeface="Arial" charset="0"/>
                <a:ea typeface="ＭＳ Ｐゴシック" pitchFamily="34" charset="-128"/>
                <a:cs typeface="Arial" charset="0"/>
              </a:rPr>
              <a:t>;</a:t>
            </a:r>
          </a:p>
          <a:p>
            <a:pPr marL="400050" lvl="1" indent="0" eaLnBrk="1" hangingPunct="1">
              <a:spcBef>
                <a:spcPct val="0"/>
              </a:spcBef>
              <a:spcAft>
                <a:spcPts val="600"/>
              </a:spcAft>
              <a:buFont typeface="Arial" charset="0"/>
              <a:buNone/>
            </a:pPr>
            <a:r>
              <a:rPr lang="fi-FI" altLang="fi-FI" sz="1600" dirty="0" smtClean="0">
                <a:latin typeface="Arial" charset="0"/>
                <a:ea typeface="ＭＳ Ｐゴシック" pitchFamily="34" charset="-128"/>
                <a:cs typeface="Arial" charset="0"/>
              </a:rPr>
              <a:t>4) ehdotus </a:t>
            </a:r>
            <a:r>
              <a:rPr lang="fi-FI" altLang="fi-FI" sz="1600" b="1" dirty="0" smtClean="0">
                <a:latin typeface="Arial" charset="0"/>
                <a:ea typeface="ＭＳ Ｐゴシック" pitchFamily="34" charset="-128"/>
                <a:cs typeface="Arial" charset="0"/>
              </a:rPr>
              <a:t>vaelluskalojen ja uhanalaisten kalakantojen </a:t>
            </a:r>
            <a:r>
              <a:rPr lang="fi-FI" altLang="fi-FI" sz="1600" dirty="0" smtClean="0">
                <a:latin typeface="Arial" charset="0"/>
                <a:ea typeface="ＭＳ Ｐゴシック" pitchFamily="34" charset="-128"/>
                <a:cs typeface="Arial" charset="0"/>
              </a:rPr>
              <a:t>elinkierron sekä muun biologisen </a:t>
            </a:r>
            <a:r>
              <a:rPr lang="fi-FI" altLang="fi-FI" sz="1600" b="1" dirty="0" smtClean="0">
                <a:latin typeface="Arial" charset="0"/>
                <a:ea typeface="ＭＳ Ｐゴシック" pitchFamily="34" charset="-128"/>
                <a:cs typeface="Arial" charset="0"/>
              </a:rPr>
              <a:t>monimuotoisuuden turvaamiseksi </a:t>
            </a:r>
            <a:r>
              <a:rPr lang="fi-FI" altLang="fi-FI" sz="1600" dirty="0" smtClean="0">
                <a:latin typeface="Arial" charset="0"/>
                <a:ea typeface="ＭＳ Ｐゴシック" pitchFamily="34" charset="-128"/>
                <a:cs typeface="Arial" charset="0"/>
              </a:rPr>
              <a:t>tarpeellisista toimenpiteistä;</a:t>
            </a:r>
          </a:p>
          <a:p>
            <a:pPr marL="400050" lvl="1" indent="0" eaLnBrk="1" hangingPunct="1">
              <a:spcBef>
                <a:spcPct val="0"/>
              </a:spcBef>
              <a:spcAft>
                <a:spcPts val="600"/>
              </a:spcAft>
              <a:buFont typeface="Arial" charset="0"/>
              <a:buNone/>
            </a:pPr>
            <a:r>
              <a:rPr lang="fi-FI" altLang="fi-FI" sz="1600" dirty="0" smtClean="0">
                <a:latin typeface="Arial" charset="0"/>
                <a:ea typeface="ＭＳ Ｐゴシック" pitchFamily="34" charset="-128"/>
                <a:cs typeface="Arial" charset="0"/>
              </a:rPr>
              <a:t>5) ehdotus tarvittaviksi kalastuksen alueellisiksi </a:t>
            </a:r>
            <a:r>
              <a:rPr lang="fi-FI" altLang="fi-FI" sz="1600" b="1" dirty="0" smtClean="0">
                <a:latin typeface="Arial" charset="0"/>
                <a:ea typeface="ＭＳ Ｐゴシック" pitchFamily="34" charset="-128"/>
                <a:cs typeface="Arial" charset="0"/>
              </a:rPr>
              <a:t>säätelytoimenpiteiksi</a:t>
            </a:r>
            <a:r>
              <a:rPr lang="fi-FI" altLang="fi-FI" sz="1600" dirty="0" smtClean="0">
                <a:latin typeface="Arial" charset="0"/>
                <a:ea typeface="ＭＳ Ｐゴシック" pitchFamily="34" charset="-128"/>
                <a:cs typeface="Arial" charset="0"/>
              </a:rPr>
              <a:t>;</a:t>
            </a:r>
          </a:p>
          <a:p>
            <a:pPr marL="400050" lvl="1" indent="0" eaLnBrk="1" hangingPunct="1">
              <a:spcBef>
                <a:spcPct val="0"/>
              </a:spcBef>
              <a:spcAft>
                <a:spcPts val="600"/>
              </a:spcAft>
              <a:buFont typeface="Arial" charset="0"/>
              <a:buNone/>
            </a:pPr>
            <a:r>
              <a:rPr lang="fi-FI" altLang="fi-FI" sz="1600" dirty="0" smtClean="0">
                <a:latin typeface="Arial" charset="0"/>
                <a:ea typeface="ＭＳ Ｐゴシック" pitchFamily="34" charset="-128"/>
                <a:cs typeface="Arial" charset="0"/>
              </a:rPr>
              <a:t>6) ehdotus kalastonhoitomaksuina kerättävien varojen omistajakorvauksiin käytettävän osuuden jakamiseksi;</a:t>
            </a:r>
          </a:p>
          <a:p>
            <a:pPr marL="400050" lvl="1" indent="0" eaLnBrk="1" hangingPunct="1">
              <a:spcBef>
                <a:spcPct val="0"/>
              </a:spcBef>
              <a:spcAft>
                <a:spcPts val="600"/>
              </a:spcAft>
              <a:buFont typeface="Arial" charset="0"/>
              <a:buNone/>
            </a:pPr>
            <a:r>
              <a:rPr lang="fi-FI" altLang="fi-FI" sz="1600" dirty="0" smtClean="0">
                <a:latin typeface="Arial" charset="0"/>
                <a:ea typeface="ＭＳ Ｐゴシック" pitchFamily="34" charset="-128"/>
                <a:cs typeface="Arial" charset="0"/>
              </a:rPr>
              <a:t>7) </a:t>
            </a:r>
            <a:r>
              <a:rPr lang="fi-FI" altLang="fi-FI" sz="1600" b="1" dirty="0" smtClean="0">
                <a:latin typeface="Arial" charset="0"/>
                <a:ea typeface="ＭＳ Ｐゴシック" pitchFamily="34" charset="-128"/>
                <a:cs typeface="Arial" charset="0"/>
              </a:rPr>
              <a:t>kalataloudellisesti merkittävien alueiden </a:t>
            </a:r>
            <a:r>
              <a:rPr lang="fi-FI" altLang="fi-FI" sz="1600" dirty="0" smtClean="0">
                <a:latin typeface="Arial" charset="0"/>
                <a:ea typeface="ＭＳ Ｐゴシック" pitchFamily="34" charset="-128"/>
                <a:cs typeface="Arial" charset="0"/>
              </a:rPr>
              <a:t>sekä kaupalliseen kalastukseen ja kalastusmatkailutarkoitukseen hyvin soveltuvien alueiden määritys;</a:t>
            </a:r>
          </a:p>
          <a:p>
            <a:pPr marL="400050" lvl="1" indent="0" eaLnBrk="1" hangingPunct="1">
              <a:spcBef>
                <a:spcPct val="0"/>
              </a:spcBef>
              <a:spcAft>
                <a:spcPts val="600"/>
              </a:spcAft>
              <a:buFont typeface="Arial" charset="0"/>
              <a:buNone/>
            </a:pPr>
            <a:r>
              <a:rPr lang="fi-FI" altLang="fi-FI" sz="1600" dirty="0" smtClean="0">
                <a:latin typeface="Arial" charset="0"/>
                <a:ea typeface="ＭＳ Ｐゴシック" pitchFamily="34" charset="-128"/>
                <a:cs typeface="Arial" charset="0"/>
              </a:rPr>
              <a:t>8) kullakin kaupalliseen kalastukseen hyvin soveltuvalla alueella kaupalliseen kalastukseen soveltuvien pyydysten määritys;</a:t>
            </a:r>
          </a:p>
          <a:p>
            <a:pPr marL="400050" lvl="1" indent="0" eaLnBrk="1" hangingPunct="1">
              <a:spcBef>
                <a:spcPct val="0"/>
              </a:spcBef>
              <a:spcAft>
                <a:spcPts val="600"/>
              </a:spcAft>
              <a:buFont typeface="Arial" charset="0"/>
              <a:buNone/>
            </a:pPr>
            <a:r>
              <a:rPr lang="fi-FI" altLang="fi-FI" sz="1600" dirty="0" smtClean="0">
                <a:latin typeface="Arial" charset="0"/>
                <a:ea typeface="ＭＳ Ｐゴシック" pitchFamily="34" charset="-128"/>
                <a:cs typeface="Arial" charset="0"/>
              </a:rPr>
              <a:t>9) suunnitelma </a:t>
            </a:r>
            <a:r>
              <a:rPr lang="fi-FI" altLang="fi-FI" sz="1600" b="1" dirty="0" smtClean="0">
                <a:latin typeface="Arial" charset="0"/>
                <a:ea typeface="ＭＳ Ｐゴシック" pitchFamily="34" charset="-128"/>
                <a:cs typeface="Arial" charset="0"/>
              </a:rPr>
              <a:t>kalastustietojen seurannan ja kalastuksenvalvonnan </a:t>
            </a:r>
            <a:r>
              <a:rPr lang="fi-FI" altLang="fi-FI" sz="1600" dirty="0" smtClean="0">
                <a:latin typeface="Arial" charset="0"/>
                <a:ea typeface="ＭＳ Ｐゴシック" pitchFamily="34" charset="-128"/>
                <a:cs typeface="Arial" charset="0"/>
              </a:rPr>
              <a:t>järjestämiseksi.</a:t>
            </a:r>
          </a:p>
          <a:p>
            <a:pPr marL="0" indent="0" eaLnBrk="1" hangingPunct="1">
              <a:buFont typeface="Arial" charset="0"/>
              <a:buNone/>
            </a:pPr>
            <a:endParaRPr lang="fi-FI" altLang="fi-FI" dirty="0" smtClean="0">
              <a:latin typeface="Arial" charset="0"/>
              <a:ea typeface="ＭＳ Ｐゴシック" pitchFamily="34" charset="-128"/>
              <a:cs typeface="Arial" charset="0"/>
            </a:endParaRPr>
          </a:p>
        </p:txBody>
      </p:sp>
      <p:sp>
        <p:nvSpPr>
          <p:cNvPr id="4" name="Slide Number Placeholder 3"/>
          <p:cNvSpPr>
            <a:spLocks noGrp="1"/>
          </p:cNvSpPr>
          <p:nvPr>
            <p:ph type="sldNum" sz="quarter" idx="10"/>
          </p:nvPr>
        </p:nvSpPr>
        <p:spPr/>
        <p:txBody>
          <a:bodyPr/>
          <a:lstStyle/>
          <a:p>
            <a:pPr>
              <a:defRPr/>
            </a:pPr>
            <a:fld id="{37072FB3-D636-44E5-9FB5-2E993C5E2CB6}" type="slidenum">
              <a:rPr lang="en-US" smtClean="0">
                <a:solidFill>
                  <a:srgbClr val="54585A">
                    <a:tint val="75000"/>
                  </a:srgbClr>
                </a:solidFill>
              </a:rPr>
              <a:pPr>
                <a:defRPr/>
              </a:pPr>
              <a:t>3</a:t>
            </a:fld>
            <a:endParaRPr lang="en-US" dirty="0">
              <a:solidFill>
                <a:srgbClr val="54585A">
                  <a:tint val="75000"/>
                </a:srgbClr>
              </a:solidFill>
            </a:endParaRPr>
          </a:p>
        </p:txBody>
      </p:sp>
      <p:sp>
        <p:nvSpPr>
          <p:cNvPr id="5" name="Date Placeholder 4"/>
          <p:cNvSpPr>
            <a:spLocks noGrp="1"/>
          </p:cNvSpPr>
          <p:nvPr>
            <p:ph type="dt" sz="quarter" idx="11"/>
          </p:nvPr>
        </p:nvSpPr>
        <p:spPr/>
        <p:txBody>
          <a:bodyPr/>
          <a:lstStyle/>
          <a:p>
            <a:pPr>
              <a:defRPr/>
            </a:pPr>
            <a:fld id="{6E948F04-9F99-4818-A695-679B8EF17C98}" type="datetime1">
              <a:rPr lang="fi-FI" smtClean="0">
                <a:solidFill>
                  <a:srgbClr val="54585A">
                    <a:tint val="75000"/>
                  </a:srgbClr>
                </a:solidFill>
              </a:rPr>
              <a:pPr>
                <a:defRPr/>
              </a:pPr>
              <a:t>21.7.2020</a:t>
            </a:fld>
            <a:endParaRPr lang="en-US" dirty="0">
              <a:solidFill>
                <a:srgbClr val="54585A">
                  <a:tint val="75000"/>
                </a:srgbClr>
              </a:solidFill>
            </a:endParaRPr>
          </a:p>
        </p:txBody>
      </p:sp>
    </p:spTree>
    <p:extLst>
      <p:ext uri="{BB962C8B-B14F-4D97-AF65-F5344CB8AC3E}">
        <p14:creationId xmlns:p14="http://schemas.microsoft.com/office/powerpoint/2010/main" val="19534202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725" y="111125"/>
            <a:ext cx="7543800" cy="709613"/>
          </a:xfrm>
        </p:spPr>
        <p:txBody>
          <a:bodyPr/>
          <a:lstStyle/>
          <a:p>
            <a:pPr eaLnBrk="1" hangingPunct="1">
              <a:defRPr/>
            </a:pPr>
            <a:r>
              <a:rPr lang="fi-FI" dirty="0" smtClean="0"/>
              <a:t>KHS –mallirunko (Salminen ym. 2019)</a:t>
            </a:r>
            <a:endParaRPr lang="fi-FI" dirty="0"/>
          </a:p>
        </p:txBody>
      </p:sp>
      <p:sp>
        <p:nvSpPr>
          <p:cNvPr id="25603" name="Content Placeholder 2"/>
          <p:cNvSpPr>
            <a:spLocks noGrp="1"/>
          </p:cNvSpPr>
          <p:nvPr>
            <p:ph idx="1"/>
          </p:nvPr>
        </p:nvSpPr>
        <p:spPr>
          <a:xfrm>
            <a:off x="720725" y="632389"/>
            <a:ext cx="7543800" cy="5640224"/>
          </a:xfrm>
          <a:extLst>
            <a:ext uri="{91240B29-F687-4F45-9708-019B960494DF}">
              <a14:hiddenLine xmlns:a14="http://schemas.microsoft.com/office/drawing/2010/main" w="12700">
                <a:solidFill>
                  <a:srgbClr val="000000"/>
                </a:solidFill>
                <a:miter lim="800000"/>
                <a:headEnd/>
                <a:tailEnd/>
              </a14:hiddenLine>
            </a:ext>
          </a:extLst>
        </p:spPr>
        <p:txBody>
          <a:bodyPr/>
          <a:lstStyle/>
          <a:p>
            <a:pPr marL="0" indent="0">
              <a:buNone/>
            </a:pPr>
            <a:r>
              <a:rPr lang="fi-FI" altLang="fi-FI" sz="1200" b="1" i="1" dirty="0">
                <a:latin typeface="Arial" charset="0"/>
                <a:ea typeface="ＭＳ Ｐゴシック" pitchFamily="34" charset="-128"/>
                <a:cs typeface="Arial" charset="0"/>
              </a:rPr>
              <a:t>1. Johdanto</a:t>
            </a:r>
          </a:p>
          <a:p>
            <a:pPr marL="0" indent="0">
              <a:buNone/>
            </a:pPr>
            <a:r>
              <a:rPr lang="fi-FI" altLang="fi-FI" sz="1200" b="1" i="1" dirty="0">
                <a:latin typeface="Arial" charset="0"/>
                <a:ea typeface="ＭＳ Ｐゴシック" pitchFamily="34" charset="-128"/>
                <a:cs typeface="Arial" charset="0"/>
              </a:rPr>
              <a:t>2. Suunnitelma osa-alueelle 1 (”Rannikkovedet”)</a:t>
            </a:r>
          </a:p>
          <a:p>
            <a:pPr marL="0" indent="0">
              <a:buNone/>
            </a:pPr>
            <a:r>
              <a:rPr lang="fi-FI" altLang="fi-FI" sz="1200" i="1" dirty="0">
                <a:latin typeface="Arial" charset="0"/>
                <a:ea typeface="ＭＳ Ｐゴシック" pitchFamily="34" charset="-128"/>
                <a:cs typeface="Arial" charset="0"/>
              </a:rPr>
              <a:t>    2.1) Perustiedot vesialueesta sekä kalakantojen ja kalastuksen nykytilasta</a:t>
            </a:r>
          </a:p>
          <a:p>
            <a:pPr marL="0" indent="0">
              <a:buNone/>
            </a:pPr>
            <a:r>
              <a:rPr lang="fi-FI" altLang="fi-FI" sz="1200" i="1" dirty="0">
                <a:latin typeface="Arial" charset="0"/>
                <a:ea typeface="ＭＳ Ｐゴシック" pitchFamily="34" charset="-128"/>
                <a:cs typeface="Arial" charset="0"/>
              </a:rPr>
              <a:t>    2.2) Kalakantojen ja kalastuksen tavoitetilat ja osatavoitteet</a:t>
            </a:r>
          </a:p>
          <a:p>
            <a:pPr marL="0" indent="0">
              <a:buNone/>
            </a:pPr>
            <a:r>
              <a:rPr lang="fi-FI" altLang="fi-FI" sz="1200" i="1" dirty="0">
                <a:latin typeface="Arial" charset="0"/>
                <a:ea typeface="ＭＳ Ｐゴシック" pitchFamily="34" charset="-128"/>
                <a:cs typeface="Arial" charset="0"/>
              </a:rPr>
              <a:t>    2.3) Vesialueen käytön alueellinen suunnittelu ja yhteistoiminnan kehittäminen</a:t>
            </a:r>
          </a:p>
          <a:p>
            <a:pPr marL="0" indent="0">
              <a:buNone/>
            </a:pPr>
            <a:r>
              <a:rPr lang="fi-FI" altLang="fi-FI" sz="1200" i="1" dirty="0">
                <a:latin typeface="Arial" charset="0"/>
                <a:ea typeface="ＭＳ Ｐゴシック" pitchFamily="34" charset="-128"/>
                <a:cs typeface="Arial" charset="0"/>
              </a:rPr>
              <a:t>	2.3.1) Kalataloudellisesti merkittävät alueet</a:t>
            </a:r>
          </a:p>
          <a:p>
            <a:pPr marL="0" indent="0">
              <a:buNone/>
            </a:pPr>
            <a:r>
              <a:rPr lang="fi-FI" altLang="fi-FI" sz="1200" i="1" dirty="0">
                <a:latin typeface="Arial" charset="0"/>
                <a:ea typeface="ＭＳ Ｐゴシック" pitchFamily="34" charset="-128"/>
                <a:cs typeface="Arial" charset="0"/>
              </a:rPr>
              <a:t>	2.3.2) Kaupalliseen kalastukseen hyvin soveltuvat alueet ja niillä käytettävät pyydykset</a:t>
            </a:r>
          </a:p>
          <a:p>
            <a:pPr marL="0" indent="0">
              <a:buNone/>
            </a:pPr>
            <a:r>
              <a:rPr lang="fi-FI" altLang="fi-FI" sz="1200" i="1" dirty="0">
                <a:latin typeface="Arial" charset="0"/>
                <a:ea typeface="ＭＳ Ｐゴシック" pitchFamily="34" charset="-128"/>
                <a:cs typeface="Arial" charset="0"/>
              </a:rPr>
              <a:t>	2.3.3) Kalastusmatkailuun hyvin soveltuvat alueet</a:t>
            </a:r>
          </a:p>
          <a:p>
            <a:pPr marL="0" indent="0">
              <a:buNone/>
            </a:pPr>
            <a:r>
              <a:rPr lang="fi-FI" altLang="fi-FI" sz="1200" i="1" dirty="0">
                <a:latin typeface="Arial" charset="0"/>
                <a:ea typeface="ＭＳ Ｐゴシック" pitchFamily="34" charset="-128"/>
                <a:cs typeface="Arial" charset="0"/>
              </a:rPr>
              <a:t>	2.3.4) Vapaa-ajankalastuksen yhtenäislupa-alueet ja järjestelmän kehittäminen</a:t>
            </a:r>
          </a:p>
          <a:p>
            <a:pPr marL="0" indent="0">
              <a:buNone/>
            </a:pPr>
            <a:r>
              <a:rPr lang="fi-FI" altLang="fi-FI" sz="1200" i="1" dirty="0">
                <a:latin typeface="Arial" charset="0"/>
                <a:ea typeface="ＭＳ Ｐゴシック" pitchFamily="34" charset="-128"/>
                <a:cs typeface="Arial" charset="0"/>
              </a:rPr>
              <a:t>	2.3.5) Yhteistoiminnan kehittäminen kalatalousalueella</a:t>
            </a:r>
          </a:p>
          <a:p>
            <a:pPr marL="0" indent="0">
              <a:buNone/>
            </a:pPr>
            <a:r>
              <a:rPr lang="fi-FI" altLang="fi-FI" sz="1200" i="1" dirty="0">
                <a:latin typeface="Arial" charset="0"/>
                <a:ea typeface="ＭＳ Ｐゴシック" pitchFamily="34" charset="-128"/>
                <a:cs typeface="Arial" charset="0"/>
              </a:rPr>
              <a:t>    2.4) Toimenpiteet kalakantojen hoitamiseksi ja kalastuksen kehittämiseksi </a:t>
            </a:r>
          </a:p>
          <a:p>
            <a:pPr marL="0" indent="0">
              <a:buNone/>
            </a:pPr>
            <a:r>
              <a:rPr lang="fi-FI" altLang="fi-FI" sz="1200" i="1" dirty="0">
                <a:latin typeface="Arial" charset="0"/>
                <a:ea typeface="ＭＳ Ｐゴシック" pitchFamily="34" charset="-128"/>
                <a:cs typeface="Arial" charset="0"/>
              </a:rPr>
              <a:t>         2.4.1) Ehdotukset kalastuksen säätelytoimenpiteiksi</a:t>
            </a:r>
          </a:p>
          <a:p>
            <a:pPr marL="0" indent="0">
              <a:buNone/>
            </a:pPr>
            <a:r>
              <a:rPr lang="fi-FI" altLang="fi-FI" sz="1200" i="1" dirty="0">
                <a:latin typeface="Arial" charset="0"/>
                <a:ea typeface="ＭＳ Ｐゴシック" pitchFamily="34" charset="-128"/>
                <a:cs typeface="Arial" charset="0"/>
              </a:rPr>
              <a:t>         2.4.2) Suunnitelma kunnostustoimenpiteistä</a:t>
            </a:r>
          </a:p>
          <a:p>
            <a:pPr marL="0" indent="0">
              <a:buNone/>
            </a:pPr>
            <a:r>
              <a:rPr lang="fi-FI" altLang="fi-FI" sz="1200" i="1" dirty="0">
                <a:latin typeface="Arial" charset="0"/>
                <a:ea typeface="ＭＳ Ｐゴシック" pitchFamily="34" charset="-128"/>
                <a:cs typeface="Arial" charset="0"/>
              </a:rPr>
              <a:t>         2.4.3) Suunnitelma istutuksista</a:t>
            </a:r>
          </a:p>
          <a:p>
            <a:pPr marL="0" indent="0">
              <a:buNone/>
            </a:pPr>
            <a:r>
              <a:rPr lang="fi-FI" altLang="fi-FI" sz="1200" i="1" dirty="0">
                <a:latin typeface="Arial" charset="0"/>
                <a:ea typeface="ＭＳ Ｐゴシック" pitchFamily="34" charset="-128"/>
                <a:cs typeface="Arial" charset="0"/>
              </a:rPr>
              <a:t>         2.4.3) Ehdotukset kalastuksen kehittämistoimenpiteiksi</a:t>
            </a:r>
          </a:p>
          <a:p>
            <a:pPr marL="0" indent="0">
              <a:buNone/>
            </a:pPr>
            <a:r>
              <a:rPr lang="fi-FI" altLang="fi-FI" sz="1200" i="1" dirty="0">
                <a:latin typeface="Arial" charset="0"/>
                <a:ea typeface="ＭＳ Ｐゴシック" pitchFamily="34" charset="-128"/>
                <a:cs typeface="Arial" charset="0"/>
              </a:rPr>
              <a:t>   2.6) Suunnitelma kalastusta ja kalakantoja koskevan seurannan järjestämisestä</a:t>
            </a:r>
          </a:p>
          <a:p>
            <a:pPr marL="0" indent="0">
              <a:buNone/>
            </a:pPr>
            <a:r>
              <a:rPr lang="fi-FI" altLang="fi-FI" sz="1200" b="1" i="1" dirty="0">
                <a:latin typeface="Arial" charset="0"/>
                <a:ea typeface="ＭＳ Ｐゴシック" pitchFamily="34" charset="-128"/>
                <a:cs typeface="Arial" charset="0"/>
              </a:rPr>
              <a:t>[ 3. Suunnitelma osa-alueelle 2 (”Sisävedet”)]</a:t>
            </a:r>
          </a:p>
          <a:p>
            <a:pPr marL="0" indent="0">
              <a:buNone/>
            </a:pPr>
            <a:r>
              <a:rPr lang="fi-FI" altLang="fi-FI" sz="1200" b="1" i="1" dirty="0">
                <a:latin typeface="Arial" charset="0"/>
                <a:ea typeface="ＭＳ Ｐゴシック" pitchFamily="34" charset="-128"/>
                <a:cs typeface="Arial" charset="0"/>
              </a:rPr>
              <a:t>4. Suunnitelma kalastuksenvalvonnan järjestämisestä</a:t>
            </a:r>
          </a:p>
          <a:p>
            <a:pPr marL="0" indent="0">
              <a:buNone/>
            </a:pPr>
            <a:r>
              <a:rPr lang="fi-FI" altLang="fi-FI" sz="1200" b="1" i="1" dirty="0">
                <a:latin typeface="Arial" charset="0"/>
                <a:ea typeface="ＭＳ Ｐゴシック" pitchFamily="34" charset="-128"/>
                <a:cs typeface="Arial" charset="0"/>
              </a:rPr>
              <a:t>5. Vaelluskalojen, uhanalaisten kalakantojen ja biologisen monimuotoisuuden huomioon ottaminen toimenpiteissä</a:t>
            </a:r>
          </a:p>
          <a:p>
            <a:pPr marL="0" indent="0">
              <a:buNone/>
            </a:pPr>
            <a:r>
              <a:rPr lang="fi-FI" altLang="fi-FI" sz="1200" b="1" i="1" dirty="0">
                <a:latin typeface="Arial" charset="0"/>
                <a:ea typeface="ＭＳ Ｐゴシック" pitchFamily="34" charset="-128"/>
                <a:cs typeface="Arial" charset="0"/>
              </a:rPr>
              <a:t>6. Täpläravun ja muiden vieraslajien huomioon ottaminen toimenpiteissä</a:t>
            </a:r>
          </a:p>
          <a:p>
            <a:pPr marL="0" indent="0">
              <a:buNone/>
            </a:pPr>
            <a:r>
              <a:rPr lang="fi-FI" altLang="fi-FI" sz="1200" b="1" i="1" dirty="0">
                <a:latin typeface="Arial" charset="0"/>
                <a:ea typeface="ＭＳ Ｐゴシック" pitchFamily="34" charset="-128"/>
                <a:cs typeface="Arial" charset="0"/>
              </a:rPr>
              <a:t>7. Ehdotus kalastuksenhoitomaksuina kerättävien varojen omistajakorvauksiin käytettävän osuuden jakamiseksi</a:t>
            </a:r>
          </a:p>
          <a:p>
            <a:pPr marL="0" indent="0">
              <a:buNone/>
            </a:pPr>
            <a:r>
              <a:rPr lang="fi-FI" altLang="fi-FI" sz="1200" b="1" i="1" dirty="0">
                <a:latin typeface="Arial" charset="0"/>
                <a:ea typeface="ＭＳ Ｐゴシック" pitchFamily="34" charset="-128"/>
                <a:cs typeface="Arial" charset="0"/>
              </a:rPr>
              <a:t>8. Alueellinen edunvalvonta</a:t>
            </a:r>
          </a:p>
          <a:p>
            <a:pPr marL="0" indent="0">
              <a:buNone/>
            </a:pPr>
            <a:r>
              <a:rPr lang="fi-FI" altLang="fi-FI" sz="1200" b="1" i="1" dirty="0">
                <a:latin typeface="Arial" charset="0"/>
                <a:ea typeface="ＭＳ Ｐゴシック" pitchFamily="34" charset="-128"/>
                <a:cs typeface="Arial" charset="0"/>
              </a:rPr>
              <a:t>9. Suunnitelma viestinnästä</a:t>
            </a:r>
          </a:p>
          <a:p>
            <a:pPr marL="0" indent="0">
              <a:buNone/>
            </a:pPr>
            <a:r>
              <a:rPr lang="fi-FI" altLang="fi-FI" sz="1200" b="1" i="1" dirty="0">
                <a:latin typeface="Arial" charset="0"/>
                <a:ea typeface="ＭＳ Ｐゴシック" pitchFamily="34" charset="-128"/>
                <a:cs typeface="Arial" charset="0"/>
              </a:rPr>
              <a:t>10. Käyttö- ja hoitosuunnitelman toimeenpano</a:t>
            </a:r>
          </a:p>
          <a:p>
            <a:pPr marL="0" indent="0">
              <a:buNone/>
            </a:pPr>
            <a:r>
              <a:rPr lang="fi-FI" altLang="fi-FI" sz="1200" b="1" i="1" dirty="0">
                <a:latin typeface="Arial" charset="0"/>
                <a:ea typeface="ＭＳ Ｐゴシック" pitchFamily="34" charset="-128"/>
                <a:cs typeface="Arial" charset="0"/>
              </a:rPr>
              <a:t>11. Vaikuttavuuden arviointi ja suunnitelman päivitys	</a:t>
            </a:r>
          </a:p>
          <a:p>
            <a:pPr marL="0" indent="0" eaLnBrk="1" hangingPunct="1">
              <a:buFont typeface="Arial" charset="0"/>
              <a:buNone/>
            </a:pPr>
            <a:r>
              <a:rPr lang="fi-FI" altLang="fi-FI" sz="1200" i="1" dirty="0" smtClean="0">
                <a:latin typeface="Arial" charset="0"/>
                <a:ea typeface="ＭＳ Ｐゴシック" pitchFamily="34" charset="-128"/>
                <a:cs typeface="Arial" charset="0"/>
              </a:rPr>
              <a:t>	</a:t>
            </a:r>
          </a:p>
          <a:p>
            <a:pPr marL="0" indent="0" eaLnBrk="1" hangingPunct="1">
              <a:buFont typeface="Arial" charset="0"/>
              <a:buNone/>
            </a:pPr>
            <a:endParaRPr lang="fi-FI" altLang="fi-FI" sz="1400" dirty="0" smtClean="0">
              <a:latin typeface="Arial" charset="0"/>
              <a:ea typeface="ＭＳ Ｐゴシック" pitchFamily="34" charset="-128"/>
              <a:cs typeface="Arial" charset="0"/>
            </a:endParaRPr>
          </a:p>
        </p:txBody>
      </p:sp>
      <p:sp>
        <p:nvSpPr>
          <p:cNvPr id="4" name="Slide Number Placeholder 3"/>
          <p:cNvSpPr>
            <a:spLocks noGrp="1"/>
          </p:cNvSpPr>
          <p:nvPr>
            <p:ph type="sldNum" sz="quarter" idx="10"/>
          </p:nvPr>
        </p:nvSpPr>
        <p:spPr/>
        <p:txBody>
          <a:bodyPr/>
          <a:lstStyle/>
          <a:p>
            <a:pPr>
              <a:defRPr/>
            </a:pPr>
            <a:fld id="{391978E3-9632-40BC-8C50-35723ADC03BB}" type="slidenum">
              <a:rPr lang="en-US" smtClean="0">
                <a:solidFill>
                  <a:srgbClr val="54585A">
                    <a:tint val="75000"/>
                  </a:srgbClr>
                </a:solidFill>
              </a:rPr>
              <a:pPr>
                <a:defRPr/>
              </a:pPr>
              <a:t>4</a:t>
            </a:fld>
            <a:endParaRPr lang="en-US" dirty="0">
              <a:solidFill>
                <a:srgbClr val="54585A">
                  <a:tint val="75000"/>
                </a:srgbClr>
              </a:solidFill>
            </a:endParaRPr>
          </a:p>
        </p:txBody>
      </p:sp>
      <p:sp>
        <p:nvSpPr>
          <p:cNvPr id="5" name="Date Placeholder 4"/>
          <p:cNvSpPr>
            <a:spLocks noGrp="1"/>
          </p:cNvSpPr>
          <p:nvPr>
            <p:ph type="dt" sz="quarter" idx="11"/>
          </p:nvPr>
        </p:nvSpPr>
        <p:spPr/>
        <p:txBody>
          <a:bodyPr/>
          <a:lstStyle/>
          <a:p>
            <a:pPr>
              <a:defRPr/>
            </a:pPr>
            <a:fld id="{6E948F04-9F99-4818-A695-679B8EF17C98}" type="datetime1">
              <a:rPr lang="fi-FI" smtClean="0">
                <a:solidFill>
                  <a:srgbClr val="54585A">
                    <a:tint val="75000"/>
                  </a:srgbClr>
                </a:solidFill>
              </a:rPr>
              <a:pPr>
                <a:defRPr/>
              </a:pPr>
              <a:t>21.7.2020</a:t>
            </a:fld>
            <a:endParaRPr lang="en-US" dirty="0">
              <a:solidFill>
                <a:srgbClr val="54585A">
                  <a:tint val="75000"/>
                </a:srgbClr>
              </a:solidFill>
            </a:endParaRPr>
          </a:p>
        </p:txBody>
      </p:sp>
    </p:spTree>
    <p:extLst>
      <p:ext uri="{BB962C8B-B14F-4D97-AF65-F5344CB8AC3E}">
        <p14:creationId xmlns:p14="http://schemas.microsoft.com/office/powerpoint/2010/main" val="30640233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595F7A0-B1BC-49C5-B96E-2E527968A3AE}" type="slidenum">
              <a:rPr lang="en-US" smtClean="0"/>
              <a:pPr>
                <a:defRPr/>
              </a:pPr>
              <a:t>5</a:t>
            </a:fld>
            <a:endParaRPr lang="en-US" dirty="0"/>
          </a:p>
        </p:txBody>
      </p:sp>
      <p:sp>
        <p:nvSpPr>
          <p:cNvPr id="5" name="Date Placeholder 4"/>
          <p:cNvSpPr>
            <a:spLocks noGrp="1"/>
          </p:cNvSpPr>
          <p:nvPr>
            <p:ph type="dt" sz="half" idx="11"/>
          </p:nvPr>
        </p:nvSpPr>
        <p:spPr/>
        <p:txBody>
          <a:bodyPr/>
          <a:lstStyle/>
          <a:p>
            <a:pPr>
              <a:defRPr/>
            </a:pPr>
            <a:fld id="{6E948F04-9F99-4818-A695-679B8EF17C98}" type="datetime1">
              <a:rPr lang="fi-FI" smtClean="0"/>
              <a:pPr>
                <a:defRPr/>
              </a:pPr>
              <a:t>21.7.2020</a:t>
            </a:fld>
            <a:endParaRPr lang="en-US" dirty="0"/>
          </a:p>
        </p:txBody>
      </p:sp>
      <p:sp>
        <p:nvSpPr>
          <p:cNvPr id="6" name="Footer Placeholder 5"/>
          <p:cNvSpPr>
            <a:spLocks noGrp="1"/>
          </p:cNvSpPr>
          <p:nvPr>
            <p:ph type="ftr" sz="quarter" idx="12"/>
          </p:nvPr>
        </p:nvSpPr>
        <p:spPr/>
        <p:txBody>
          <a:bodyPr/>
          <a:lstStyle/>
          <a:p>
            <a:pPr>
              <a:defRPr/>
            </a:pPr>
            <a:endParaRPr lang="en-US"/>
          </a:p>
        </p:txBody>
      </p:sp>
      <p:pic>
        <p:nvPicPr>
          <p:cNvPr id="2050" name="Picture 2" title="Kalatalouden ympäristöohjelma, Euroopan meri- ja kalatalousrahasto Suomen toimintaohjelma 2014-2020 logo ja Euroopan unionin lipp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92775"/>
            <a:ext cx="9144000"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554470" y="1017509"/>
            <a:ext cx="7710055" cy="4136150"/>
          </a:xfrm>
        </p:spPr>
        <p:txBody>
          <a:bodyPr/>
          <a:lstStyle/>
          <a:p>
            <a:pPr>
              <a:spcAft>
                <a:spcPts val="600"/>
              </a:spcAft>
            </a:pPr>
            <a:r>
              <a:rPr lang="fi-FI" dirty="0" smtClean="0"/>
              <a:t>EMKR rahoitus</a:t>
            </a:r>
          </a:p>
          <a:p>
            <a:pPr>
              <a:spcAft>
                <a:spcPts val="600"/>
              </a:spcAft>
            </a:pPr>
            <a:r>
              <a:rPr lang="fi-FI" dirty="0" smtClean="0"/>
              <a:t>”</a:t>
            </a:r>
            <a:r>
              <a:rPr lang="fi-FI" dirty="0"/>
              <a:t>Tavoitteena </a:t>
            </a:r>
            <a:r>
              <a:rPr lang="fi-FI" dirty="0" smtClean="0"/>
              <a:t>tehostaa </a:t>
            </a:r>
            <a:r>
              <a:rPr lang="fi-FI" b="1" dirty="0"/>
              <a:t>paikkatietoaineistojen</a:t>
            </a:r>
            <a:r>
              <a:rPr lang="fi-FI" dirty="0"/>
              <a:t> ja niihin liittyvien menetelmien käyttöä kalataloudellisessa aluesuunnittelussa ja </a:t>
            </a:r>
            <a:r>
              <a:rPr lang="fi-FI" b="1" dirty="0"/>
              <a:t>erityisesti kalatalousalueiden käyttö- ja hoitosuunnitelmien laadinnassa</a:t>
            </a:r>
            <a:r>
              <a:rPr lang="fi-FI" dirty="0"/>
              <a:t>”</a:t>
            </a:r>
          </a:p>
          <a:p>
            <a:pPr>
              <a:spcAft>
                <a:spcPts val="600"/>
              </a:spcAft>
            </a:pPr>
            <a:r>
              <a:rPr lang="fi-FI" dirty="0" smtClean="0"/>
              <a:t>Kaksi pilottialuetta: Porvoon – Sipoon kalatalousalue ja Päijänne</a:t>
            </a:r>
          </a:p>
          <a:p>
            <a:pPr>
              <a:spcAft>
                <a:spcPts val="600"/>
              </a:spcAft>
            </a:pPr>
            <a:r>
              <a:rPr lang="fi-FI" dirty="0" err="1" smtClean="0"/>
              <a:t>Porvoon-Sipoon</a:t>
            </a:r>
            <a:r>
              <a:rPr lang="fi-FI" dirty="0" smtClean="0"/>
              <a:t> työ yhteistyössä kalatalousalueen kanssa</a:t>
            </a:r>
          </a:p>
          <a:p>
            <a:pPr>
              <a:spcAft>
                <a:spcPts val="600"/>
              </a:spcAft>
            </a:pPr>
            <a:r>
              <a:rPr lang="fi-FI" dirty="0" smtClean="0"/>
              <a:t>Päijänteellä hankepartnerina JY, yhteistyössä myös kalatalousalueet sekä Keski-Suomen ja Hämeen kalatalouskeskukset</a:t>
            </a:r>
          </a:p>
        </p:txBody>
      </p:sp>
      <p:sp>
        <p:nvSpPr>
          <p:cNvPr id="2" name="Title 1"/>
          <p:cNvSpPr>
            <a:spLocks noGrp="1"/>
          </p:cNvSpPr>
          <p:nvPr>
            <p:ph type="title"/>
          </p:nvPr>
        </p:nvSpPr>
        <p:spPr>
          <a:xfrm>
            <a:off x="378176" y="193828"/>
            <a:ext cx="8387649" cy="1038225"/>
          </a:xfrm>
        </p:spPr>
        <p:txBody>
          <a:bodyPr/>
          <a:lstStyle/>
          <a:p>
            <a:r>
              <a:rPr lang="fi-FI" dirty="0"/>
              <a:t>Kalatalouden </a:t>
            </a:r>
            <a:r>
              <a:rPr lang="fi-FI" dirty="0" smtClean="0"/>
              <a:t>aluesuunnittelupilotit –hanke (2017-2019)</a:t>
            </a:r>
            <a:endParaRPr lang="fi-FI" dirty="0"/>
          </a:p>
        </p:txBody>
      </p:sp>
    </p:spTree>
    <p:extLst>
      <p:ext uri="{BB962C8B-B14F-4D97-AF65-F5344CB8AC3E}">
        <p14:creationId xmlns:p14="http://schemas.microsoft.com/office/powerpoint/2010/main" val="13403202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595F7A0-B1BC-49C5-B96E-2E527968A3AE}" type="slidenum">
              <a:rPr lang="en-US" smtClean="0"/>
              <a:pPr>
                <a:defRPr/>
              </a:pPr>
              <a:t>6</a:t>
            </a:fld>
            <a:endParaRPr lang="en-US" dirty="0"/>
          </a:p>
        </p:txBody>
      </p:sp>
      <p:sp>
        <p:nvSpPr>
          <p:cNvPr id="5" name="Date Placeholder 4"/>
          <p:cNvSpPr>
            <a:spLocks noGrp="1"/>
          </p:cNvSpPr>
          <p:nvPr>
            <p:ph type="dt" sz="half" idx="11"/>
          </p:nvPr>
        </p:nvSpPr>
        <p:spPr/>
        <p:txBody>
          <a:bodyPr/>
          <a:lstStyle/>
          <a:p>
            <a:pPr>
              <a:defRPr/>
            </a:pPr>
            <a:fld id="{6E948F04-9F99-4818-A695-679B8EF17C98}" type="datetime1">
              <a:rPr lang="fi-FI" smtClean="0"/>
              <a:pPr>
                <a:defRPr/>
              </a:pPr>
              <a:t>21.7.2020</a:t>
            </a:fld>
            <a:endParaRPr lang="en-US" dirty="0"/>
          </a:p>
        </p:txBody>
      </p:sp>
      <p:sp>
        <p:nvSpPr>
          <p:cNvPr id="6" name="Footer Placeholder 5"/>
          <p:cNvSpPr>
            <a:spLocks noGrp="1"/>
          </p:cNvSpPr>
          <p:nvPr>
            <p:ph type="ftr" sz="quarter" idx="12"/>
          </p:nvPr>
        </p:nvSpPr>
        <p:spPr/>
        <p:txBody>
          <a:bodyPr/>
          <a:lstStyle/>
          <a:p>
            <a:pPr>
              <a:defRPr/>
            </a:pPr>
            <a:endParaRPr lang="en-US"/>
          </a:p>
        </p:txBody>
      </p:sp>
      <p:pic>
        <p:nvPicPr>
          <p:cNvPr id="3075" name="Picture 3" title="Koris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061" y="1084729"/>
            <a:ext cx="3289850" cy="2465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title="Ehdotus Povoon-Sipoon kalatalousalueen merialueen käyttö- ja hoitosuunnitelmaks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4956" y="3711387"/>
            <a:ext cx="1853853" cy="2591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title="Paikallistiedon käyttö KHS-työssä"/>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2833" y="3711387"/>
            <a:ext cx="1235078" cy="1754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274982" y="1281954"/>
            <a:ext cx="4960406" cy="3841936"/>
          </a:xfrm>
          <a:solidFill>
            <a:schemeClr val="bg1"/>
          </a:solidFill>
        </p:spPr>
        <p:txBody>
          <a:bodyPr/>
          <a:lstStyle/>
          <a:p>
            <a:pPr>
              <a:spcAft>
                <a:spcPts val="600"/>
              </a:spcAft>
            </a:pPr>
            <a:r>
              <a:rPr lang="fi-FI" dirty="0" smtClean="0"/>
              <a:t>Laadittiin merialuetta koskeva </a:t>
            </a:r>
            <a:r>
              <a:rPr lang="fi-FI" dirty="0" err="1" smtClean="0"/>
              <a:t>KHS-luonnos</a:t>
            </a:r>
            <a:r>
              <a:rPr lang="fi-FI" dirty="0" smtClean="0"/>
              <a:t> yhdessä kalatalousalueen kanssa, valmistui kesällä 2019</a:t>
            </a:r>
          </a:p>
          <a:p>
            <a:pPr>
              <a:spcAft>
                <a:spcPts val="600"/>
              </a:spcAft>
            </a:pPr>
            <a:r>
              <a:rPr lang="fi-FI" dirty="0" smtClean="0"/>
              <a:t>Tukena</a:t>
            </a:r>
            <a:r>
              <a:rPr lang="fi-FI" b="1" dirty="0" smtClean="0"/>
              <a:t> </a:t>
            </a:r>
            <a:r>
              <a:rPr lang="fi-FI" dirty="0" smtClean="0"/>
              <a:t>ohjausryhmä</a:t>
            </a:r>
            <a:r>
              <a:rPr lang="fi-FI" dirty="0"/>
              <a:t>, jossa hallinnon, kaupallisten kalastajien, vesialueiden omistajien, </a:t>
            </a:r>
            <a:r>
              <a:rPr lang="fi-FI" dirty="0" err="1"/>
              <a:t>KKL:n</a:t>
            </a:r>
            <a:r>
              <a:rPr lang="fi-FI" dirty="0"/>
              <a:t>, </a:t>
            </a:r>
            <a:r>
              <a:rPr lang="fi-FI" dirty="0" err="1"/>
              <a:t>SVK:n</a:t>
            </a:r>
            <a:r>
              <a:rPr lang="fi-FI" dirty="0"/>
              <a:t> ja </a:t>
            </a:r>
            <a:r>
              <a:rPr lang="fi-FI" dirty="0" err="1"/>
              <a:t>Luken</a:t>
            </a:r>
            <a:r>
              <a:rPr lang="fi-FI" dirty="0"/>
              <a:t> edustajat ja toiminnanjohtaja</a:t>
            </a:r>
            <a:r>
              <a:rPr lang="fi-FI" dirty="0" smtClean="0"/>
              <a:t>.</a:t>
            </a:r>
          </a:p>
          <a:p>
            <a:pPr>
              <a:spcAft>
                <a:spcPts val="600"/>
              </a:spcAft>
            </a:pPr>
            <a:r>
              <a:rPr lang="fi-FI" dirty="0" smtClean="0"/>
              <a:t>Luonnokseen liittyvä opas paikkatietoaineistojen käsittelyyn valmistui lokakuussa 2019</a:t>
            </a:r>
            <a:endParaRPr lang="fi-FI" dirty="0"/>
          </a:p>
          <a:p>
            <a:endParaRPr lang="fi-FI" dirty="0" smtClean="0"/>
          </a:p>
          <a:p>
            <a:endParaRPr lang="fi-FI" dirty="0"/>
          </a:p>
        </p:txBody>
      </p:sp>
      <p:sp>
        <p:nvSpPr>
          <p:cNvPr id="2" name="Title 1"/>
          <p:cNvSpPr>
            <a:spLocks noGrp="1"/>
          </p:cNvSpPr>
          <p:nvPr>
            <p:ph type="title"/>
          </p:nvPr>
        </p:nvSpPr>
        <p:spPr>
          <a:xfrm>
            <a:off x="574470" y="285958"/>
            <a:ext cx="7543800" cy="628443"/>
          </a:xfrm>
          <a:solidFill>
            <a:schemeClr val="bg1"/>
          </a:solidFill>
        </p:spPr>
        <p:txBody>
          <a:bodyPr/>
          <a:lstStyle/>
          <a:p>
            <a:r>
              <a:rPr lang="fi-FI" dirty="0" smtClean="0"/>
              <a:t>Porvoon – Sipoon pilottialue </a:t>
            </a:r>
            <a:endParaRPr lang="fi-FI" dirty="0"/>
          </a:p>
        </p:txBody>
      </p:sp>
    </p:spTree>
    <p:extLst>
      <p:ext uri="{BB962C8B-B14F-4D97-AF65-F5344CB8AC3E}">
        <p14:creationId xmlns:p14="http://schemas.microsoft.com/office/powerpoint/2010/main" val="24996838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595F7A0-B1BC-49C5-B96E-2E527968A3AE}" type="slidenum">
              <a:rPr lang="en-US" smtClean="0"/>
              <a:pPr>
                <a:defRPr/>
              </a:pPr>
              <a:t>7</a:t>
            </a:fld>
            <a:endParaRPr lang="en-US" dirty="0"/>
          </a:p>
        </p:txBody>
      </p:sp>
      <p:sp>
        <p:nvSpPr>
          <p:cNvPr id="5" name="Date Placeholder 4"/>
          <p:cNvSpPr>
            <a:spLocks noGrp="1"/>
          </p:cNvSpPr>
          <p:nvPr>
            <p:ph type="dt" sz="half" idx="11"/>
          </p:nvPr>
        </p:nvSpPr>
        <p:spPr/>
        <p:txBody>
          <a:bodyPr/>
          <a:lstStyle/>
          <a:p>
            <a:pPr>
              <a:defRPr/>
            </a:pPr>
            <a:fld id="{6E948F04-9F99-4818-A695-679B8EF17C98}" type="datetime1">
              <a:rPr lang="fi-FI" smtClean="0"/>
              <a:pPr>
                <a:defRPr/>
              </a:pPr>
              <a:t>21.7.2020</a:t>
            </a:fld>
            <a:endParaRPr lang="en-US" dirty="0"/>
          </a:p>
        </p:txBody>
      </p:sp>
      <p:sp>
        <p:nvSpPr>
          <p:cNvPr id="6" name="Footer Placeholder 5"/>
          <p:cNvSpPr>
            <a:spLocks noGrp="1"/>
          </p:cNvSpPr>
          <p:nvPr>
            <p:ph type="ftr" sz="quarter" idx="12"/>
          </p:nvPr>
        </p:nvSpPr>
        <p:spPr/>
        <p:txBody>
          <a:bodyPr/>
          <a:lstStyle/>
          <a:p>
            <a:pPr>
              <a:defRPr/>
            </a:pPr>
            <a:endParaRPr lang="en-US"/>
          </a:p>
        </p:txBody>
      </p:sp>
      <p:pic>
        <p:nvPicPr>
          <p:cNvPr id="4098" name="Picture 2" title="luesuunnittelua kalatalousalueille -kansiku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4894" y="525599"/>
            <a:ext cx="1998583" cy="2826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title="Koris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3648" y="3640409"/>
            <a:ext cx="1179829" cy="1671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title="Koris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7792" y="4162425"/>
            <a:ext cx="133350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00634" y="4471313"/>
            <a:ext cx="5127813" cy="400110"/>
          </a:xfrm>
          <a:prstGeom prst="rect">
            <a:avLst/>
          </a:prstGeom>
          <a:noFill/>
        </p:spPr>
        <p:txBody>
          <a:bodyPr wrap="square" rtlCol="0">
            <a:spAutoFit/>
          </a:bodyPr>
          <a:lstStyle/>
          <a:p>
            <a:r>
              <a:rPr lang="fi-FI" sz="2000" dirty="0" smtClean="0"/>
              <a:t>Raportit valmistuivat lokakuussa 2019</a:t>
            </a:r>
          </a:p>
        </p:txBody>
      </p:sp>
      <p:sp>
        <p:nvSpPr>
          <p:cNvPr id="3" name="Content Placeholder 2"/>
          <p:cNvSpPr>
            <a:spLocks noGrp="1"/>
          </p:cNvSpPr>
          <p:nvPr>
            <p:ph idx="1"/>
          </p:nvPr>
        </p:nvSpPr>
        <p:spPr>
          <a:xfrm>
            <a:off x="505572" y="1016842"/>
            <a:ext cx="6248028" cy="4418013"/>
          </a:xfrm>
        </p:spPr>
        <p:txBody>
          <a:bodyPr/>
          <a:lstStyle/>
          <a:p>
            <a:pPr marL="0" indent="0">
              <a:buNone/>
            </a:pPr>
            <a:endParaRPr lang="fi-FI" sz="1000" dirty="0" smtClean="0"/>
          </a:p>
          <a:p>
            <a:r>
              <a:rPr lang="fi-FI" dirty="0" smtClean="0"/>
              <a:t>Tavoitteena tuottaa ehdotuksia aluemäärityksistä kalatalousalueiden päätöksenteon pohjaksi, erityisesti kaupalliseen kalastukseen hyvin soveltuvat alueet</a:t>
            </a:r>
          </a:p>
          <a:p>
            <a:endParaRPr lang="fi-FI" sz="800" dirty="0" smtClean="0"/>
          </a:p>
          <a:p>
            <a:r>
              <a:rPr lang="fi-FI" dirty="0" smtClean="0"/>
              <a:t>Joki- ja täplärapukysymykset pääaltaalla ja sivuvesistöissä</a:t>
            </a:r>
          </a:p>
          <a:p>
            <a:endParaRPr lang="fi-FI" sz="800" dirty="0" smtClean="0"/>
          </a:p>
          <a:p>
            <a:r>
              <a:rPr lang="fi-FI" dirty="0" smtClean="0"/>
              <a:t>Taimenmerkintäaineistojen käyttömahdollisuudet </a:t>
            </a:r>
            <a:r>
              <a:rPr lang="fi-FI" dirty="0" err="1" smtClean="0"/>
              <a:t>KHS-työssä</a:t>
            </a:r>
            <a:r>
              <a:rPr lang="fi-FI" dirty="0" smtClean="0"/>
              <a:t> (mukana myös Suomenlahti)</a:t>
            </a:r>
          </a:p>
          <a:p>
            <a:endParaRPr lang="fi-FI" dirty="0"/>
          </a:p>
        </p:txBody>
      </p:sp>
      <p:sp>
        <p:nvSpPr>
          <p:cNvPr id="2" name="Title 1"/>
          <p:cNvSpPr>
            <a:spLocks noGrp="1"/>
          </p:cNvSpPr>
          <p:nvPr>
            <p:ph type="title"/>
          </p:nvPr>
        </p:nvSpPr>
        <p:spPr>
          <a:xfrm>
            <a:off x="690563" y="306294"/>
            <a:ext cx="7543800" cy="661895"/>
          </a:xfrm>
        </p:spPr>
        <p:txBody>
          <a:bodyPr/>
          <a:lstStyle/>
          <a:p>
            <a:r>
              <a:rPr lang="fi-FI" dirty="0" smtClean="0"/>
              <a:t>Päijänteen pilottialue</a:t>
            </a:r>
            <a:endParaRPr lang="fi-FI" dirty="0"/>
          </a:p>
        </p:txBody>
      </p:sp>
    </p:spTree>
    <p:extLst>
      <p:ext uri="{BB962C8B-B14F-4D97-AF65-F5344CB8AC3E}">
        <p14:creationId xmlns:p14="http://schemas.microsoft.com/office/powerpoint/2010/main" val="38860552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595F7A0-B1BC-49C5-B96E-2E527968A3AE}" type="slidenum">
              <a:rPr lang="en-US" smtClean="0"/>
              <a:pPr>
                <a:defRPr/>
              </a:pPr>
              <a:t>8</a:t>
            </a:fld>
            <a:endParaRPr lang="en-US" dirty="0"/>
          </a:p>
        </p:txBody>
      </p:sp>
      <p:sp>
        <p:nvSpPr>
          <p:cNvPr id="5" name="Date Placeholder 4"/>
          <p:cNvSpPr>
            <a:spLocks noGrp="1"/>
          </p:cNvSpPr>
          <p:nvPr>
            <p:ph type="dt" sz="half" idx="11"/>
          </p:nvPr>
        </p:nvSpPr>
        <p:spPr/>
        <p:txBody>
          <a:bodyPr/>
          <a:lstStyle/>
          <a:p>
            <a:pPr>
              <a:defRPr/>
            </a:pPr>
            <a:fld id="{6E948F04-9F99-4818-A695-679B8EF17C98}" type="datetime1">
              <a:rPr lang="fi-FI" smtClean="0"/>
              <a:pPr>
                <a:defRPr/>
              </a:pPr>
              <a:t>21.7.2020</a:t>
            </a:fld>
            <a:endParaRPr lang="en-US" dirty="0"/>
          </a:p>
        </p:txBody>
      </p:sp>
      <p:sp>
        <p:nvSpPr>
          <p:cNvPr id="6" name="Footer Placeholder 5"/>
          <p:cNvSpPr>
            <a:spLocks noGrp="1"/>
          </p:cNvSpPr>
          <p:nvPr>
            <p:ph type="ftr" sz="quarter" idx="12"/>
          </p:nvPr>
        </p:nvSpPr>
        <p:spPr/>
        <p:txBody>
          <a:bodyPr/>
          <a:lstStyle/>
          <a:p>
            <a:pPr>
              <a:defRPr/>
            </a:pPr>
            <a:endParaRPr lang="en-US" dirty="0"/>
          </a:p>
        </p:txBody>
      </p:sp>
      <p:sp>
        <p:nvSpPr>
          <p:cNvPr id="7" name="TextBox 6"/>
          <p:cNvSpPr txBox="1"/>
          <p:nvPr/>
        </p:nvSpPr>
        <p:spPr>
          <a:xfrm>
            <a:off x="6633881" y="5745331"/>
            <a:ext cx="2384613" cy="246221"/>
          </a:xfrm>
          <a:prstGeom prst="rect">
            <a:avLst/>
          </a:prstGeom>
          <a:noFill/>
        </p:spPr>
        <p:txBody>
          <a:bodyPr wrap="square" rtlCol="0">
            <a:spAutoFit/>
          </a:bodyPr>
          <a:lstStyle/>
          <a:p>
            <a:r>
              <a:rPr lang="fi-FI" sz="1000" dirty="0" smtClean="0"/>
              <a:t>Lähde: Syke, </a:t>
            </a:r>
            <a:r>
              <a:rPr lang="fi-FI" sz="1000" dirty="0" err="1" smtClean="0"/>
              <a:t>VESISEN-tuote</a:t>
            </a:r>
            <a:endParaRPr lang="fi-FI" sz="1000" dirty="0"/>
          </a:p>
        </p:txBody>
      </p:sp>
      <p:pic>
        <p:nvPicPr>
          <p:cNvPr id="1026" name="Picture 2" title="Veden näkösyvyys Päijänteen kalatalousalueilla kartt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2666" y="1865461"/>
            <a:ext cx="2775828" cy="3926498"/>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title="QGSIS trademar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3304" y="833718"/>
            <a:ext cx="2320667" cy="89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383014" y="797858"/>
            <a:ext cx="6090290" cy="5513294"/>
          </a:xfrm>
        </p:spPr>
        <p:txBody>
          <a:bodyPr/>
          <a:lstStyle/>
          <a:p>
            <a:pPr marL="0" indent="0">
              <a:buNone/>
            </a:pPr>
            <a:r>
              <a:rPr lang="fi-FI" sz="1600" dirty="0"/>
              <a:t>Esimerkkejä </a:t>
            </a:r>
            <a:r>
              <a:rPr lang="fi-FI" sz="1600" dirty="0" err="1"/>
              <a:t>KHS:n</a:t>
            </a:r>
            <a:r>
              <a:rPr lang="fi-FI" sz="1600" dirty="0"/>
              <a:t> valmistelussa mahdollisesti käytettävistä </a:t>
            </a:r>
            <a:r>
              <a:rPr lang="fi-FI" sz="1600" dirty="0" smtClean="0"/>
              <a:t>paikkatietoaineistosta:</a:t>
            </a:r>
          </a:p>
          <a:p>
            <a:pPr marL="0" indent="0">
              <a:buNone/>
            </a:pPr>
            <a:endParaRPr lang="fi-FI" sz="1000" dirty="0" smtClean="0"/>
          </a:p>
          <a:p>
            <a:r>
              <a:rPr lang="fi-FI" sz="1600" dirty="0" smtClean="0"/>
              <a:t>Väylät</a:t>
            </a:r>
            <a:r>
              <a:rPr lang="fi-FI" sz="1600" dirty="0"/>
              <a:t>, satamat, suoja-alueet, suojelualueet, Natura-alueet</a:t>
            </a:r>
          </a:p>
          <a:p>
            <a:r>
              <a:rPr lang="fi-FI" sz="1600" dirty="0" smtClean="0"/>
              <a:t>Kiinteistörajat </a:t>
            </a:r>
            <a:r>
              <a:rPr lang="fi-FI" sz="1600" dirty="0"/>
              <a:t>ja </a:t>
            </a:r>
            <a:r>
              <a:rPr lang="fi-FI" sz="1600" dirty="0" smtClean="0"/>
              <a:t>tunnukset</a:t>
            </a:r>
            <a:endParaRPr lang="fi-FI" sz="1600" dirty="0"/>
          </a:p>
          <a:p>
            <a:r>
              <a:rPr lang="fi-FI" sz="1600" dirty="0" smtClean="0"/>
              <a:t>Järjestäytyneet / järjestäytymättömät osakaskunnat</a:t>
            </a:r>
          </a:p>
          <a:p>
            <a:r>
              <a:rPr lang="fi-FI" sz="1600" dirty="0"/>
              <a:t>Vesialueiden tila, paineet, </a:t>
            </a:r>
            <a:r>
              <a:rPr lang="fi-FI" sz="1600" dirty="0" smtClean="0"/>
              <a:t>seurannat</a:t>
            </a:r>
            <a:endParaRPr lang="fi-FI" sz="1600" dirty="0"/>
          </a:p>
          <a:p>
            <a:r>
              <a:rPr lang="fi-FI" sz="1600" dirty="0"/>
              <a:t>Kalastusrajoitusalueet</a:t>
            </a:r>
          </a:p>
          <a:p>
            <a:r>
              <a:rPr lang="fi-FI" sz="1600" dirty="0" smtClean="0"/>
              <a:t>Kalastukseen liittyvä </a:t>
            </a:r>
            <a:r>
              <a:rPr lang="fi-FI" sz="1600" dirty="0" err="1" smtClean="0"/>
              <a:t>infra</a:t>
            </a:r>
            <a:endParaRPr lang="fi-FI" sz="1600" dirty="0" smtClean="0"/>
          </a:p>
          <a:p>
            <a:r>
              <a:rPr lang="fi-FI" sz="1600" dirty="0"/>
              <a:t>Merimetsokoloniat, </a:t>
            </a:r>
            <a:r>
              <a:rPr lang="fi-FI" sz="1600" dirty="0" smtClean="0"/>
              <a:t>kalojen merkintäpalautukset</a:t>
            </a:r>
          </a:p>
          <a:p>
            <a:r>
              <a:rPr lang="fi-FI" sz="1600" dirty="0" smtClean="0"/>
              <a:t>Kalojen tärkeimmät lisääntymisalueet  </a:t>
            </a:r>
          </a:p>
          <a:p>
            <a:r>
              <a:rPr lang="fi-FI" sz="1600" dirty="0" smtClean="0"/>
              <a:t>Rapulajien esiintymisalueet</a:t>
            </a:r>
          </a:p>
          <a:p>
            <a:r>
              <a:rPr lang="fi-FI" sz="1600" dirty="0" smtClean="0"/>
              <a:t>Kaupallisten kalastajien käytössä olevat alueet</a:t>
            </a:r>
          </a:p>
          <a:p>
            <a:r>
              <a:rPr lang="fi-FI" sz="1600" dirty="0" smtClean="0"/>
              <a:t>Vapaa-ajankalastukselle tärkeät alueet</a:t>
            </a:r>
          </a:p>
          <a:p>
            <a:r>
              <a:rPr lang="fi-FI" sz="1600" dirty="0" smtClean="0"/>
              <a:t>Opastoiminnan käyttämät alueet</a:t>
            </a:r>
          </a:p>
          <a:p>
            <a:r>
              <a:rPr lang="fi-FI" sz="1600" dirty="0" smtClean="0"/>
              <a:t>Valvonnan painottuminen, sopimusalueiden kattavuus</a:t>
            </a:r>
            <a:endParaRPr lang="fi-FI" sz="1600" dirty="0"/>
          </a:p>
          <a:p>
            <a:r>
              <a:rPr lang="fi-FI" sz="1600" dirty="0" smtClean="0"/>
              <a:t>Toteutuneet ja potentiaaliset kunnostuskohteet</a:t>
            </a:r>
          </a:p>
          <a:p>
            <a:endParaRPr lang="fi-FI" sz="1000" dirty="0"/>
          </a:p>
          <a:p>
            <a:pPr marL="0" indent="0">
              <a:buNone/>
            </a:pPr>
            <a:r>
              <a:rPr lang="fi-FI" sz="1600" dirty="0" smtClean="0">
                <a:hlinkClick r:id="rId5"/>
              </a:rPr>
              <a:t>QGSIS paikkatieto-ohjelma</a:t>
            </a:r>
            <a:r>
              <a:rPr lang="fi-FI" sz="1600" dirty="0" smtClean="0"/>
              <a:t>, ilmainen</a:t>
            </a:r>
            <a:endParaRPr lang="fi-FI" sz="1600" dirty="0" smtClean="0"/>
          </a:p>
          <a:p>
            <a:endParaRPr lang="fi-FI" dirty="0" smtClean="0"/>
          </a:p>
        </p:txBody>
      </p:sp>
      <p:sp>
        <p:nvSpPr>
          <p:cNvPr id="2" name="Title 1"/>
          <p:cNvSpPr>
            <a:spLocks noGrp="1"/>
          </p:cNvSpPr>
          <p:nvPr>
            <p:ph type="title"/>
          </p:nvPr>
        </p:nvSpPr>
        <p:spPr>
          <a:xfrm>
            <a:off x="282387" y="121860"/>
            <a:ext cx="8511584" cy="1038225"/>
          </a:xfrm>
        </p:spPr>
        <p:txBody>
          <a:bodyPr/>
          <a:lstStyle/>
          <a:p>
            <a:r>
              <a:rPr lang="fi-FI" dirty="0" smtClean="0"/>
              <a:t>Paikkatietoaineistojen ja -menetelmien käyttö keskeistä</a:t>
            </a:r>
            <a:endParaRPr lang="fi-FI" dirty="0"/>
          </a:p>
        </p:txBody>
      </p:sp>
    </p:spTree>
    <p:extLst>
      <p:ext uri="{BB962C8B-B14F-4D97-AF65-F5344CB8AC3E}">
        <p14:creationId xmlns:p14="http://schemas.microsoft.com/office/powerpoint/2010/main" val="1769903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595F7A0-B1BC-49C5-B96E-2E527968A3AE}" type="slidenum">
              <a:rPr lang="en-US" smtClean="0"/>
              <a:pPr>
                <a:defRPr/>
              </a:pPr>
              <a:t>9</a:t>
            </a:fld>
            <a:endParaRPr lang="en-US" dirty="0"/>
          </a:p>
        </p:txBody>
      </p:sp>
      <p:sp>
        <p:nvSpPr>
          <p:cNvPr id="5" name="Date Placeholder 4"/>
          <p:cNvSpPr>
            <a:spLocks noGrp="1"/>
          </p:cNvSpPr>
          <p:nvPr>
            <p:ph type="dt" sz="half" idx="11"/>
          </p:nvPr>
        </p:nvSpPr>
        <p:spPr/>
        <p:txBody>
          <a:bodyPr/>
          <a:lstStyle/>
          <a:p>
            <a:pPr>
              <a:defRPr/>
            </a:pPr>
            <a:fld id="{6E948F04-9F99-4818-A695-679B8EF17C98}" type="datetime1">
              <a:rPr lang="fi-FI" smtClean="0"/>
              <a:pPr>
                <a:defRPr/>
              </a:pPr>
              <a:t>21.7.2020</a:t>
            </a:fld>
            <a:endParaRPr lang="en-US" dirty="0"/>
          </a:p>
        </p:txBody>
      </p:sp>
      <p:pic>
        <p:nvPicPr>
          <p:cNvPr id="8" name="Picture 2" title="Omistus ja hallinta Porvoon-Sipoon kalatalousalueelle kart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0629" y="2415654"/>
            <a:ext cx="5777627" cy="4084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529976" y="823657"/>
            <a:ext cx="7950635" cy="4418013"/>
          </a:xfrm>
        </p:spPr>
        <p:txBody>
          <a:bodyPr/>
          <a:lstStyle/>
          <a:p>
            <a:r>
              <a:rPr lang="fi-FI" dirty="0" smtClean="0"/>
              <a:t>Vesialueiden omistussuhteet, osakaskunnat, järjestäytyneet osakaskunnat</a:t>
            </a:r>
            <a:r>
              <a:rPr lang="fi-FI" dirty="0"/>
              <a:t> </a:t>
            </a:r>
            <a:r>
              <a:rPr lang="fi-FI" sz="1600" dirty="0" smtClean="0"/>
              <a:t>(Maanmittauslaitos, kiinteistörekisteri, kalatalousalue)</a:t>
            </a:r>
          </a:p>
          <a:p>
            <a:r>
              <a:rPr lang="fi-FI" dirty="0" smtClean="0"/>
              <a:t>Tietoja tarvitaan mm. yhtenäislupa-alueiden ja valvonnan kehittämisessä, myös pinta-alojen lasku yksinkertaista</a:t>
            </a:r>
          </a:p>
          <a:p>
            <a:endParaRPr lang="fi-FI" sz="800" dirty="0"/>
          </a:p>
        </p:txBody>
      </p:sp>
      <p:sp>
        <p:nvSpPr>
          <p:cNvPr id="2" name="Title 1"/>
          <p:cNvSpPr>
            <a:spLocks noGrp="1"/>
          </p:cNvSpPr>
          <p:nvPr>
            <p:ph type="title"/>
          </p:nvPr>
        </p:nvSpPr>
        <p:spPr>
          <a:xfrm>
            <a:off x="448235" y="216329"/>
            <a:ext cx="7821207" cy="806236"/>
          </a:xfrm>
        </p:spPr>
        <p:txBody>
          <a:bodyPr/>
          <a:lstStyle/>
          <a:p>
            <a:r>
              <a:rPr lang="fi-FI" dirty="0" smtClean="0"/>
              <a:t>Vesialueiden omistus</a:t>
            </a:r>
            <a:endParaRPr lang="fi-FI" dirty="0"/>
          </a:p>
        </p:txBody>
      </p:sp>
    </p:spTree>
    <p:extLst>
      <p:ext uri="{BB962C8B-B14F-4D97-AF65-F5344CB8AC3E}">
        <p14:creationId xmlns:p14="http://schemas.microsoft.com/office/powerpoint/2010/main" val="2916841020"/>
      </p:ext>
    </p:extLst>
  </p:cSld>
  <p:clrMapOvr>
    <a:masterClrMapping/>
  </p:clrMapOvr>
  <p:timing>
    <p:tnLst>
      <p:par>
        <p:cTn id="1" dur="indefinite" restart="never" nodeType="tmRoot"/>
      </p:par>
    </p:tnLst>
  </p:timing>
</p:sld>
</file>

<file path=ppt/theme/theme1.xml><?xml version="1.0" encoding="utf-8"?>
<a:theme xmlns:a="http://schemas.openxmlformats.org/drawingml/2006/main" name="2016_03_11_Luke_PP_EN">
  <a:themeElements>
    <a:clrScheme name="Luke 2">
      <a:dk1>
        <a:srgbClr val="54585A"/>
      </a:dk1>
      <a:lt1>
        <a:sysClr val="window" lastClr="FFFFFF"/>
      </a:lt1>
      <a:dk2>
        <a:srgbClr val="54585A"/>
      </a:dk2>
      <a:lt2>
        <a:srgbClr val="FFFFFF"/>
      </a:lt2>
      <a:accent1>
        <a:srgbClr val="FF8200"/>
      </a:accent1>
      <a:accent2>
        <a:srgbClr val="00B5E2"/>
      </a:accent2>
      <a:accent3>
        <a:srgbClr val="0033A0"/>
      </a:accent3>
      <a:accent4>
        <a:srgbClr val="78BE20"/>
      </a:accent4>
      <a:accent5>
        <a:srgbClr val="E10098"/>
      </a:accent5>
      <a:accent6>
        <a:srgbClr val="7F3F98"/>
      </a:accent6>
      <a:hlink>
        <a:srgbClr val="FF8200"/>
      </a:hlink>
      <a:folHlink>
        <a:srgbClr val="4C4C4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112E58CE101F2D4B90895E5F3183DB0D" ma:contentTypeVersion="15" ma:contentTypeDescription="Luo uusi asiakirja." ma:contentTypeScope="" ma:versionID="5550fe5ea1fef170c1b7c92662bf2027">
  <xsd:schema xmlns:xsd="http://www.w3.org/2001/XMLSchema" xmlns:xs="http://www.w3.org/2001/XMLSchema" xmlns:p="http://schemas.microsoft.com/office/2006/metadata/properties" xmlns:ns2="07f82f05-2834-4a85-9f0d-97345fc438c7" xmlns:ns3="a4ceee9a-8660-4a90-926a-96641136a8a6" targetNamespace="http://schemas.microsoft.com/office/2006/metadata/properties" ma:root="true" ma:fieldsID="78913cb1d491925b17086ebb8c036969" ns2:_="" ns3:_="">
    <xsd:import namespace="07f82f05-2834-4a85-9f0d-97345fc438c7"/>
    <xsd:import namespace="a4ceee9a-8660-4a90-926a-96641136a8a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f82f05-2834-4a85-9f0d-97345fc438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Kuvien tunnisteet" ma:readOnly="false" ma:fieldId="{5cf76f15-5ced-4ddc-b409-7134ff3c332f}" ma:taxonomyMulti="true" ma:sspId="d8a5ecd6-af6c-43f6-aded-cfb13d62c2b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ceee9a-8660-4a90-926a-96641136a8a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145a95e-bcbf-4b50-a2a3-dea2b6810ed4}" ma:internalName="TaxCatchAll" ma:showField="CatchAllData" ma:web="a4ceee9a-8660-4a90-926a-96641136a8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3EF3D4-3430-4D53-A199-3E6C71BE5D6B}"/>
</file>

<file path=customXml/itemProps2.xml><?xml version="1.0" encoding="utf-8"?>
<ds:datastoreItem xmlns:ds="http://schemas.openxmlformats.org/officeDocument/2006/customXml" ds:itemID="{B0C56E99-5899-4EB3-8DF7-27ECCFA70431}"/>
</file>

<file path=docProps/app.xml><?xml version="1.0" encoding="utf-8"?>
<Properties xmlns="http://schemas.openxmlformats.org/officeDocument/2006/extended-properties" xmlns:vt="http://schemas.openxmlformats.org/officeDocument/2006/docPropsVTypes">
  <Template>2016_03_11_Luke_PP_EN</Template>
  <TotalTime>6156</TotalTime>
  <Words>1510</Words>
  <Application>Microsoft Office PowerPoint</Application>
  <PresentationFormat>Näytössä katseltava diaesitys (4:3)</PresentationFormat>
  <Paragraphs>260</Paragraphs>
  <Slides>21</Slides>
  <Notes>17</Notes>
  <HiddenSlides>0</HiddenSlides>
  <MMClips>0</MMClips>
  <ScaleCrop>false</ScaleCrop>
  <HeadingPairs>
    <vt:vector size="6" baseType="variant">
      <vt:variant>
        <vt:lpstr>Käytetyt fontit</vt:lpstr>
      </vt:variant>
      <vt:variant>
        <vt:i4>3</vt:i4>
      </vt:variant>
      <vt:variant>
        <vt:lpstr>Teema</vt:lpstr>
      </vt:variant>
      <vt:variant>
        <vt:i4>2</vt:i4>
      </vt:variant>
      <vt:variant>
        <vt:lpstr>Dian otsikot</vt:lpstr>
      </vt:variant>
      <vt:variant>
        <vt:i4>21</vt:i4>
      </vt:variant>
    </vt:vector>
  </HeadingPairs>
  <TitlesOfParts>
    <vt:vector size="26" baseType="lpstr">
      <vt:lpstr>ＭＳ Ｐゴシック</vt:lpstr>
      <vt:lpstr>Arial</vt:lpstr>
      <vt:lpstr>Calibri</vt:lpstr>
      <vt:lpstr>2016_03_11_Luke_PP_EN</vt:lpstr>
      <vt:lpstr>Custom Design</vt:lpstr>
      <vt:lpstr>Uudet käyttö- ja hoitosuunnitelmat – paikkatiedot käyttöön</vt:lpstr>
      <vt:lpstr>Kalatalousalue ja KHS, mitä ne ovat?</vt:lpstr>
      <vt:lpstr>KHS:n sisältö</vt:lpstr>
      <vt:lpstr>KHS –mallirunko (Salminen ym. 2019)</vt:lpstr>
      <vt:lpstr>Kalatalouden aluesuunnittelupilotit –hanke (2017-2019)</vt:lpstr>
      <vt:lpstr>Porvoon – Sipoon pilottialue </vt:lpstr>
      <vt:lpstr>Päijänteen pilottialue</vt:lpstr>
      <vt:lpstr>Paikkatietoaineistojen ja -menetelmien käyttö keskeistä</vt:lpstr>
      <vt:lpstr>Vesialueiden omistus</vt:lpstr>
      <vt:lpstr>Vesialueiden muu kuin kalastuskäyttö </vt:lpstr>
      <vt:lpstr>Vapaa-ajankalastukselle tärkeät alueet </vt:lpstr>
      <vt:lpstr>Porvoo: ehdotettu kalastusrajoitusalue</vt:lpstr>
      <vt:lpstr>Päijänne: järvitaimenen kannalta tärkeät alueet</vt:lpstr>
      <vt:lpstr>Kaupalliseen kalastukseen hyvin soveltuvat alueet</vt:lpstr>
      <vt:lpstr>Etelä-Päijänne: kaupallisen kalastuksen käyttämät alueet </vt:lpstr>
      <vt:lpstr>Jokiravun ja täpläravun esiintyminen Pohjois-Päijänteen kalatalousalueella</vt:lpstr>
      <vt:lpstr>Palauttamis- ja suoja-alueet jokiravulle</vt:lpstr>
      <vt:lpstr>Taimenmerkinnät</vt:lpstr>
      <vt:lpstr>Johtopäätöksiä</vt:lpstr>
      <vt:lpstr>Hankkeen tuottamat raportit</vt:lpstr>
      <vt:lpstr>PowerPoint-esitys</vt:lpstr>
    </vt:vector>
  </TitlesOfParts>
  <Company>METLA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Pääotsikko</dc:title>
  <dc:creator>Luonnonvarakeskus</dc:creator>
  <cp:lastModifiedBy>Kantonen Tyyni (MMM)</cp:lastModifiedBy>
  <cp:revision>373</cp:revision>
  <dcterms:created xsi:type="dcterms:W3CDTF">2016-09-27T10:44:05Z</dcterms:created>
  <dcterms:modified xsi:type="dcterms:W3CDTF">2020-07-21T11:30:54Z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-601164488</vt:i4>
  </property>
  <property fmtid="{D5CDD505-2E9C-101B-9397-08002B2CF9AE}" pid="3" name="_NewReviewCycle">
    <vt:lpwstr/>
  </property>
  <property fmtid="{D5CDD505-2E9C-101B-9397-08002B2CF9AE}" pid="4" name="_EmailSubject">
    <vt:lpwstr>Innovaatiopäivien esitelmä KHS-työ</vt:lpwstr>
  </property>
  <property fmtid="{D5CDD505-2E9C-101B-9397-08002B2CF9AE}" pid="5" name="_AuthorEmail">
    <vt:lpwstr>tapio.keskinen@luke.fi</vt:lpwstr>
  </property>
  <property fmtid="{D5CDD505-2E9C-101B-9397-08002B2CF9AE}" pid="6" name="_AuthorEmailDisplayName">
    <vt:lpwstr>Keskinen Tapio (Luke)</vt:lpwstr>
  </property>
  <property fmtid="{D5CDD505-2E9C-101B-9397-08002B2CF9AE}" pid="7" name="_PreviousAdHocReviewCycleID">
    <vt:i4>-815289135</vt:i4>
  </property>
</Properties>
</file>