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0"/>
  </p:notesMasterIdLst>
  <p:sldIdLst>
    <p:sldId id="257" r:id="rId5"/>
    <p:sldId id="284" r:id="rId6"/>
    <p:sldId id="283" r:id="rId7"/>
    <p:sldId id="285" r:id="rId8"/>
    <p:sldId id="258" r:id="rId9"/>
    <p:sldId id="287" r:id="rId10"/>
    <p:sldId id="259" r:id="rId11"/>
    <p:sldId id="400" r:id="rId12"/>
    <p:sldId id="266" r:id="rId13"/>
    <p:sldId id="267" r:id="rId14"/>
    <p:sldId id="348" r:id="rId15"/>
    <p:sldId id="291" r:id="rId16"/>
    <p:sldId id="289" r:id="rId17"/>
    <p:sldId id="324" r:id="rId18"/>
    <p:sldId id="295" r:id="rId19"/>
    <p:sldId id="293" r:id="rId20"/>
    <p:sldId id="296" r:id="rId21"/>
    <p:sldId id="325" r:id="rId22"/>
    <p:sldId id="299" r:id="rId23"/>
    <p:sldId id="302" r:id="rId24"/>
    <p:sldId id="303" r:id="rId25"/>
    <p:sldId id="304" r:id="rId26"/>
    <p:sldId id="305" r:id="rId27"/>
    <p:sldId id="316" r:id="rId28"/>
    <p:sldId id="317" r:id="rId29"/>
    <p:sldId id="318" r:id="rId30"/>
    <p:sldId id="319" r:id="rId31"/>
    <p:sldId id="311" r:id="rId32"/>
    <p:sldId id="306" r:id="rId33"/>
    <p:sldId id="307" r:id="rId34"/>
    <p:sldId id="308" r:id="rId35"/>
    <p:sldId id="309" r:id="rId36"/>
    <p:sldId id="310" r:id="rId37"/>
    <p:sldId id="320" r:id="rId38"/>
    <p:sldId id="331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40" r:id="rId48"/>
    <p:sldId id="341" r:id="rId49"/>
    <p:sldId id="342" r:id="rId50"/>
    <p:sldId id="382" r:id="rId51"/>
    <p:sldId id="381" r:id="rId52"/>
    <p:sldId id="394" r:id="rId53"/>
    <p:sldId id="395" r:id="rId54"/>
    <p:sldId id="397" r:id="rId55"/>
    <p:sldId id="398" r:id="rId56"/>
    <p:sldId id="396" r:id="rId57"/>
    <p:sldId id="399" r:id="rId58"/>
    <p:sldId id="286" r:id="rId59"/>
    <p:sldId id="297" r:id="rId60"/>
    <p:sldId id="391" r:id="rId61"/>
    <p:sldId id="330" r:id="rId62"/>
    <p:sldId id="314" r:id="rId63"/>
    <p:sldId id="321" r:id="rId64"/>
    <p:sldId id="322" r:id="rId65"/>
    <p:sldId id="312" r:id="rId66"/>
    <p:sldId id="323" r:id="rId67"/>
    <p:sldId id="393" r:id="rId68"/>
    <p:sldId id="392" r:id="rId6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Jalostusteollisuuden</a:t>
            </a:r>
            <a:r>
              <a:rPr lang="en-US" sz="1600" dirty="0"/>
              <a:t> </a:t>
            </a:r>
            <a:r>
              <a:rPr lang="en-US" sz="1600" dirty="0" err="1"/>
              <a:t>sivuvirrat</a:t>
            </a:r>
            <a:r>
              <a:rPr lang="en-US" sz="1600" dirty="0"/>
              <a:t> 10-20 MILJ. KG</a:t>
            </a:r>
          </a:p>
        </c:rich>
      </c:tx>
      <c:layout>
        <c:manualLayout>
          <c:xMode val="edge"/>
          <c:yMode val="edge"/>
          <c:x val="0.11978307965781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1411093211865349"/>
          <c:y val="0.37650113628612153"/>
          <c:w val="0.34708643484057328"/>
          <c:h val="0.56080566814700994"/>
        </c:manualLayout>
      </c:layout>
      <c:pieChart>
        <c:varyColors val="1"/>
        <c:ser>
          <c:idx val="0"/>
          <c:order val="0"/>
          <c:tx>
            <c:strRef>
              <c:f>Taul1!$G$26</c:f>
              <c:strCache>
                <c:ptCount val="1"/>
                <c:pt idx="0">
                  <c:v>Jalostusteollisuuden sivuvirrat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B8-471F-B1B8-6C78A7655EC4}"/>
              </c:ext>
            </c:extLst>
          </c:dPt>
          <c:dLbls>
            <c:delete val="1"/>
          </c:dLbls>
          <c:val>
            <c:numRef>
              <c:f>Taul1!$H$26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8-471F-B1B8-6C78A7655E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SILAKKA</a:t>
            </a:r>
            <a:r>
              <a:rPr lang="en-US" sz="1800" baseline="0" dirty="0"/>
              <a:t> JA KILOHAILI</a:t>
            </a:r>
            <a:r>
              <a:rPr lang="en-US" sz="1800" dirty="0"/>
              <a:t> 110</a:t>
            </a:r>
            <a:r>
              <a:rPr lang="en-US" sz="1800" baseline="0" dirty="0"/>
              <a:t>  MILJ</a:t>
            </a:r>
            <a:r>
              <a:rPr lang="en-US" sz="1800" dirty="0"/>
              <a:t>. KG</a:t>
            </a:r>
          </a:p>
        </c:rich>
      </c:tx>
      <c:layout>
        <c:manualLayout>
          <c:xMode val="edge"/>
          <c:yMode val="edge"/>
          <c:x val="0.22252994348145713"/>
          <c:y val="1.705116098211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316421697287839"/>
          <c:y val="0.15269065325167686"/>
          <c:w val="0.44782677165354323"/>
          <c:h val="0.7463779527559054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8-44B5-936A-587EA44E26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8-44B5-936A-587EA44E2612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28-44B5-936A-587EA44E261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28-44B5-936A-587EA44E2612}"/>
              </c:ext>
            </c:extLst>
          </c:dPt>
          <c:dLbls>
            <c:dLbl>
              <c:idx val="0"/>
              <c:layout>
                <c:manualLayout>
                  <c:x val="0.13438106421191653"/>
                  <c:y val="8.1808027299141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8-44B5-936A-587EA44E2612}"/>
                </c:ext>
              </c:extLst>
            </c:dLbl>
            <c:dLbl>
              <c:idx val="1"/>
              <c:layout>
                <c:manualLayout>
                  <c:x val="-0.17642425073337006"/>
                  <c:y val="-0.199626430396622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79550026356416E-2"/>
                      <c:h val="0.17076074880568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28-44B5-936A-587EA44E2612}"/>
                </c:ext>
              </c:extLst>
            </c:dLbl>
            <c:dLbl>
              <c:idx val="2"/>
              <c:layout>
                <c:manualLayout>
                  <c:x val="0.13088101391588616"/>
                  <c:y val="-0.22786152162937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0506606359177"/>
                      <c:h val="0.18169702750243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28-44B5-936A-587EA44E2612}"/>
                </c:ext>
              </c:extLst>
            </c:dLbl>
            <c:dLbl>
              <c:idx val="3"/>
              <c:layout>
                <c:manualLayout>
                  <c:x val="0.11059429724400541"/>
                  <c:y val="0.231547834740423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6070568097732"/>
                      <c:h val="0.18383844232512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28-44B5-936A-587EA44E26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Taul1!$G$6:$G$9</c:f>
              <c:strCache>
                <c:ptCount val="4"/>
                <c:pt idx="0">
                  <c:v>Elintarvike kotimaa</c:v>
                </c:pt>
                <c:pt idx="1">
                  <c:v>Muu käyttö</c:v>
                </c:pt>
                <c:pt idx="2">
                  <c:v>Kotimainen kalajauho</c:v>
                </c:pt>
                <c:pt idx="3">
                  <c:v>Elintarvike vienti</c:v>
                </c:pt>
              </c:strCache>
            </c:strRef>
          </c:cat>
          <c:val>
            <c:numRef>
              <c:f>Taul1!$H$6:$H$9</c:f>
              <c:numCache>
                <c:formatCode>General</c:formatCode>
                <c:ptCount val="4"/>
                <c:pt idx="0">
                  <c:v>4</c:v>
                </c:pt>
                <c:pt idx="1">
                  <c:v>44</c:v>
                </c:pt>
                <c:pt idx="2">
                  <c:v>40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28-44B5-936A-587EA44E26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VAJAASTI HYÖDYNNETYT KALAT</a:t>
            </a:r>
          </a:p>
          <a:p>
            <a:pPr>
              <a:defRPr/>
            </a:pPr>
            <a:r>
              <a:rPr lang="en-US" dirty="0"/>
              <a:t>5-10 </a:t>
            </a:r>
            <a:r>
              <a:rPr lang="en-US" dirty="0" err="1"/>
              <a:t>Milj</a:t>
            </a:r>
            <a:r>
              <a:rPr lang="en-US" dirty="0"/>
              <a:t>. kg</a:t>
            </a:r>
          </a:p>
        </c:rich>
      </c:tx>
      <c:layout>
        <c:manualLayout>
          <c:xMode val="edge"/>
          <c:yMode val="edge"/>
          <c:x val="0.1569114730310982"/>
          <c:y val="0.6199241750916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1545771048180793"/>
          <c:y val="0.19588918224772414"/>
          <c:w val="0.34914115978762189"/>
          <c:h val="0.36324272793219048"/>
        </c:manualLayout>
      </c:layout>
      <c:pieChart>
        <c:varyColors val="1"/>
        <c:ser>
          <c:idx val="0"/>
          <c:order val="0"/>
          <c:tx>
            <c:strRef>
              <c:f>Taul1!$G$26</c:f>
              <c:strCache>
                <c:ptCount val="1"/>
                <c:pt idx="0">
                  <c:v>Jalostusteollisuuden sivuvirrat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ED-4F86-9CF7-FB4FF56EDC8D}"/>
              </c:ext>
            </c:extLst>
          </c:dPt>
          <c:dLbls>
            <c:delete val="1"/>
          </c:dLbls>
          <c:val>
            <c:numRef>
              <c:f>Taul1!$H$26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D-4F86-9CF7-FB4FF56EDC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F3-3567-4162-B010-94D0763D5C90}" type="datetimeFigureOut">
              <a:rPr lang="fi-FI" smtClean="0"/>
              <a:t>26.10.2021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9DEF-023D-4B14-89B2-9396913DAA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53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4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01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5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6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4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9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Liikevoitto = liiketoiminnan tulos/liikevaihto</a:t>
            </a:r>
          </a:p>
          <a:p>
            <a:endParaRPr lang="fi-FI" dirty="0"/>
          </a:p>
          <a:p>
            <a:r>
              <a:rPr lang="fi-FI" dirty="0"/>
              <a:t>Liikevaihto = tuotto,</a:t>
            </a:r>
            <a:r>
              <a:rPr lang="fi-FI" baseline="0" dirty="0"/>
              <a:t> josta vähennetty </a:t>
            </a:r>
            <a:r>
              <a:rPr lang="fi-FI" baseline="0" dirty="0" err="1"/>
              <a:t>alv:t</a:t>
            </a:r>
            <a:r>
              <a:rPr lang="fi-FI" baseline="0" dirty="0"/>
              <a:t> </a:t>
            </a:r>
            <a:r>
              <a:rPr lang="fi-FI" baseline="0" dirty="0" err="1"/>
              <a:t>ym</a:t>
            </a:r>
            <a:r>
              <a:rPr lang="fi-FI" baseline="0" dirty="0"/>
              <a:t> suorat verot</a:t>
            </a:r>
          </a:p>
          <a:p>
            <a:endParaRPr lang="fi-FI" baseline="0" dirty="0"/>
          </a:p>
          <a:p>
            <a:r>
              <a:rPr lang="fi-FI" dirty="0"/>
              <a:t>Poisto ja korkokustannus </a:t>
            </a:r>
            <a:r>
              <a:rPr lang="fi-FI" baseline="0" dirty="0"/>
              <a:t>sisällytetty tässä liikevoittoon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5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6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0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4ACB-2341-4F15-902A-7F04D71B045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 descr="kala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9" name="Suorakulmio 4"/>
          <p:cNvSpPr/>
          <p:nvPr userDrawn="1"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101850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KALATALOUDEN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INNOVAATIO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-OHJELMAT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189809"/>
            <a:ext cx="8229600" cy="181848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Etunimi Sukunimi</a:t>
            </a:r>
          </a:p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Päivämäärä</a:t>
            </a:r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457200" y="3136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Ohjelman nimi tähän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642" y="4030341"/>
            <a:ext cx="3107655" cy="27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3" descr="kala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18" name="Suorakulmio 4"/>
          <p:cNvSpPr/>
          <p:nvPr userDrawn="1"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9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101850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KALATALOUDEN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INNOVAATIO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-OHJELMAT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189809"/>
            <a:ext cx="8229600" cy="181848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Etunimi Sukunimi</a:t>
            </a:r>
          </a:p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Päivämäärä</a:t>
            </a:r>
          </a:p>
        </p:txBody>
      </p:sp>
      <p:sp>
        <p:nvSpPr>
          <p:cNvPr id="21" name="Otsikko 1"/>
          <p:cNvSpPr txBox="1">
            <a:spLocks/>
          </p:cNvSpPr>
          <p:nvPr userDrawn="1"/>
        </p:nvSpPr>
        <p:spPr>
          <a:xfrm>
            <a:off x="457200" y="3136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Ohjelman nimi tähän</a:t>
            </a:r>
          </a:p>
        </p:txBody>
      </p:sp>
    </p:spTree>
    <p:extLst>
      <p:ext uri="{BB962C8B-B14F-4D97-AF65-F5344CB8AC3E}">
        <p14:creationId xmlns:p14="http://schemas.microsoft.com/office/powerpoint/2010/main" val="11518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056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991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934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i 10"/>
          <p:cNvSpPr/>
          <p:nvPr userDrawn="1"/>
        </p:nvSpPr>
        <p:spPr>
          <a:xfrm>
            <a:off x="2308118" y="1146611"/>
            <a:ext cx="4580022" cy="45800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9267" y="0"/>
            <a:ext cx="9203267" cy="6902450"/>
            <a:chOff x="-59267" y="0"/>
            <a:chExt cx="9203267" cy="6902450"/>
          </a:xfrm>
        </p:grpSpPr>
        <p:pic>
          <p:nvPicPr>
            <p:cNvPr id="14" name="Kuva 9" descr="kala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9267" y="0"/>
              <a:ext cx="9203267" cy="690245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514418" y="1782576"/>
              <a:ext cx="6055895" cy="3263900"/>
              <a:chOff x="1514418" y="1782576"/>
              <a:chExt cx="6055895" cy="3263900"/>
            </a:xfrm>
          </p:grpSpPr>
          <p:sp>
            <p:nvSpPr>
              <p:cNvPr id="16" name="Suorakulmio 12"/>
              <p:cNvSpPr/>
              <p:nvPr/>
            </p:nvSpPr>
            <p:spPr>
              <a:xfrm>
                <a:off x="1514418" y="1782576"/>
                <a:ext cx="6055895" cy="32639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fi-FI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42933" y="2043146"/>
                <a:ext cx="3667774" cy="2964698"/>
                <a:chOff x="2827862" y="1948504"/>
                <a:chExt cx="3667774" cy="2964698"/>
              </a:xfrm>
            </p:grpSpPr>
            <p:pic>
              <p:nvPicPr>
                <p:cNvPr id="19" name="Kuva 6" descr="aktion-c3b6sterbotten-logo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8483" y="3738016"/>
                  <a:ext cx="1697153" cy="1023450"/>
                </a:xfrm>
                <a:prstGeom prst="rect">
                  <a:avLst/>
                </a:prstGeom>
              </p:spPr>
            </p:pic>
            <p:pic>
              <p:nvPicPr>
                <p:cNvPr id="20" name="Kuva 7" descr="Fishpoint_Logo.bmp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15195"/>
                <a:stretch/>
              </p:blipFill>
              <p:spPr>
                <a:xfrm>
                  <a:off x="5205016" y="1948504"/>
                  <a:ext cx="946180" cy="1504505"/>
                </a:xfrm>
                <a:prstGeom prst="rect">
                  <a:avLst/>
                </a:prstGeom>
              </p:spPr>
            </p:pic>
            <p:pic>
              <p:nvPicPr>
                <p:cNvPr id="21" name="Kuva 11" descr="lukelogo.ai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283" r="13538"/>
                <a:stretch/>
              </p:blipFill>
              <p:spPr>
                <a:xfrm>
                  <a:off x="2861138" y="3617495"/>
                  <a:ext cx="1586386" cy="1295707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7862" y="1948504"/>
                  <a:ext cx="2091321" cy="59668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1138" y="2805757"/>
                  <a:ext cx="1641489" cy="57951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4724" y="2519956"/>
                <a:ext cx="1987903" cy="1789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020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ala-2.pn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729"/>
          <a:stretch/>
        </p:blipFill>
        <p:spPr>
          <a:xfrm>
            <a:off x="-7557" y="6138648"/>
            <a:ext cx="5554413" cy="719352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 descr="Sieppaa_1 copy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76" y="6142690"/>
            <a:ext cx="1306264" cy="741858"/>
          </a:xfrm>
          <a:prstGeom prst="rect">
            <a:avLst/>
          </a:prstGeom>
        </p:spPr>
      </p:pic>
      <p:pic>
        <p:nvPicPr>
          <p:cNvPr id="7" name="Kuva 6" descr="flag_yellow_.pdf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050" y="6224932"/>
            <a:ext cx="781050" cy="53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71" y="6145213"/>
            <a:ext cx="855305" cy="7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185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ukuri.luke.fi/handle/10024/531635" TargetMode="External"/><Relationship Id="rId2" Type="http://schemas.openxmlformats.org/officeDocument/2006/relationships/hyperlink" Target="https://jukuri.luke.fi/handle/10024/51996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ukuri.luke.fi/handle/10024/54023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online.com/2019-cepci-updates-january-prelim-and-december-2018-final/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27566" y="1789387"/>
            <a:ext cx="8229600" cy="11430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Tiekartta kalan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lisäarvoon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189809"/>
            <a:ext cx="8229600" cy="181848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b="1" dirty="0">
                <a:solidFill>
                  <a:srgbClr val="FF0000"/>
                </a:solidFill>
              </a:rPr>
              <a:t>Luonnos</a:t>
            </a:r>
          </a:p>
          <a:p>
            <a:pPr lvl="0"/>
            <a:r>
              <a:rPr lang="fi-FI" b="1" dirty="0">
                <a:solidFill>
                  <a:srgbClr val="FF0000"/>
                </a:solidFill>
              </a:rPr>
              <a:t>11.5.2021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27566" y="29092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200" dirty="0" err="1">
                <a:solidFill>
                  <a:srgbClr val="4BACC6">
                    <a:lumMod val="50000"/>
                  </a:srgbClr>
                </a:solidFill>
              </a:rPr>
              <a:t>Blue</a:t>
            </a:r>
            <a:r>
              <a:rPr lang="fi-FI" sz="2200" dirty="0">
                <a:solidFill>
                  <a:srgbClr val="4BACC6">
                    <a:lumMod val="50000"/>
                  </a:srgbClr>
                </a:solidFill>
              </a:rPr>
              <a:t> Products</a:t>
            </a:r>
          </a:p>
          <a:p>
            <a:pPr>
              <a:lnSpc>
                <a:spcPct val="90000"/>
              </a:lnSpc>
            </a:pP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Luke: Jari Setälä, Jaakko Hiidenhovi, </a:t>
            </a:r>
          </a:p>
          <a:p>
            <a:pPr>
              <a:lnSpc>
                <a:spcPct val="90000"/>
              </a:lnSpc>
            </a:pP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VTT: Marjut Suomalainen, Kaisu Honkapää, </a:t>
            </a:r>
          </a:p>
          <a:p>
            <a:pPr>
              <a:lnSpc>
                <a:spcPct val="90000"/>
              </a:lnSpc>
            </a:pP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Anni Nisov</a:t>
            </a:r>
          </a:p>
          <a:p>
            <a:pPr>
              <a:lnSpc>
                <a:spcPct val="90000"/>
              </a:lnSpc>
            </a:pP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Turun Yliopisto: Ella Aitta ja Tanja Kakko</a:t>
            </a:r>
          </a:p>
          <a:p>
            <a:pPr>
              <a:lnSpc>
                <a:spcPct val="90000"/>
              </a:lnSpc>
            </a:pPr>
            <a:r>
              <a:rPr lang="fi-FI" sz="1800" dirty="0" err="1">
                <a:solidFill>
                  <a:srgbClr val="4BACC6">
                    <a:lumMod val="50000"/>
                  </a:srgbClr>
                </a:solidFill>
              </a:rPr>
              <a:t>Österbottens</a:t>
            </a: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fi-FI" sz="1800" dirty="0" err="1">
                <a:solidFill>
                  <a:srgbClr val="4BACC6">
                    <a:lumMod val="50000"/>
                  </a:srgbClr>
                </a:solidFill>
              </a:rPr>
              <a:t>fiskarförbund</a:t>
            </a:r>
            <a:r>
              <a:rPr lang="fi-FI" sz="1800" dirty="0">
                <a:solidFill>
                  <a:srgbClr val="4BACC6">
                    <a:lumMod val="50000"/>
                  </a:srgbClr>
                </a:solidFill>
              </a:rPr>
              <a:t>: Guy Svanbäck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7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617" y="197768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C. Lohiteollisuuden sivuvirrat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15491" y="1257432"/>
            <a:ext cx="6416308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Sivuvirta noin 10 milj. kg (2015) </a:t>
            </a:r>
          </a:p>
        </p:txBody>
      </p:sp>
      <p:cxnSp>
        <p:nvCxnSpPr>
          <p:cNvPr id="11" name="Straight Arrow Connector 10"/>
          <p:cNvCxnSpPr>
            <a:stCxn id="3" idx="2"/>
            <a:endCxn id="14" idx="0"/>
          </p:cNvCxnSpPr>
          <p:nvPr/>
        </p:nvCxnSpPr>
        <p:spPr>
          <a:xfrm flipH="1">
            <a:off x="1414245" y="1903763"/>
            <a:ext cx="3209400" cy="1021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977" y="2924945"/>
            <a:ext cx="1490536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Päät </a:t>
            </a:r>
          </a:p>
          <a:p>
            <a:pPr algn="ctr"/>
            <a:r>
              <a:rPr lang="fi-FI" b="1" dirty="0"/>
              <a:t>4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Vientiin  ja</a:t>
            </a:r>
          </a:p>
          <a:p>
            <a:pPr algn="ctr"/>
            <a:r>
              <a:rPr lang="fi-FI" dirty="0"/>
              <a:t>turkistarhoille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6540" y="2924944"/>
            <a:ext cx="2108655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Ruodot/liha </a:t>
            </a:r>
          </a:p>
          <a:p>
            <a:pPr algn="ctr"/>
            <a:r>
              <a:rPr lang="fi-FI" b="1" dirty="0"/>
              <a:t>3,5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Liha elintarvikkeeksi</a:t>
            </a:r>
          </a:p>
          <a:p>
            <a:pPr algn="ctr"/>
            <a:r>
              <a:rPr lang="fi-FI" dirty="0"/>
              <a:t>Ruoto turkistarhoille</a:t>
            </a:r>
          </a:p>
        </p:txBody>
      </p:sp>
      <p:cxnSp>
        <p:nvCxnSpPr>
          <p:cNvPr id="18" name="Straight Arrow Connector 17"/>
          <p:cNvCxnSpPr>
            <a:stCxn id="3" idx="2"/>
            <a:endCxn id="15" idx="0"/>
          </p:cNvCxnSpPr>
          <p:nvPr/>
        </p:nvCxnSpPr>
        <p:spPr>
          <a:xfrm flipH="1">
            <a:off x="3370868" y="1903763"/>
            <a:ext cx="1252777" cy="1021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3744" y="2924945"/>
            <a:ext cx="2179443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Trimmausjäännökset</a:t>
            </a:r>
          </a:p>
          <a:p>
            <a:pPr algn="ctr"/>
            <a:r>
              <a:rPr lang="fi-FI" b="1" dirty="0"/>
              <a:t> 1,5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Vientiin ja turkis-</a:t>
            </a:r>
          </a:p>
          <a:p>
            <a:pPr algn="ctr"/>
            <a:r>
              <a:rPr lang="fi-FI" dirty="0"/>
              <a:t>tarhoille</a:t>
            </a:r>
          </a:p>
        </p:txBody>
      </p:sp>
      <p:cxnSp>
        <p:nvCxnSpPr>
          <p:cNvPr id="20" name="Straight Arrow Connector 19"/>
          <p:cNvCxnSpPr>
            <a:stCxn id="3" idx="2"/>
            <a:endCxn id="19" idx="0"/>
          </p:cNvCxnSpPr>
          <p:nvPr/>
        </p:nvCxnSpPr>
        <p:spPr>
          <a:xfrm>
            <a:off x="4623645" y="1903763"/>
            <a:ext cx="959821" cy="1021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2994" y="2924945"/>
            <a:ext cx="1564403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Nahat</a:t>
            </a:r>
          </a:p>
          <a:p>
            <a:pPr algn="ctr"/>
            <a:r>
              <a:rPr lang="fi-FI" b="1" dirty="0"/>
              <a:t>1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r>
              <a:rPr lang="fi-FI" dirty="0"/>
              <a:t> Turkistarhoille</a:t>
            </a:r>
          </a:p>
          <a:p>
            <a:endParaRPr lang="fi-FI" dirty="0"/>
          </a:p>
        </p:txBody>
      </p:sp>
      <p:cxnSp>
        <p:nvCxnSpPr>
          <p:cNvPr id="22" name="Straight Arrow Connector 21"/>
          <p:cNvCxnSpPr>
            <a:stCxn id="3" idx="2"/>
            <a:endCxn id="21" idx="0"/>
          </p:cNvCxnSpPr>
          <p:nvPr/>
        </p:nvCxnSpPr>
        <p:spPr>
          <a:xfrm>
            <a:off x="4623645" y="1903763"/>
            <a:ext cx="3101551" cy="1021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7236" y="4236184"/>
            <a:ext cx="67928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200" dirty="0"/>
              <a:t>Kasvava sivujae, joka mennyt pääosin turkistarhaukseen</a:t>
            </a:r>
          </a:p>
          <a:p>
            <a:pPr algn="ctr"/>
            <a:r>
              <a:rPr lang="fi-FI" sz="2200" dirty="0"/>
              <a:t>Lohikalojen jalostus hyvin keskittynyttä</a:t>
            </a:r>
          </a:p>
          <a:p>
            <a:pPr algn="ctr"/>
            <a:r>
              <a:rPr lang="fi-FI" sz="2200" dirty="0"/>
              <a:t>Vientimarkkinoiden kysyntä vaihtelee</a:t>
            </a:r>
          </a:p>
          <a:p>
            <a:pPr algn="ctr"/>
            <a:r>
              <a:rPr lang="fi-FI" sz="2200" dirty="0"/>
              <a:t>Sopii tuoreena kalajauhoprosessiin</a:t>
            </a:r>
          </a:p>
          <a:p>
            <a:pPr algn="ctr"/>
            <a:r>
              <a:rPr lang="fi-FI" sz="2200" dirty="0"/>
              <a:t>Jaokkeet voidaan hyödyntää myös erilaisissa prosesseissa </a:t>
            </a:r>
          </a:p>
        </p:txBody>
      </p:sp>
    </p:spTree>
    <p:extLst>
      <p:ext uri="{BB962C8B-B14F-4D97-AF65-F5344CB8AC3E}">
        <p14:creationId xmlns:p14="http://schemas.microsoft.com/office/powerpoint/2010/main" val="79024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E1A734-AC86-4FE9-9DA2-179FE34A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1" y="16384"/>
            <a:ext cx="8853055" cy="1143000"/>
          </a:xfrm>
        </p:spPr>
        <p:txBody>
          <a:bodyPr>
            <a:noAutofit/>
          </a:bodyPr>
          <a:lstStyle/>
          <a:p>
            <a:pPr algn="ctr"/>
            <a:r>
              <a:rPr lang="fi-FI" sz="4000" dirty="0"/>
              <a:t>Raaka-ainevarannot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1E0113B3-8C15-4798-B3B2-057E4A23EC10}"/>
              </a:ext>
            </a:extLst>
          </p:cNvPr>
          <p:cNvGraphicFramePr>
            <a:graphicFrameLocks/>
          </p:cNvGraphicFramePr>
          <p:nvPr/>
        </p:nvGraphicFramePr>
        <p:xfrm>
          <a:off x="5004048" y="1410119"/>
          <a:ext cx="3600400" cy="222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91AA08F5-A296-47AD-A729-41A8A1317119}"/>
              </a:ext>
            </a:extLst>
          </p:cNvPr>
          <p:cNvGraphicFramePr>
            <a:graphicFrameLocks/>
          </p:cNvGraphicFramePr>
          <p:nvPr/>
        </p:nvGraphicFramePr>
        <p:xfrm>
          <a:off x="-180528" y="1340768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85F409C-3316-4D82-A8A4-00E98344D57F}"/>
              </a:ext>
            </a:extLst>
          </p:cNvPr>
          <p:cNvGraphicFramePr>
            <a:graphicFrameLocks/>
          </p:cNvGraphicFramePr>
          <p:nvPr/>
        </p:nvGraphicFramePr>
        <p:xfrm>
          <a:off x="4139952" y="3429000"/>
          <a:ext cx="25471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0E96C8BD-73F6-43CE-B1F7-46DA4249B50B}"/>
              </a:ext>
            </a:extLst>
          </p:cNvPr>
          <p:cNvSpPr/>
          <p:nvPr/>
        </p:nvSpPr>
        <p:spPr>
          <a:xfrm>
            <a:off x="3131840" y="1916832"/>
            <a:ext cx="4824536" cy="2932570"/>
          </a:xfrm>
          <a:prstGeom prst="ellipse">
            <a:avLst/>
          </a:prstGeom>
          <a:noFill/>
          <a:ln w="38100">
            <a:prstDash val="dash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8792ACB-F741-43D5-B811-48145637F398}"/>
              </a:ext>
            </a:extLst>
          </p:cNvPr>
          <p:cNvSpPr txBox="1"/>
          <p:nvPr/>
        </p:nvSpPr>
        <p:spPr>
          <a:xfrm>
            <a:off x="4580567" y="2384343"/>
            <a:ext cx="1507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dirty="0"/>
              <a:t>Edistämis-</a:t>
            </a:r>
          </a:p>
          <a:p>
            <a:pPr algn="ctr"/>
            <a:r>
              <a:rPr lang="fi-FI" sz="2000" dirty="0"/>
              <a:t>ohjelma:</a:t>
            </a:r>
          </a:p>
          <a:p>
            <a:pPr algn="ctr"/>
            <a:r>
              <a:rPr lang="fi-FI" sz="2000" dirty="0"/>
              <a:t>24 + 10 + 6 =</a:t>
            </a:r>
          </a:p>
          <a:p>
            <a:pPr algn="ctr"/>
            <a:r>
              <a:rPr lang="fi-FI" sz="2000" dirty="0"/>
              <a:t>   40 Milj.kg</a:t>
            </a:r>
          </a:p>
        </p:txBody>
      </p:sp>
    </p:spTree>
    <p:extLst>
      <p:ext uri="{BB962C8B-B14F-4D97-AF65-F5344CB8AC3E}">
        <p14:creationId xmlns:p14="http://schemas.microsoft.com/office/powerpoint/2010/main" val="10973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736716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2. Kalajauhon ja –öljyn</a:t>
            </a:r>
            <a:br>
              <a:rPr lang="fi-FI" dirty="0"/>
            </a:br>
            <a:r>
              <a:rPr lang="fi-FI" dirty="0"/>
              <a:t>valmistus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136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i-FI" sz="1800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31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2. Keskeisimmät lisäarvotuotteiden</a:t>
            </a:r>
            <a:br>
              <a:rPr lang="fi-FI" sz="4000" dirty="0"/>
            </a:br>
            <a:r>
              <a:rPr lang="fi-FI" sz="4000" dirty="0"/>
              <a:t>tuotantomenetelmät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561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fi-FI" sz="3600" dirty="0"/>
              <a:t>Kalajauhon ja kalaöljyn valmistus </a:t>
            </a:r>
          </a:p>
          <a:p>
            <a:pPr marL="742950" indent="-742950">
              <a:buAutoNum type="alphaUcPeriod" startAt="2"/>
            </a:pPr>
            <a:r>
              <a:rPr lang="fi-FI" sz="3600" dirty="0"/>
              <a:t>Pienen kalan hyödyntäminen</a:t>
            </a:r>
          </a:p>
          <a:p>
            <a:pPr marL="742950" indent="-742950">
              <a:buAutoNum type="alphaUcPeriod" startAt="3"/>
            </a:pPr>
            <a:r>
              <a:rPr lang="fi-FI" sz="3600" dirty="0"/>
              <a:t>Teollisuuden sivuvirtojen </a:t>
            </a:r>
            <a:r>
              <a:rPr lang="fi-FI" sz="3600" dirty="0" err="1"/>
              <a:t>hyödyntä</a:t>
            </a:r>
            <a:r>
              <a:rPr lang="fi-FI" sz="3600" dirty="0"/>
              <a:t>-</a:t>
            </a:r>
          </a:p>
          <a:p>
            <a:r>
              <a:rPr lang="fi-FI" sz="3600" dirty="0"/>
              <a:t>       </a:t>
            </a:r>
            <a:r>
              <a:rPr lang="fi-FI" sz="3600" dirty="0" err="1"/>
              <a:t>minen</a:t>
            </a:r>
            <a:r>
              <a:rPr lang="fi-FI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47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736716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2. Tuotantomenetelmät, </a:t>
            </a:r>
            <a:br>
              <a:rPr lang="fi-FI" dirty="0"/>
            </a:br>
            <a:r>
              <a:rPr lang="fi-FI" dirty="0"/>
              <a:t>       kannattavuus-</a:t>
            </a:r>
            <a:br>
              <a:rPr lang="fi-FI" dirty="0"/>
            </a:br>
            <a:r>
              <a:rPr lang="fi-FI" dirty="0"/>
              <a:t>analyysit ja </a:t>
            </a:r>
            <a:br>
              <a:rPr lang="fi-FI" dirty="0"/>
            </a:br>
            <a:r>
              <a:rPr lang="fi-FI" dirty="0"/>
              <a:t>johtopäätökset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136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i-FI" sz="1800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1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A. Kalajauhon- ja öljyn valmistus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0670" y="1268760"/>
            <a:ext cx="8473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/>
          </a:p>
          <a:p>
            <a:endParaRPr lang="fi-FI" sz="32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3AA933E-929E-471F-A90C-2EB482176491}"/>
              </a:ext>
            </a:extLst>
          </p:cNvPr>
          <p:cNvSpPr/>
          <p:nvPr/>
        </p:nvSpPr>
        <p:spPr>
          <a:xfrm>
            <a:off x="575556" y="1164134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Tiekartassa ei esitetä kalajauho ja –öljyn valmistuksen tuotantoprosessia tai kannattavuusarvioita, koska niitä kotimaisen tuotannon näkökulmasta esitetty perusteellisesti seuraavissa raporteissa</a:t>
            </a:r>
          </a:p>
          <a:p>
            <a:endParaRPr lang="fi-FI" sz="2000" dirty="0"/>
          </a:p>
          <a:p>
            <a:pPr lvl="1"/>
            <a:r>
              <a:rPr lang="fi-FI" sz="2000" dirty="0"/>
              <a:t>Vähäarvoisen kalamateriaalin jalostus lisäarvotuotteiksi – liiketoimintanäkymät. </a:t>
            </a:r>
            <a:r>
              <a:rPr lang="fi-FI" sz="2000" dirty="0">
                <a:hlinkClick r:id="rId2"/>
              </a:rPr>
              <a:t>https://jukuri.luke.fi/handle/10024/519969</a:t>
            </a:r>
            <a:endParaRPr lang="fi-FI" sz="2000" dirty="0"/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Itämerirehua kotimaisista kalavirroista. </a:t>
            </a:r>
            <a:r>
              <a:rPr lang="fi-FI" sz="2000" dirty="0">
                <a:hlinkClick r:id="rId3"/>
              </a:rPr>
              <a:t>https://jukuri.luke.fi/handle/10024/531635</a:t>
            </a:r>
            <a:endParaRPr lang="fi-FI" sz="2000" dirty="0"/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Kalan elintarvikejalostuksen sivutuotevirtojen jalostaminen kalaöljyksi (2017). </a:t>
            </a:r>
            <a:r>
              <a:rPr lang="fi-FI" sz="2000" dirty="0">
                <a:hlinkClick r:id="rId4"/>
              </a:rPr>
              <a:t>https://jukuri.luke.fi/handle/10024/540233</a:t>
            </a:r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3915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25" y="260648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A. Johtopäätökset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9840" y="1052736"/>
            <a:ext cx="8473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Kotimaassa on vuodesta 2016 kannattavasti toiminut kalajauho-tehdas, joka käyttää jo kolmanneksen kotimaan silakan ja kilohailin saaliista.  Kalajauhoa ja kalaöljyä valmistetaan tehtaassa rehujen raaka-aineeksi kotimaahan ja ulkomaille. Viroon on perustettu tuotantokapasiteetiltaan isompi kalajauhotehdas, joka vastaanottaa myös osan Suomen saaliista. </a:t>
            </a:r>
          </a:p>
          <a:p>
            <a:endParaRPr lang="fi-FI" sz="2400" dirty="0"/>
          </a:p>
          <a:p>
            <a:r>
              <a:rPr lang="fi-FI" sz="2400" dirty="0"/>
              <a:t>Kalajauhoa ja –öljyä voidaan tuottaa samalla tekniikalla myös elintarvikekäyttöön, mutta sitä ei voi tehdä samalla linjalla kuin rehuraaka-aineita. Pienempi tuotantolinjasto silakan, kilohailin ja muiden vajaasti hyödynnettyjen kalojen sekä elintarvikekalan jalostuksen sivuvirtojen hyödyntämiseen voisi täydentää kotimaista kalajauho- ja öljytuotantoa.</a:t>
            </a:r>
          </a:p>
        </p:txBody>
      </p:sp>
    </p:spTree>
    <p:extLst>
      <p:ext uri="{BB962C8B-B14F-4D97-AF65-F5344CB8AC3E}">
        <p14:creationId xmlns:p14="http://schemas.microsoft.com/office/powerpoint/2010/main" val="5419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54942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069976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Pienen kalan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hyödyntäminen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elintarvikkeeksi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653135"/>
            <a:ext cx="8229600" cy="13551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16.2.2021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438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 err="1">
                <a:solidFill>
                  <a:srgbClr val="4BACC6">
                    <a:lumMod val="50000"/>
                  </a:srgbClr>
                </a:solidFill>
              </a:rPr>
              <a:t>Blue</a:t>
            </a: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Products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VTT (Marjut Suomalainen, 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Kaisu Honkapää, Anni Nisov)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49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Pienen kalan hyödyntämisen sopivat tuotanto- prosessit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Pienestä kalasta kuten silakasta, kilohailista, kuoreesta, muikusta ja särkikaloista voidaan valmistaa</a:t>
            </a:r>
          </a:p>
          <a:p>
            <a:pPr marL="400050" lvl="1" indent="0">
              <a:buNone/>
            </a:pPr>
            <a:endParaRPr lang="fi-FI" sz="2200" dirty="0"/>
          </a:p>
          <a:p>
            <a:pPr marL="914400" lvl="1" indent="-514350">
              <a:buAutoNum type="alphaLcParenR"/>
            </a:pPr>
            <a:r>
              <a:rPr lang="fi-FI" sz="2800" dirty="0" err="1"/>
              <a:t>Proteiinihydrolysaattia</a:t>
            </a:r>
            <a:r>
              <a:rPr lang="fi-FI" sz="2800" dirty="0"/>
              <a:t> </a:t>
            </a:r>
            <a:r>
              <a:rPr lang="fi-FI" sz="2800" dirty="0" err="1"/>
              <a:t>entsymaattisella</a:t>
            </a:r>
            <a:r>
              <a:rPr lang="fi-FI" sz="2800" dirty="0"/>
              <a:t> uutolla</a:t>
            </a:r>
          </a:p>
          <a:p>
            <a:pPr marL="914400" lvl="1" indent="-514350">
              <a:buAutoNum type="alphaLcParenR"/>
            </a:pPr>
            <a:r>
              <a:rPr lang="fi-FI" sz="2800" dirty="0"/>
              <a:t>Proteiinikonsentraattia pH-prosessilla</a:t>
            </a:r>
          </a:p>
          <a:p>
            <a:pPr marL="914400" lvl="1" indent="-514350">
              <a:buAutoNum type="alphaLcParenR"/>
            </a:pPr>
            <a:r>
              <a:rPr lang="fi-FI" sz="2800" dirty="0" err="1"/>
              <a:t>Nyhtösilakkaa</a:t>
            </a:r>
            <a:r>
              <a:rPr lang="fi-FI" sz="2800" dirty="0"/>
              <a:t> ekstruusiolla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Esimerkkilaskelmien raaka-aineena on silakka</a:t>
            </a:r>
          </a:p>
        </p:txBody>
      </p:sp>
    </p:spTree>
    <p:extLst>
      <p:ext uri="{BB962C8B-B14F-4D97-AF65-F5344CB8AC3E}">
        <p14:creationId xmlns:p14="http://schemas.microsoft.com/office/powerpoint/2010/main" val="32077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-36512" y="61409"/>
            <a:ext cx="9144000" cy="701798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a) </a:t>
            </a:r>
            <a:r>
              <a:rPr lang="fi-FI" sz="2800" dirty="0" err="1"/>
              <a:t>Proteiinihydrolysaatin</a:t>
            </a:r>
            <a:r>
              <a:rPr lang="fi-FI" sz="2800" dirty="0"/>
              <a:t> valmistus </a:t>
            </a:r>
            <a:r>
              <a:rPr lang="fi-FI" sz="2800" dirty="0" err="1"/>
              <a:t>entsymaattisella</a:t>
            </a:r>
            <a:r>
              <a:rPr lang="fi-FI" sz="2800" dirty="0"/>
              <a:t> uutolla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5694059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 err="1"/>
              <a:t>Entsymaattisessa</a:t>
            </a:r>
            <a:r>
              <a:rPr lang="fi-FI" dirty="0"/>
              <a:t> hydrolyysissä kala fraktioidaan ja proteiineja liuotetaan entsyymien avulla</a:t>
            </a:r>
          </a:p>
          <a:p>
            <a:r>
              <a:rPr lang="fi-FI" dirty="0"/>
              <a:t>Vesifaasiin jääneet proteiinit otetaan talteen kuivaamalla liuos</a:t>
            </a:r>
          </a:p>
          <a:p>
            <a:r>
              <a:rPr lang="fi-FI" dirty="0"/>
              <a:t>Jäljelle jäänyt liukenematon massa kuivataan, ja myydään kalajauhona </a:t>
            </a:r>
            <a:endParaRPr lang="fi-FI" dirty="0">
              <a:cs typeface="Calibri"/>
            </a:endParaRPr>
          </a:p>
          <a:p>
            <a:r>
              <a:rPr lang="fi-FI" dirty="0"/>
              <a:t>Rasvat erotetaan omaksi faasiksi (myyntiin menevä </a:t>
            </a:r>
            <a:r>
              <a:rPr lang="fi-FI" dirty="0" err="1"/>
              <a:t>kalaöljy</a:t>
            </a:r>
            <a:r>
              <a:rPr lang="fi-FI" dirty="0"/>
              <a:t>)</a:t>
            </a:r>
          </a:p>
          <a:p>
            <a:pPr lvl="1"/>
            <a:r>
              <a:rPr lang="fi-FI" sz="2400" dirty="0"/>
              <a:t>Dioksiinin erotusta </a:t>
            </a:r>
            <a:r>
              <a:rPr lang="fi-FI" sz="2400" dirty="0" err="1"/>
              <a:t>kalaöljystä</a:t>
            </a:r>
            <a:r>
              <a:rPr lang="fi-FI" sz="2400" dirty="0"/>
              <a:t> ei ole tässä huomioitu 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73" y="583566"/>
            <a:ext cx="2745023" cy="55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CDDE9C4-04D6-4EBA-B27D-5CFA5F954A4C}"/>
              </a:ext>
            </a:extLst>
          </p:cNvPr>
          <p:cNvSpPr txBox="1"/>
          <p:nvPr/>
        </p:nvSpPr>
        <p:spPr>
          <a:xfrm>
            <a:off x="675431" y="1412776"/>
            <a:ext cx="81450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Kala terveellistä ja ympäristöystävällistä ruokaa, jonka käyttöä </a:t>
            </a:r>
          </a:p>
          <a:p>
            <a:r>
              <a:rPr lang="fi-FI" sz="2400" dirty="0"/>
              <a:t>suomalaisten pitäisi kansallisten ravitsemussuositusten mukaan </a:t>
            </a:r>
          </a:p>
          <a:p>
            <a:r>
              <a:rPr lang="fi-FI" sz="2400" dirty="0"/>
              <a:t>lisätä.</a:t>
            </a:r>
          </a:p>
          <a:p>
            <a:endParaRPr lang="fi-FI" sz="2400" dirty="0"/>
          </a:p>
          <a:p>
            <a:r>
              <a:rPr lang="fi-FI" sz="2400" dirty="0"/>
              <a:t>Hallitusohjelmaan perustuvan kotimaisen kalan </a:t>
            </a:r>
            <a:r>
              <a:rPr lang="fi-FI" sz="2400" dirty="0" err="1"/>
              <a:t>edistämisohjel-man</a:t>
            </a:r>
            <a:r>
              <a:rPr lang="fi-FI" sz="2400" dirty="0"/>
              <a:t> tavoitteena on lisätä suomalaisten kalan kulutusta ravitse-</a:t>
            </a:r>
            <a:r>
              <a:rPr lang="fi-FI" sz="2400" dirty="0" err="1"/>
              <a:t>mussuositusten</a:t>
            </a:r>
            <a:r>
              <a:rPr lang="fi-FI" sz="2400" dirty="0"/>
              <a:t> mukaiseksi.</a:t>
            </a:r>
          </a:p>
          <a:p>
            <a:endParaRPr lang="fi-FI" sz="2400" dirty="0"/>
          </a:p>
          <a:p>
            <a:r>
              <a:rPr lang="fi-FI" sz="2400" dirty="0"/>
              <a:t>Edistämisohjelma tähtää kotimaisen silakan ja vajaasti hyödyn-</a:t>
            </a:r>
            <a:r>
              <a:rPr lang="fi-FI" sz="2400" dirty="0" err="1"/>
              <a:t>nettyjen</a:t>
            </a:r>
            <a:r>
              <a:rPr lang="fi-FI" sz="2400" dirty="0"/>
              <a:t> kalojen käytön ja arvon merkittävään lisäämiseen.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4E39688-FCBF-4B1F-8399-54D8D92D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9937"/>
            <a:ext cx="907163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a) Laskentaperusteet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Vuotuinen toiminta ympärivuorokautista, paitsi seisokki 4 kk/a:  5840 h/a</a:t>
            </a:r>
          </a:p>
          <a:p>
            <a:r>
              <a:rPr lang="fi-FI" dirty="0"/>
              <a:t>Laitoksen kapasiteetit (tuoretta silakkaa)</a:t>
            </a:r>
          </a:p>
          <a:p>
            <a:pPr lvl="1"/>
            <a:r>
              <a:rPr lang="fi-FI" dirty="0"/>
              <a:t>342 kg/h ≈ 2000 t/v</a:t>
            </a:r>
          </a:p>
          <a:p>
            <a:pPr lvl="1"/>
            <a:r>
              <a:rPr lang="fi-FI" dirty="0"/>
              <a:t>1000kg/h ≈ 5800 t/v</a:t>
            </a:r>
          </a:p>
          <a:p>
            <a:pPr lvl="1"/>
            <a:r>
              <a:rPr lang="fi-FI" dirty="0"/>
              <a:t>3000 kg/h ≈17 500 t/v</a:t>
            </a:r>
          </a:p>
          <a:p>
            <a:r>
              <a:rPr lang="fi-FI" dirty="0"/>
              <a:t>Raaka-aineen hinta laitoksen portilla 0,25 €/t</a:t>
            </a:r>
          </a:p>
          <a:p>
            <a:r>
              <a:rPr lang="fi-FI" dirty="0"/>
              <a:t>Saanto (tuote/raaka-aine)</a:t>
            </a:r>
          </a:p>
          <a:p>
            <a:pPr lvl="1"/>
            <a:r>
              <a:rPr lang="fi-FI" dirty="0" err="1"/>
              <a:t>Kalaproteiinihydrolysaatti</a:t>
            </a:r>
            <a:r>
              <a:rPr lang="fi-FI" dirty="0"/>
              <a:t> 6.1 p-%</a:t>
            </a:r>
          </a:p>
          <a:p>
            <a:pPr lvl="1"/>
            <a:r>
              <a:rPr lang="fi-FI" dirty="0"/>
              <a:t>Kalajauho 15.0 p-% </a:t>
            </a:r>
          </a:p>
          <a:p>
            <a:pPr lvl="1"/>
            <a:r>
              <a:rPr lang="fi-FI" dirty="0" err="1"/>
              <a:t>Kalaöljy</a:t>
            </a:r>
            <a:r>
              <a:rPr lang="fi-FI" dirty="0"/>
              <a:t> 6.0 p-%</a:t>
            </a:r>
          </a:p>
          <a:p>
            <a:r>
              <a:rPr lang="fi-FI" dirty="0"/>
              <a:t>Energian kulutusarvio: sähkö 144 kWh/t kalaa, lämpö 850 kWh/t kalaa</a:t>
            </a:r>
          </a:p>
          <a:p>
            <a:r>
              <a:rPr lang="fi-FI" dirty="0"/>
              <a:t>Myyntihinta </a:t>
            </a:r>
          </a:p>
          <a:p>
            <a:pPr lvl="1"/>
            <a:r>
              <a:rPr lang="fi-FI" dirty="0" err="1"/>
              <a:t>Kalaproteiinihydrolysaatti</a:t>
            </a:r>
            <a:r>
              <a:rPr lang="fi-FI" dirty="0"/>
              <a:t> (</a:t>
            </a:r>
            <a:r>
              <a:rPr lang="fi-FI" dirty="0" err="1"/>
              <a:t>proteiinipit</a:t>
            </a:r>
            <a:r>
              <a:rPr lang="fi-FI" dirty="0"/>
              <a:t>. 91 p-%  DM) 4,0 €/kg</a:t>
            </a:r>
          </a:p>
          <a:p>
            <a:pPr lvl="1"/>
            <a:r>
              <a:rPr lang="fi-FI" dirty="0"/>
              <a:t>Kalajauho 1,5 €/kg</a:t>
            </a:r>
          </a:p>
          <a:p>
            <a:pPr lvl="1"/>
            <a:r>
              <a:rPr lang="fi-FI" dirty="0" err="1"/>
              <a:t>Kalaöljy</a:t>
            </a:r>
            <a:r>
              <a:rPr lang="fi-FI" dirty="0"/>
              <a:t> 1,9 €/kg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2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6" y="1417638"/>
            <a:ext cx="5694059" cy="4747666"/>
          </a:xfrm>
        </p:spPr>
        <p:txBody>
          <a:bodyPr>
            <a:normAutofit/>
          </a:bodyPr>
          <a:lstStyle/>
          <a:p>
            <a:r>
              <a:rPr lang="fi-FI" dirty="0"/>
              <a:t>Investointikustannusarvio</a:t>
            </a:r>
          </a:p>
          <a:p>
            <a:pPr lvl="1"/>
            <a:r>
              <a:rPr lang="fi-FI" b="1" i="1" dirty="0"/>
              <a:t>4.6 </a:t>
            </a:r>
            <a:r>
              <a:rPr lang="fi-FI" b="1" dirty="0"/>
              <a:t>M€ </a:t>
            </a:r>
            <a:r>
              <a:rPr lang="fi-FI" dirty="0"/>
              <a:t>laitokselle, jonka kapasiteetti </a:t>
            </a:r>
            <a:r>
              <a:rPr lang="fi-FI" i="1" dirty="0"/>
              <a:t>340 kg/h </a:t>
            </a:r>
            <a:r>
              <a:rPr lang="fi-FI" dirty="0"/>
              <a:t>raakaa kalaa </a:t>
            </a:r>
            <a:r>
              <a:rPr lang="fi-FI" i="1" dirty="0"/>
              <a:t>(≈ 2000 t/v)</a:t>
            </a:r>
          </a:p>
          <a:p>
            <a:pPr lvl="1"/>
            <a:r>
              <a:rPr lang="fi-FI" b="1" dirty="0"/>
              <a:t>6.1 M </a:t>
            </a:r>
            <a:r>
              <a:rPr lang="fi-FI" dirty="0"/>
              <a:t>laitokselle, jonka kapasiteetti </a:t>
            </a:r>
            <a:r>
              <a:rPr lang="fi-FI" i="1" dirty="0"/>
              <a:t>1000kg/h </a:t>
            </a:r>
            <a:r>
              <a:rPr lang="fi-FI" dirty="0"/>
              <a:t>raakaa kalaa </a:t>
            </a:r>
            <a:r>
              <a:rPr lang="fi-FI" i="1" dirty="0"/>
              <a:t>(≈ 5800 t/v)</a:t>
            </a:r>
          </a:p>
          <a:p>
            <a:pPr lvl="1"/>
            <a:r>
              <a:rPr lang="fi-FI" b="1" dirty="0"/>
              <a:t>8.5 M€ </a:t>
            </a:r>
            <a:r>
              <a:rPr lang="fi-FI" dirty="0"/>
              <a:t>laitokselle, jonka kapasiteetti </a:t>
            </a:r>
            <a:r>
              <a:rPr lang="fi-FI" i="1" dirty="0"/>
              <a:t>3000kg/h </a:t>
            </a:r>
            <a:r>
              <a:rPr lang="fi-FI" dirty="0"/>
              <a:t>raakaa kalaa </a:t>
            </a:r>
            <a:r>
              <a:rPr lang="fi-FI" i="1" dirty="0"/>
              <a:t>(≈ 17500 t/v)</a:t>
            </a:r>
            <a:endParaRPr lang="en-GB" i="1" dirty="0"/>
          </a:p>
          <a:p>
            <a:endParaRPr lang="fi-FI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0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185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a) Investointi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28254"/>
              </p:ext>
            </p:extLst>
          </p:nvPr>
        </p:nvGraphicFramePr>
        <p:xfrm>
          <a:off x="6300192" y="2168451"/>
          <a:ext cx="2520280" cy="302433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91833063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Laiteluettelo</a:t>
                      </a:r>
                      <a:r>
                        <a:rPr lang="en-GB" sz="1400" u="none" strike="noStrike" dirty="0">
                          <a:effectLst/>
                        </a:rPr>
                        <a:t>: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1210525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Pesuhihnakuljetin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987039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Hihnakuljetin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2227639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Jauhin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76957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Hydrolyysireaktori</a:t>
                      </a:r>
                      <a:r>
                        <a:rPr lang="en-GB" sz="1400" u="none" strike="noStrike" dirty="0">
                          <a:effectLst/>
                        </a:rPr>
                        <a:t> x2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323566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Sekoitin</a:t>
                      </a:r>
                      <a:r>
                        <a:rPr lang="en-GB" sz="1400" u="none" strike="noStrike" dirty="0">
                          <a:effectLst/>
                        </a:rPr>
                        <a:t> x2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541159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3-faasierotin (</a:t>
                      </a:r>
                      <a:r>
                        <a:rPr lang="en-GB" sz="1400" u="none" strike="noStrike" dirty="0" err="1">
                          <a:effectLst/>
                        </a:rPr>
                        <a:t>tricanter</a:t>
                      </a:r>
                      <a:r>
                        <a:rPr lang="en-GB" sz="1400" u="none" strike="noStrike" dirty="0">
                          <a:effectLst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572773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Haihdutin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211913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Suihkukuivain</a:t>
                      </a:r>
                      <a:r>
                        <a:rPr lang="en-GB" sz="1400" u="none" strike="noStrike" dirty="0">
                          <a:effectLst/>
                        </a:rPr>
                        <a:t> (spray dryer)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4201868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Jauhinkuivain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kalajauholle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412564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CIP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4692756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98DEB461-81EB-485F-98B8-F771306E688F}"/>
              </a:ext>
            </a:extLst>
          </p:cNvPr>
          <p:cNvSpPr txBox="1"/>
          <p:nvPr/>
        </p:nvSpPr>
        <p:spPr>
          <a:xfrm>
            <a:off x="683568" y="5589240"/>
            <a:ext cx="710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Investointikustannuksen tarkempi laskentaperuste on liitteessä sivulla 59</a:t>
            </a:r>
          </a:p>
        </p:txBody>
      </p:sp>
    </p:spTree>
    <p:extLst>
      <p:ext uri="{BB962C8B-B14F-4D97-AF65-F5344CB8AC3E}">
        <p14:creationId xmlns:p14="http://schemas.microsoft.com/office/powerpoint/2010/main" val="27006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522"/>
            <a:ext cx="9144000" cy="1143000"/>
          </a:xfrm>
        </p:spPr>
        <p:txBody>
          <a:bodyPr>
            <a:normAutofit/>
          </a:bodyPr>
          <a:lstStyle/>
          <a:p>
            <a:r>
              <a:rPr lang="fi-FI" dirty="0"/>
              <a:t>a) Tulokset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7067128" cy="4493095"/>
          </a:xfrm>
        </p:spPr>
        <p:txBody>
          <a:bodyPr>
            <a:normAutofit/>
          </a:bodyPr>
          <a:lstStyle/>
          <a:p>
            <a:r>
              <a:rPr lang="fi-FI" dirty="0"/>
              <a:t>Liikevoitto</a:t>
            </a:r>
          </a:p>
          <a:p>
            <a:pPr lvl="1"/>
            <a:r>
              <a:rPr lang="fi-FI" b="1" i="1" dirty="0">
                <a:solidFill>
                  <a:srgbClr val="C00000"/>
                </a:solidFill>
              </a:rPr>
              <a:t>Ei kannattavaa </a:t>
            </a:r>
            <a:r>
              <a:rPr lang="fi-FI" dirty="0"/>
              <a:t>laitokselle, jonka kapasiteetti </a:t>
            </a:r>
            <a:r>
              <a:rPr lang="fi-FI" i="1" dirty="0"/>
              <a:t>340 kg/h </a:t>
            </a:r>
            <a:r>
              <a:rPr lang="fi-FI" dirty="0"/>
              <a:t>raakaa kalaa </a:t>
            </a:r>
            <a:r>
              <a:rPr lang="fi-FI" i="1" dirty="0"/>
              <a:t>(≈ 2000 t/a)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10% (0.3 M€) </a:t>
            </a:r>
            <a:r>
              <a:rPr lang="fi-FI" dirty="0"/>
              <a:t>laitokselle, jonka kapasiteetti </a:t>
            </a:r>
            <a:r>
              <a:rPr lang="fi-FI" i="1" dirty="0"/>
              <a:t>1000kg/h </a:t>
            </a:r>
            <a:r>
              <a:rPr lang="fi-FI" dirty="0"/>
              <a:t>raakaa kalaa </a:t>
            </a:r>
            <a:r>
              <a:rPr lang="fi-FI" i="1" dirty="0"/>
              <a:t>(≈ 5800 t/a)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32% (3.2 M€) </a:t>
            </a:r>
            <a:r>
              <a:rPr lang="fi-FI" dirty="0"/>
              <a:t>laitokselle, jonka kapasiteetti </a:t>
            </a:r>
            <a:r>
              <a:rPr lang="fi-FI" i="1" dirty="0"/>
              <a:t>3000kg/h </a:t>
            </a:r>
            <a:r>
              <a:rPr lang="fi-FI" dirty="0"/>
              <a:t>raakaa kalaa </a:t>
            </a:r>
            <a:r>
              <a:rPr lang="fi-FI" i="1" dirty="0"/>
              <a:t>(≈ 17500 t/a)</a:t>
            </a:r>
          </a:p>
          <a:p>
            <a:pPr lvl="1"/>
            <a:endParaRPr lang="fi-FI" i="1" dirty="0"/>
          </a:p>
          <a:p>
            <a:endParaRPr lang="fi-FI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6669"/>
            <a:ext cx="4101135" cy="268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56"/>
            <a:ext cx="5580112" cy="1143000"/>
          </a:xfrm>
        </p:spPr>
        <p:txBody>
          <a:bodyPr>
            <a:normAutofit/>
          </a:bodyPr>
          <a:lstStyle/>
          <a:p>
            <a:r>
              <a:rPr lang="fi-FI" dirty="0"/>
              <a:t>a) Herkkyystarkastelu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65556"/>
            <a:ext cx="5688632" cy="5071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/>
              <a:t>Raaka-aineen hinta vaikuttaa merkittävästi tulokseen</a:t>
            </a:r>
          </a:p>
          <a:p>
            <a:r>
              <a:rPr lang="fi-FI" sz="2000" dirty="0"/>
              <a:t>Myös tuotteiden hinnan vaikutus on merkittävä</a:t>
            </a:r>
          </a:p>
          <a:p>
            <a:r>
              <a:rPr lang="fi-FI" sz="2000" dirty="0"/>
              <a:t>Kapasiteetin kasvaminen pienentää työn kustannusten osuutta ja parantaa siten kannattavuutta </a:t>
            </a:r>
          </a:p>
          <a:p>
            <a:pPr lvl="1"/>
            <a:r>
              <a:rPr lang="fi-FI" sz="2000" dirty="0"/>
              <a:t>3000 kg/h </a:t>
            </a:r>
            <a:r>
              <a:rPr lang="fi-FI" sz="2000" i="1" dirty="0"/>
              <a:t>(≈ 17500 t/a) </a:t>
            </a:r>
            <a:r>
              <a:rPr lang="fi-FI" sz="2000" dirty="0"/>
              <a:t>laitos on hyvin kannattava käytetyillä oletuksilla</a:t>
            </a:r>
          </a:p>
          <a:p>
            <a:pPr lvl="1"/>
            <a:r>
              <a:rPr lang="fi-FI" sz="2000" dirty="0"/>
              <a:t>1000 kg/h </a:t>
            </a:r>
            <a:r>
              <a:rPr lang="fi-FI" sz="2000" i="1" dirty="0"/>
              <a:t>(≈ 5800 t/a) </a:t>
            </a:r>
            <a:r>
              <a:rPr lang="fi-FI" sz="2000" dirty="0"/>
              <a:t>laitos on kannattava, mutta muutokset kalan tai </a:t>
            </a:r>
            <a:r>
              <a:rPr lang="fi-FI" sz="2000" dirty="0" err="1"/>
              <a:t>hydrolysaatin</a:t>
            </a:r>
            <a:r>
              <a:rPr lang="fi-FI" sz="2000" dirty="0"/>
              <a:t> hinnassa vaikuttavat merkittävästi kannattavuuteen</a:t>
            </a:r>
          </a:p>
          <a:p>
            <a:r>
              <a:rPr lang="fi-FI" sz="2000" dirty="0"/>
              <a:t>Investointikustannuksen ±30% muutoksen vaikutus on pienempi kuin raaka-aineen tai tuotteiden hinnan</a:t>
            </a:r>
          </a:p>
          <a:p>
            <a:endParaRPr lang="fi-FI" sz="2000" dirty="0"/>
          </a:p>
          <a:p>
            <a:endParaRPr lang="en-GB" sz="2000" i="1" dirty="0"/>
          </a:p>
          <a:p>
            <a:pPr lvl="1"/>
            <a:endParaRPr lang="fi-FI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83" y="1165132"/>
            <a:ext cx="3700021" cy="2075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82" y="3700851"/>
            <a:ext cx="3705119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5487731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Proteiinikonsentraatin valmistuksessa  kala fraktioidaan emäksisellä pH-prosessilla ja proteiineja liuotetaan emäksisessä liuoksessa</a:t>
            </a:r>
          </a:p>
          <a:p>
            <a:r>
              <a:rPr lang="fi-FI" dirty="0"/>
              <a:t>Vesifaasiin liuenneet proteiinit otetaan talteen saostamalla ne hapolla ja erottamalla ja kuivaamalla sakka</a:t>
            </a:r>
          </a:p>
          <a:p>
            <a:r>
              <a:rPr lang="fi-FI" dirty="0"/>
              <a:t>Jäljelle jäänyt liukenematon massa kuivataan, ja myydään kalajauhona </a:t>
            </a:r>
          </a:p>
          <a:p>
            <a:r>
              <a:rPr lang="fi-FI" dirty="0"/>
              <a:t>Rasvat erotetaan omaksi faasiksi (myyntiin menevä </a:t>
            </a:r>
            <a:r>
              <a:rPr lang="fi-FI" dirty="0" err="1"/>
              <a:t>kalaöljy</a:t>
            </a:r>
            <a:r>
              <a:rPr lang="fi-FI" dirty="0"/>
              <a:t>)</a:t>
            </a:r>
          </a:p>
          <a:p>
            <a:pPr lvl="1"/>
            <a:r>
              <a:rPr lang="fi-FI" sz="2400" dirty="0"/>
              <a:t>Dioksiinin erotusta </a:t>
            </a:r>
            <a:r>
              <a:rPr lang="fi-FI" sz="2400" dirty="0" err="1"/>
              <a:t>kalaöljystä</a:t>
            </a:r>
            <a:r>
              <a:rPr lang="fi-FI" sz="2400" dirty="0"/>
              <a:t> ei ole tässä huomioitu  </a:t>
            </a:r>
            <a:endParaRPr lang="en-GB" sz="24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7860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185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b) </a:t>
            </a:r>
            <a:r>
              <a:rPr lang="fi-FI" sz="3300" dirty="0"/>
              <a:t>Proteiinikonsentraatin valmistus pH-prosessilla</a:t>
            </a:r>
          </a:p>
          <a:p>
            <a:r>
              <a:rPr lang="fi-FI" sz="3300" dirty="0"/>
              <a:t>     Valmistusprosessi</a:t>
            </a:r>
            <a:endParaRPr lang="fi-FI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52120" y="733707"/>
            <a:ext cx="3174340" cy="5285439"/>
            <a:chOff x="5652120" y="1012666"/>
            <a:chExt cx="3467549" cy="5773645"/>
          </a:xfrm>
        </p:grpSpPr>
        <p:cxnSp>
          <p:nvCxnSpPr>
            <p:cNvPr id="6" name="Suora nuoliyhdysviiva 69">
              <a:extLst>
                <a:ext uri="{FF2B5EF4-FFF2-40B4-BE49-F238E27FC236}">
                  <a16:creationId xmlns:a16="http://schemas.microsoft.com/office/drawing/2014/main" id="{694A338D-FF51-4F90-B981-A999BC0FB355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7974288" y="3696127"/>
              <a:ext cx="17303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kstiruutu 49">
              <a:extLst>
                <a:ext uri="{FF2B5EF4-FFF2-40B4-BE49-F238E27FC236}">
                  <a16:creationId xmlns:a16="http://schemas.microsoft.com/office/drawing/2014/main" id="{464AD441-B09B-44C8-B455-4D34E6BF7A09}"/>
                </a:ext>
              </a:extLst>
            </p:cNvPr>
            <p:cNvSpPr txBox="1"/>
            <p:nvPr/>
          </p:nvSpPr>
          <p:spPr>
            <a:xfrm>
              <a:off x="6631329" y="1012666"/>
              <a:ext cx="1305036" cy="40011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Kokonainen kala (silakka)</a:t>
              </a:r>
            </a:p>
          </p:txBody>
        </p:sp>
        <p:sp>
          <p:nvSpPr>
            <p:cNvPr id="8" name="Tekstiruutu 50">
              <a:extLst>
                <a:ext uri="{FF2B5EF4-FFF2-40B4-BE49-F238E27FC236}">
                  <a16:creationId xmlns:a16="http://schemas.microsoft.com/office/drawing/2014/main" id="{35F04B72-35E0-4B25-B1C4-845D24063C8A}"/>
                </a:ext>
              </a:extLst>
            </p:cNvPr>
            <p:cNvSpPr txBox="1"/>
            <p:nvPr/>
          </p:nvSpPr>
          <p:spPr>
            <a:xfrm>
              <a:off x="6652404" y="1628971"/>
              <a:ext cx="1305036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Vesipesu</a:t>
              </a:r>
            </a:p>
          </p:txBody>
        </p:sp>
        <p:cxnSp>
          <p:nvCxnSpPr>
            <p:cNvPr id="9" name="Suora nuoliyhdysviiva 51">
              <a:extLst>
                <a:ext uri="{FF2B5EF4-FFF2-40B4-BE49-F238E27FC236}">
                  <a16:creationId xmlns:a16="http://schemas.microsoft.com/office/drawing/2014/main" id="{7FFF1979-5F1B-411E-8986-E810DFA857F8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7304922" y="1411724"/>
              <a:ext cx="0" cy="21724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iruutu 52">
              <a:extLst>
                <a:ext uri="{FF2B5EF4-FFF2-40B4-BE49-F238E27FC236}">
                  <a16:creationId xmlns:a16="http://schemas.microsoft.com/office/drawing/2014/main" id="{AB3A6327-0D26-4CB7-8A40-9872976F6286}"/>
                </a:ext>
              </a:extLst>
            </p:cNvPr>
            <p:cNvSpPr txBox="1"/>
            <p:nvPr/>
          </p:nvSpPr>
          <p:spPr>
            <a:xfrm>
              <a:off x="6661295" y="2364551"/>
              <a:ext cx="1296145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Kalamassa</a:t>
              </a:r>
            </a:p>
          </p:txBody>
        </p:sp>
        <p:cxnSp>
          <p:nvCxnSpPr>
            <p:cNvPr id="11" name="Suora nuoliyhdysviiva 54">
              <a:extLst>
                <a:ext uri="{FF2B5EF4-FFF2-40B4-BE49-F238E27FC236}">
                  <a16:creationId xmlns:a16="http://schemas.microsoft.com/office/drawing/2014/main" id="{C443C499-5C78-4ABA-AE9A-F6975C649570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7309368" y="2610772"/>
              <a:ext cx="5561" cy="170775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iruutu 55">
              <a:extLst>
                <a:ext uri="{FF2B5EF4-FFF2-40B4-BE49-F238E27FC236}">
                  <a16:creationId xmlns:a16="http://schemas.microsoft.com/office/drawing/2014/main" id="{2DE9424D-15C8-4BCE-B775-19C2A7F336EE}"/>
                </a:ext>
              </a:extLst>
            </p:cNvPr>
            <p:cNvSpPr txBox="1"/>
            <p:nvPr/>
          </p:nvSpPr>
          <p:spPr>
            <a:xfrm>
              <a:off x="6652856" y="1932200"/>
              <a:ext cx="1304583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Jauhaminen</a:t>
              </a:r>
            </a:p>
          </p:txBody>
        </p:sp>
        <p:sp>
          <p:nvSpPr>
            <p:cNvPr id="13" name="Tekstiruutu 57">
              <a:extLst>
                <a:ext uri="{FF2B5EF4-FFF2-40B4-BE49-F238E27FC236}">
                  <a16:creationId xmlns:a16="http://schemas.microsoft.com/office/drawing/2014/main" id="{45E0FBF6-6062-4484-BC45-55771E861639}"/>
                </a:ext>
              </a:extLst>
            </p:cNvPr>
            <p:cNvSpPr txBox="1"/>
            <p:nvPr/>
          </p:nvSpPr>
          <p:spPr>
            <a:xfrm>
              <a:off x="6680252" y="5126995"/>
              <a:ext cx="1301871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 Kuivaus</a:t>
              </a:r>
            </a:p>
          </p:txBody>
        </p:sp>
        <p:sp>
          <p:nvSpPr>
            <p:cNvPr id="14" name="Tekstiruutu 58">
              <a:extLst>
                <a:ext uri="{FF2B5EF4-FFF2-40B4-BE49-F238E27FC236}">
                  <a16:creationId xmlns:a16="http://schemas.microsoft.com/office/drawing/2014/main" id="{F14B202F-04F8-4E1D-A777-C03432A6AAA3}"/>
                </a:ext>
              </a:extLst>
            </p:cNvPr>
            <p:cNvSpPr txBox="1"/>
            <p:nvPr/>
          </p:nvSpPr>
          <p:spPr>
            <a:xfrm>
              <a:off x="6614172" y="5621178"/>
              <a:ext cx="1443125" cy="40011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>
                  <a:solidFill>
                    <a:srgbClr val="0070C0"/>
                  </a:solidFill>
                </a:rPr>
                <a:t>Proteiinikonsentraatti</a:t>
              </a:r>
            </a:p>
            <a:p>
              <a:pPr algn="ctr"/>
              <a:r>
                <a:rPr lang="fi-FI" sz="1000" dirty="0">
                  <a:solidFill>
                    <a:srgbClr val="0070C0"/>
                  </a:solidFill>
                </a:rPr>
                <a:t>(kuiva-aine 95%)</a:t>
              </a:r>
            </a:p>
          </p:txBody>
        </p:sp>
        <p:sp>
          <p:nvSpPr>
            <p:cNvPr id="15" name="Tekstiruutu 60">
              <a:extLst>
                <a:ext uri="{FF2B5EF4-FFF2-40B4-BE49-F238E27FC236}">
                  <a16:creationId xmlns:a16="http://schemas.microsoft.com/office/drawing/2014/main" id="{C6BA752D-37BA-4298-8E12-A5601B5EC2E6}"/>
                </a:ext>
              </a:extLst>
            </p:cNvPr>
            <p:cNvSpPr txBox="1"/>
            <p:nvPr/>
          </p:nvSpPr>
          <p:spPr>
            <a:xfrm>
              <a:off x="6531237" y="2852936"/>
              <a:ext cx="1567383" cy="40011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pH liuotus emäksellä </a:t>
              </a:r>
            </a:p>
            <a:p>
              <a:pPr algn="ctr"/>
              <a:r>
                <a:rPr lang="fi-FI" sz="1000" dirty="0" err="1"/>
                <a:t>NaOH</a:t>
              </a:r>
              <a:r>
                <a:rPr lang="fi-FI" sz="1000" dirty="0"/>
                <a:t> (pH 11.5) ,15 min</a:t>
              </a:r>
            </a:p>
          </p:txBody>
        </p:sp>
        <p:sp>
          <p:nvSpPr>
            <p:cNvPr id="16" name="Tekstiruutu 62">
              <a:extLst>
                <a:ext uri="{FF2B5EF4-FFF2-40B4-BE49-F238E27FC236}">
                  <a16:creationId xmlns:a16="http://schemas.microsoft.com/office/drawing/2014/main" id="{5F0A2D10-DB57-4669-95A9-7127E26A3687}"/>
                </a:ext>
              </a:extLst>
            </p:cNvPr>
            <p:cNvSpPr txBox="1"/>
            <p:nvPr/>
          </p:nvSpPr>
          <p:spPr>
            <a:xfrm>
              <a:off x="6680252" y="4433680"/>
              <a:ext cx="1301871" cy="40011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Saostus hapolla (</a:t>
              </a:r>
              <a:r>
                <a:rPr lang="fi-FI" sz="1000" dirty="0" err="1"/>
                <a:t>HCl</a:t>
              </a:r>
              <a:r>
                <a:rPr lang="fi-FI" sz="1000" dirty="0"/>
                <a:t>) pH 5.2</a:t>
              </a:r>
            </a:p>
          </p:txBody>
        </p:sp>
        <p:cxnSp>
          <p:nvCxnSpPr>
            <p:cNvPr id="17" name="Suora nuoliyhdysviiva 64">
              <a:extLst>
                <a:ext uri="{FF2B5EF4-FFF2-40B4-BE49-F238E27FC236}">
                  <a16:creationId xmlns:a16="http://schemas.microsoft.com/office/drawing/2014/main" id="{2BA39C0D-FB92-4D34-96ED-199AC7F279EA}"/>
                </a:ext>
              </a:extLst>
            </p:cNvPr>
            <p:cNvCxnSpPr>
              <a:cxnSpLocks/>
              <a:stCxn id="12" idx="2"/>
              <a:endCxn id="10" idx="0"/>
            </p:cNvCxnSpPr>
            <p:nvPr/>
          </p:nvCxnSpPr>
          <p:spPr>
            <a:xfrm>
              <a:off x="7305148" y="2178421"/>
              <a:ext cx="4220" cy="18613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nuoliyhdysviiva 66">
              <a:extLst>
                <a:ext uri="{FF2B5EF4-FFF2-40B4-BE49-F238E27FC236}">
                  <a16:creationId xmlns:a16="http://schemas.microsoft.com/office/drawing/2014/main" id="{7CF42E73-C50E-40BD-B423-6DCC60160AD1}"/>
                </a:ext>
              </a:extLst>
            </p:cNvPr>
            <p:cNvCxnSpPr>
              <a:cxnSpLocks/>
              <a:stCxn id="15" idx="2"/>
              <a:endCxn id="34" idx="0"/>
            </p:cNvCxnSpPr>
            <p:nvPr/>
          </p:nvCxnSpPr>
          <p:spPr>
            <a:xfrm>
              <a:off x="7314929" y="3253046"/>
              <a:ext cx="2604" cy="31997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nuoliyhdysviiva 67">
              <a:extLst>
                <a:ext uri="{FF2B5EF4-FFF2-40B4-BE49-F238E27FC236}">
                  <a16:creationId xmlns:a16="http://schemas.microsoft.com/office/drawing/2014/main" id="{B59D215B-D951-4561-842F-1C45CABD9DB5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7317533" y="3819237"/>
              <a:ext cx="5894" cy="176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uora nuoliyhdysviiva 69">
              <a:extLst>
                <a:ext uri="{FF2B5EF4-FFF2-40B4-BE49-F238E27FC236}">
                  <a16:creationId xmlns:a16="http://schemas.microsoft.com/office/drawing/2014/main" id="{694A338D-FF51-4F90-B981-A999BC0FB355}"/>
                </a:ext>
              </a:extLst>
            </p:cNvPr>
            <p:cNvCxnSpPr>
              <a:cxnSpLocks/>
            </p:cNvCxnSpPr>
            <p:nvPr/>
          </p:nvCxnSpPr>
          <p:spPr>
            <a:xfrm>
              <a:off x="7331188" y="5373216"/>
              <a:ext cx="4547" cy="2495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uora nuoliyhdysviiva 69">
              <a:extLst>
                <a:ext uri="{FF2B5EF4-FFF2-40B4-BE49-F238E27FC236}">
                  <a16:creationId xmlns:a16="http://schemas.microsoft.com/office/drawing/2014/main" id="{694A338D-FF51-4F90-B981-A999BC0FB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4197" y="371703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kstiruutu 58">
              <a:extLst>
                <a:ext uri="{FF2B5EF4-FFF2-40B4-BE49-F238E27FC236}">
                  <a16:creationId xmlns:a16="http://schemas.microsoft.com/office/drawing/2014/main" id="{F14B202F-04F8-4E1D-A777-C03432A6AAA3}"/>
                </a:ext>
              </a:extLst>
            </p:cNvPr>
            <p:cNvSpPr txBox="1"/>
            <p:nvPr/>
          </p:nvSpPr>
          <p:spPr>
            <a:xfrm>
              <a:off x="8152389" y="3632773"/>
              <a:ext cx="958188" cy="25098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Rasvafraktio</a:t>
              </a:r>
            </a:p>
          </p:txBody>
        </p:sp>
        <p:sp>
          <p:nvSpPr>
            <p:cNvPr id="23" name="Tekstiruutu 58">
              <a:extLst>
                <a:ext uri="{FF2B5EF4-FFF2-40B4-BE49-F238E27FC236}">
                  <a16:creationId xmlns:a16="http://schemas.microsoft.com/office/drawing/2014/main" id="{F14B202F-04F8-4E1D-A777-C03432A6AAA3}"/>
                </a:ext>
              </a:extLst>
            </p:cNvPr>
            <p:cNvSpPr txBox="1"/>
            <p:nvPr/>
          </p:nvSpPr>
          <p:spPr>
            <a:xfrm>
              <a:off x="5676159" y="3573016"/>
              <a:ext cx="762488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Kiintoaines</a:t>
              </a:r>
            </a:p>
          </p:txBody>
        </p:sp>
        <p:sp>
          <p:nvSpPr>
            <p:cNvPr id="24" name="Tekstiruutu 58">
              <a:extLst>
                <a:ext uri="{FF2B5EF4-FFF2-40B4-BE49-F238E27FC236}">
                  <a16:creationId xmlns:a16="http://schemas.microsoft.com/office/drawing/2014/main" id="{F14B202F-04F8-4E1D-A777-C03432A6AAA3}"/>
                </a:ext>
              </a:extLst>
            </p:cNvPr>
            <p:cNvSpPr txBox="1"/>
            <p:nvPr/>
          </p:nvSpPr>
          <p:spPr>
            <a:xfrm>
              <a:off x="6637256" y="4005064"/>
              <a:ext cx="1443125" cy="25098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Vesifaasi</a:t>
              </a:r>
            </a:p>
          </p:txBody>
        </p:sp>
        <p:cxnSp>
          <p:nvCxnSpPr>
            <p:cNvPr id="25" name="Suora nuoliyhdysviiva 67">
              <a:extLst>
                <a:ext uri="{FF2B5EF4-FFF2-40B4-BE49-F238E27FC236}">
                  <a16:creationId xmlns:a16="http://schemas.microsoft.com/office/drawing/2014/main" id="{B59D215B-D951-4561-842F-1C45CABD9DB5}"/>
                </a:ext>
              </a:extLst>
            </p:cNvPr>
            <p:cNvCxnSpPr/>
            <p:nvPr/>
          </p:nvCxnSpPr>
          <p:spPr>
            <a:xfrm>
              <a:off x="7302410" y="4261007"/>
              <a:ext cx="5894" cy="176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kstiruutu 57">
              <a:extLst>
                <a:ext uri="{FF2B5EF4-FFF2-40B4-BE49-F238E27FC236}">
                  <a16:creationId xmlns:a16="http://schemas.microsoft.com/office/drawing/2014/main" id="{45E0FBF6-6062-4484-BC45-55771E861639}"/>
                </a:ext>
              </a:extLst>
            </p:cNvPr>
            <p:cNvSpPr txBox="1"/>
            <p:nvPr/>
          </p:nvSpPr>
          <p:spPr>
            <a:xfrm>
              <a:off x="5652120" y="4001632"/>
              <a:ext cx="772077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Kuivaus</a:t>
              </a:r>
            </a:p>
          </p:txBody>
        </p:sp>
        <p:sp>
          <p:nvSpPr>
            <p:cNvPr id="27" name="Tekstiruutu 57">
              <a:extLst>
                <a:ext uri="{FF2B5EF4-FFF2-40B4-BE49-F238E27FC236}">
                  <a16:creationId xmlns:a16="http://schemas.microsoft.com/office/drawing/2014/main" id="{45E0FBF6-6062-4484-BC45-55771E861639}"/>
                </a:ext>
              </a:extLst>
            </p:cNvPr>
            <p:cNvSpPr txBox="1"/>
            <p:nvPr/>
          </p:nvSpPr>
          <p:spPr>
            <a:xfrm>
              <a:off x="5652120" y="4505688"/>
              <a:ext cx="772077" cy="55399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>
                  <a:solidFill>
                    <a:schemeClr val="accent3">
                      <a:lumMod val="75000"/>
                    </a:schemeClr>
                  </a:solidFill>
                </a:rPr>
                <a:t>Kalajauho</a:t>
              </a:r>
            </a:p>
            <a:p>
              <a:pPr algn="ctr"/>
              <a:r>
                <a:rPr lang="fi-FI" sz="1000" dirty="0">
                  <a:solidFill>
                    <a:schemeClr val="accent3">
                      <a:lumMod val="75000"/>
                    </a:schemeClr>
                  </a:solidFill>
                </a:rPr>
                <a:t>(kuiva-aine 95%)</a:t>
              </a:r>
            </a:p>
          </p:txBody>
        </p:sp>
        <p:cxnSp>
          <p:nvCxnSpPr>
            <p:cNvPr id="28" name="Suora nuoliyhdysviiva 67">
              <a:extLst>
                <a:ext uri="{FF2B5EF4-FFF2-40B4-BE49-F238E27FC236}">
                  <a16:creationId xmlns:a16="http://schemas.microsoft.com/office/drawing/2014/main" id="{B59D215B-D951-4561-842F-1C45CABD9DB5}"/>
                </a:ext>
              </a:extLst>
            </p:cNvPr>
            <p:cNvCxnSpPr/>
            <p:nvPr/>
          </p:nvCxnSpPr>
          <p:spPr>
            <a:xfrm>
              <a:off x="6032264" y="3825527"/>
              <a:ext cx="5894" cy="176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uora nuoliyhdysviiva 67">
              <a:extLst>
                <a:ext uri="{FF2B5EF4-FFF2-40B4-BE49-F238E27FC236}">
                  <a16:creationId xmlns:a16="http://schemas.microsoft.com/office/drawing/2014/main" id="{B59D215B-D951-4561-842F-1C45CABD9DB5}"/>
                </a:ext>
              </a:extLst>
            </p:cNvPr>
            <p:cNvCxnSpPr/>
            <p:nvPr/>
          </p:nvCxnSpPr>
          <p:spPr>
            <a:xfrm>
              <a:off x="6026370" y="4286030"/>
              <a:ext cx="5894" cy="176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uora nuoliyhdysviiva 67">
              <a:extLst>
                <a:ext uri="{FF2B5EF4-FFF2-40B4-BE49-F238E27FC236}">
                  <a16:creationId xmlns:a16="http://schemas.microsoft.com/office/drawing/2014/main" id="{B59D215B-D951-4561-842F-1C45CABD9DB5}"/>
                </a:ext>
              </a:extLst>
            </p:cNvPr>
            <p:cNvCxnSpPr/>
            <p:nvPr/>
          </p:nvCxnSpPr>
          <p:spPr>
            <a:xfrm>
              <a:off x="8656445" y="3887813"/>
              <a:ext cx="5894" cy="176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kstiruutu 58">
              <a:extLst>
                <a:ext uri="{FF2B5EF4-FFF2-40B4-BE49-F238E27FC236}">
                  <a16:creationId xmlns:a16="http://schemas.microsoft.com/office/drawing/2014/main" id="{F14B202F-04F8-4E1D-A777-C03432A6AAA3}"/>
                </a:ext>
              </a:extLst>
            </p:cNvPr>
            <p:cNvSpPr txBox="1"/>
            <p:nvPr/>
          </p:nvSpPr>
          <p:spPr>
            <a:xfrm>
              <a:off x="8224397" y="4114237"/>
              <a:ext cx="895272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err="1">
                  <a:solidFill>
                    <a:schemeClr val="accent6">
                      <a:lumMod val="75000"/>
                    </a:schemeClr>
                  </a:solidFill>
                </a:rPr>
                <a:t>Kalaöljy</a:t>
              </a:r>
              <a:endParaRPr lang="fi-FI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kstiruutu 61">
              <a:extLst>
                <a:ext uri="{FF2B5EF4-FFF2-40B4-BE49-F238E27FC236}">
                  <a16:creationId xmlns:a16="http://schemas.microsoft.com/office/drawing/2014/main" id="{38D2626E-8D76-4B14-A822-0D1322714A1B}"/>
                </a:ext>
              </a:extLst>
            </p:cNvPr>
            <p:cNvSpPr txBox="1"/>
            <p:nvPr/>
          </p:nvSpPr>
          <p:spPr>
            <a:xfrm>
              <a:off x="6660777" y="3573016"/>
              <a:ext cx="1313511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3-faasierotus</a:t>
              </a:r>
            </a:p>
          </p:txBody>
        </p:sp>
        <p:sp>
          <p:nvSpPr>
            <p:cNvPr id="35" name="Tekstiruutu 28">
              <a:extLst>
                <a:ext uri="{FF2B5EF4-FFF2-40B4-BE49-F238E27FC236}">
                  <a16:creationId xmlns:a16="http://schemas.microsoft.com/office/drawing/2014/main" id="{C1AB3CF3-504F-4953-BA29-0B9AEDF8666C}"/>
                </a:ext>
              </a:extLst>
            </p:cNvPr>
            <p:cNvSpPr txBox="1"/>
            <p:nvPr/>
          </p:nvSpPr>
          <p:spPr>
            <a:xfrm>
              <a:off x="6478620" y="6147521"/>
              <a:ext cx="1926574" cy="6387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Saanto</a:t>
              </a:r>
              <a:endParaRPr lang="fi-FI" sz="1600" dirty="0"/>
            </a:p>
            <a:p>
              <a:pPr algn="ctr"/>
              <a:r>
                <a:rPr lang="fi-FI" sz="1600" dirty="0"/>
                <a:t>1000 kg &gt;&gt;  259 kg </a:t>
              </a:r>
            </a:p>
          </p:txBody>
        </p:sp>
        <p:sp>
          <p:nvSpPr>
            <p:cNvPr id="36" name="Tekstiruutu 57">
              <a:extLst>
                <a:ext uri="{FF2B5EF4-FFF2-40B4-BE49-F238E27FC236}">
                  <a16:creationId xmlns:a16="http://schemas.microsoft.com/office/drawing/2014/main" id="{45E0FBF6-6062-4484-BC45-55771E861639}"/>
                </a:ext>
              </a:extLst>
            </p:cNvPr>
            <p:cNvSpPr txBox="1"/>
            <p:nvPr/>
          </p:nvSpPr>
          <p:spPr>
            <a:xfrm>
              <a:off x="6680252" y="4869160"/>
              <a:ext cx="1301871" cy="24622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 2-faasierotus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74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18864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b) Laskentaperusteet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75252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Vuotuinen toiminta ympärivuorokautista, paitsi seisokki 4 kk/a:  5840 h/a</a:t>
            </a:r>
          </a:p>
          <a:p>
            <a:r>
              <a:rPr lang="fi-FI" dirty="0"/>
              <a:t>Laitoksen kapasiteetit (tuoretta silakkaa)</a:t>
            </a:r>
          </a:p>
          <a:p>
            <a:pPr lvl="1"/>
            <a:r>
              <a:rPr lang="fi-FI" dirty="0"/>
              <a:t>342 kg/h ≈ 2 000 t/v</a:t>
            </a:r>
          </a:p>
          <a:p>
            <a:pPr lvl="1"/>
            <a:r>
              <a:rPr lang="fi-FI" dirty="0"/>
              <a:t>1000kg/h ≈ 5800 t/v</a:t>
            </a:r>
          </a:p>
          <a:p>
            <a:pPr lvl="1"/>
            <a:r>
              <a:rPr lang="fi-FI" dirty="0"/>
              <a:t>3000kg/h ≈ 17500 t/v</a:t>
            </a:r>
            <a:endParaRPr lang="en-GB" dirty="0"/>
          </a:p>
          <a:p>
            <a:r>
              <a:rPr lang="fi-FI" dirty="0"/>
              <a:t>Raaka-aineen hinta laitoksen portilla 0,25 €/t</a:t>
            </a:r>
          </a:p>
          <a:p>
            <a:r>
              <a:rPr lang="fi-FI" dirty="0"/>
              <a:t>Saanto (tuote ”as is”/raaka-aine ”as is”)</a:t>
            </a:r>
          </a:p>
          <a:p>
            <a:pPr lvl="1"/>
            <a:r>
              <a:rPr lang="fi-FI" dirty="0"/>
              <a:t>Kalaproteiinikonsentraatti 9.1 p-%</a:t>
            </a:r>
          </a:p>
          <a:p>
            <a:pPr lvl="1"/>
            <a:r>
              <a:rPr lang="fi-FI" dirty="0"/>
              <a:t>Kalajauho 11.6 p-% </a:t>
            </a:r>
          </a:p>
          <a:p>
            <a:pPr lvl="1"/>
            <a:r>
              <a:rPr lang="fi-FI" dirty="0" err="1"/>
              <a:t>Kalaöljy</a:t>
            </a:r>
            <a:r>
              <a:rPr lang="fi-FI" dirty="0"/>
              <a:t> 5.2 p-%</a:t>
            </a:r>
          </a:p>
          <a:p>
            <a:r>
              <a:rPr lang="fi-FI" dirty="0"/>
              <a:t>Energian kulutusarvio: sähkö 159 kWh/t kalaa, lämpö 1310 kWh/t kalaa</a:t>
            </a:r>
          </a:p>
          <a:p>
            <a:r>
              <a:rPr lang="fi-FI" dirty="0"/>
              <a:t>Myyntihinta </a:t>
            </a:r>
          </a:p>
          <a:p>
            <a:pPr lvl="1"/>
            <a:r>
              <a:rPr lang="fi-FI" dirty="0"/>
              <a:t>Kalaproteiinikonsentraatti (</a:t>
            </a:r>
            <a:r>
              <a:rPr lang="fi-FI" dirty="0" err="1"/>
              <a:t>proteiinipit</a:t>
            </a:r>
            <a:r>
              <a:rPr lang="fi-FI" dirty="0"/>
              <a:t>. 78 p-% DM) 3,5 €/kg</a:t>
            </a:r>
          </a:p>
          <a:p>
            <a:pPr lvl="1"/>
            <a:r>
              <a:rPr lang="fi-FI" dirty="0"/>
              <a:t>Kalajauho 1,5 €/kg</a:t>
            </a:r>
          </a:p>
          <a:p>
            <a:pPr lvl="1"/>
            <a:r>
              <a:rPr lang="fi-FI" dirty="0" err="1"/>
              <a:t>Kalaöljy</a:t>
            </a:r>
            <a:r>
              <a:rPr lang="fi-FI" dirty="0"/>
              <a:t> 1,9 €/kg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26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3" y="894281"/>
            <a:ext cx="52620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Investointikustannusarvio  </a:t>
            </a:r>
          </a:p>
          <a:p>
            <a:pPr lvl="1"/>
            <a:r>
              <a:rPr lang="fi-FI" b="1" i="1" dirty="0"/>
              <a:t>3.4 </a:t>
            </a:r>
            <a:r>
              <a:rPr lang="fi-FI" b="1" dirty="0"/>
              <a:t>M€ </a:t>
            </a:r>
            <a:r>
              <a:rPr lang="fi-FI" dirty="0"/>
              <a:t>laitokselle, jonka kapasiteetti </a:t>
            </a:r>
            <a:r>
              <a:rPr lang="fi-FI" i="1" dirty="0"/>
              <a:t>342 kg/h </a:t>
            </a:r>
            <a:r>
              <a:rPr lang="fi-FI" dirty="0"/>
              <a:t>raakaa kalaa </a:t>
            </a:r>
            <a:r>
              <a:rPr lang="fi-FI" i="1" dirty="0"/>
              <a:t>(≈ 2 000 t/v)</a:t>
            </a:r>
          </a:p>
          <a:p>
            <a:pPr lvl="1"/>
            <a:r>
              <a:rPr lang="fi-FI" b="1" dirty="0"/>
              <a:t>4.2 M€ </a:t>
            </a:r>
            <a:r>
              <a:rPr lang="fi-FI" dirty="0"/>
              <a:t>laitokselle, jonka kapasiteetti </a:t>
            </a:r>
            <a:r>
              <a:rPr lang="fi-FI" i="1" dirty="0"/>
              <a:t>1000kg/h </a:t>
            </a:r>
            <a:r>
              <a:rPr lang="fi-FI" dirty="0"/>
              <a:t>raakaa kalaa </a:t>
            </a:r>
            <a:r>
              <a:rPr lang="fi-FI" i="1" dirty="0"/>
              <a:t>(≈ 5800 t/v)</a:t>
            </a:r>
          </a:p>
          <a:p>
            <a:pPr lvl="1"/>
            <a:r>
              <a:rPr lang="fi-FI" b="1" dirty="0"/>
              <a:t>5.6 M€ </a:t>
            </a:r>
            <a:r>
              <a:rPr lang="fi-FI" dirty="0"/>
              <a:t>laitokselle, jonka kapasiteetti 3</a:t>
            </a:r>
            <a:r>
              <a:rPr lang="fi-FI" i="1" dirty="0"/>
              <a:t>000kg/h </a:t>
            </a:r>
            <a:r>
              <a:rPr lang="fi-FI" dirty="0"/>
              <a:t>raakaa kalaa </a:t>
            </a:r>
            <a:r>
              <a:rPr lang="fi-FI" i="1" dirty="0"/>
              <a:t>(≈ 17500 t/v)</a:t>
            </a:r>
            <a:endParaRPr lang="en-GB" i="1" dirty="0"/>
          </a:p>
          <a:p>
            <a:endParaRPr lang="fi-FI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243" y="116632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185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b) Investointi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22498"/>
              </p:ext>
            </p:extLst>
          </p:nvPr>
        </p:nvGraphicFramePr>
        <p:xfrm>
          <a:off x="5766725" y="2059778"/>
          <a:ext cx="2936329" cy="2560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936329">
                  <a:extLst>
                    <a:ext uri="{9D8B030D-6E8A-4147-A177-3AD203B41FA5}">
                      <a16:colId xmlns:a16="http://schemas.microsoft.com/office/drawing/2014/main" val="2466082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Laiteluettelo</a:t>
                      </a:r>
                      <a:r>
                        <a:rPr lang="en-GB" sz="1400" b="1" u="none" strike="noStrike" dirty="0">
                          <a:effectLst/>
                        </a:rPr>
                        <a:t>: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837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Pesuhihnakuljetin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158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Hihnakuljetin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74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Jauhin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601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Reaktori</a:t>
                      </a:r>
                      <a:r>
                        <a:rPr lang="en-GB" sz="1400" u="none" strike="noStrike" dirty="0">
                          <a:effectLst/>
                        </a:rPr>
                        <a:t> pH-</a:t>
                      </a:r>
                      <a:r>
                        <a:rPr lang="en-GB" sz="1400" u="none" strike="noStrike" dirty="0" err="1">
                          <a:effectLst/>
                        </a:rPr>
                        <a:t>prosessin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liuotukselle</a:t>
                      </a:r>
                      <a:r>
                        <a:rPr lang="en-GB" sz="1400" u="none" strike="noStrike" dirty="0">
                          <a:effectLst/>
                        </a:rPr>
                        <a:t> x2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366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Sekoitin</a:t>
                      </a:r>
                      <a:r>
                        <a:rPr lang="en-GB" sz="1400" u="none" strike="noStrike" dirty="0">
                          <a:effectLst/>
                        </a:rPr>
                        <a:t> x 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2947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3-faasierotin (</a:t>
                      </a:r>
                      <a:r>
                        <a:rPr lang="en-GB" sz="1400" u="none" strike="noStrike" dirty="0" err="1">
                          <a:effectLst/>
                        </a:rPr>
                        <a:t>tricanter</a:t>
                      </a:r>
                      <a:r>
                        <a:rPr lang="en-GB" sz="1400" u="none" strike="noStrike" dirty="0">
                          <a:effectLst/>
                        </a:rPr>
                        <a:t>) x2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0937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Reaktori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proteiinin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saostamiseen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1656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Jauhinkuivain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saostetulle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proteiinille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8830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err="1">
                          <a:effectLst/>
                        </a:rPr>
                        <a:t>Jauhinkuivain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kalajauholle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67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CIP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6270212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CE46A5C2-2C09-466D-9246-D708BF499906}"/>
              </a:ext>
            </a:extLst>
          </p:cNvPr>
          <p:cNvSpPr txBox="1"/>
          <p:nvPr/>
        </p:nvSpPr>
        <p:spPr>
          <a:xfrm>
            <a:off x="683568" y="5589240"/>
            <a:ext cx="710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Investointikustannuksen tarkempi laskentaperuste on liitteessä sivulla 59</a:t>
            </a:r>
          </a:p>
        </p:txBody>
      </p:sp>
    </p:spTree>
    <p:extLst>
      <p:ext uri="{BB962C8B-B14F-4D97-AF65-F5344CB8AC3E}">
        <p14:creationId xmlns:p14="http://schemas.microsoft.com/office/powerpoint/2010/main" val="626848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144000" cy="1143000"/>
          </a:xfrm>
        </p:spPr>
        <p:txBody>
          <a:bodyPr>
            <a:normAutofit/>
          </a:bodyPr>
          <a:lstStyle/>
          <a:p>
            <a:r>
              <a:rPr lang="fi-FI" dirty="0"/>
              <a:t> b) Tulokset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670" y="3068960"/>
            <a:ext cx="8229600" cy="2664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Liikevoitto</a:t>
            </a:r>
          </a:p>
          <a:p>
            <a:pPr lvl="1"/>
            <a:r>
              <a:rPr lang="fi-FI" b="1" i="1" dirty="0">
                <a:solidFill>
                  <a:srgbClr val="C00000"/>
                </a:solidFill>
              </a:rPr>
              <a:t>Ei kannattavaa </a:t>
            </a:r>
            <a:r>
              <a:rPr lang="fi-FI" dirty="0"/>
              <a:t>laitokselle, jonka kapasiteetti </a:t>
            </a:r>
            <a:r>
              <a:rPr lang="fi-FI" i="1" dirty="0"/>
              <a:t>340 kg/h </a:t>
            </a:r>
            <a:r>
              <a:rPr lang="fi-FI" dirty="0"/>
              <a:t>raakaa kalaa </a:t>
            </a:r>
            <a:r>
              <a:rPr lang="fi-FI" i="1" dirty="0"/>
              <a:t>(≈ 2 000 t/a)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16% (0.6 M€) </a:t>
            </a:r>
            <a:r>
              <a:rPr lang="fi-FI" dirty="0"/>
              <a:t>laitokselle, jonka kapasiteetti </a:t>
            </a:r>
            <a:r>
              <a:rPr lang="fi-FI" i="1" dirty="0"/>
              <a:t>1000kg/h </a:t>
            </a:r>
            <a:r>
              <a:rPr lang="fi-FI" dirty="0"/>
              <a:t>raakaa kalaa </a:t>
            </a:r>
            <a:r>
              <a:rPr lang="fi-FI" i="1" dirty="0"/>
              <a:t>(≈ 5800 t/a)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35% (3.6 M€) </a:t>
            </a:r>
            <a:r>
              <a:rPr lang="fi-FI" dirty="0"/>
              <a:t>laitokselle, jonka kapasiteetti 3</a:t>
            </a:r>
            <a:r>
              <a:rPr lang="fi-FI" i="1" dirty="0"/>
              <a:t>000kg/h </a:t>
            </a:r>
            <a:r>
              <a:rPr lang="fi-FI" dirty="0"/>
              <a:t>raakaa kalaa </a:t>
            </a:r>
            <a:r>
              <a:rPr lang="fi-FI" i="1" dirty="0"/>
              <a:t>(≈ 17500 t/a)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6633"/>
            <a:ext cx="4790837" cy="31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348"/>
            <a:ext cx="4320480" cy="2002234"/>
          </a:xfrm>
        </p:spPr>
        <p:txBody>
          <a:bodyPr>
            <a:normAutofit/>
          </a:bodyPr>
          <a:lstStyle/>
          <a:p>
            <a:r>
              <a:rPr lang="fi-FI" dirty="0"/>
              <a:t>b) Herkkyysanalyysit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6512" y="1844824"/>
            <a:ext cx="4896544" cy="4237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Raaka-aineen hinnan vaihtelu vaikuttaa merkittävästi tulokseen</a:t>
            </a:r>
          </a:p>
          <a:p>
            <a:r>
              <a:rPr lang="fi-FI" dirty="0"/>
              <a:t>Kapasiteetin kasvaminen pienentää työn kustannusten osuutta ja parantaa siten kannattavuutta </a:t>
            </a:r>
          </a:p>
          <a:p>
            <a:pPr lvl="1"/>
            <a:r>
              <a:rPr lang="fi-FI" dirty="0"/>
              <a:t>3000 kg/h </a:t>
            </a:r>
            <a:r>
              <a:rPr lang="fi-FI" i="1" dirty="0"/>
              <a:t>(≈ 17500 t/a) </a:t>
            </a:r>
            <a:r>
              <a:rPr lang="fi-FI" dirty="0"/>
              <a:t>laitos on kannattavampi kuin 1000 kg/h </a:t>
            </a:r>
            <a:r>
              <a:rPr lang="fi-FI" i="1" dirty="0"/>
              <a:t>(≈ 5800 t/a) </a:t>
            </a:r>
            <a:r>
              <a:rPr lang="fi-FI" dirty="0"/>
              <a:t> </a:t>
            </a:r>
          </a:p>
          <a:p>
            <a:r>
              <a:rPr lang="fi-FI" dirty="0"/>
              <a:t>Proteiinikonsentraatin ja sivutuotteiden hintojen vaikutus on merkittävä</a:t>
            </a:r>
          </a:p>
          <a:p>
            <a:r>
              <a:rPr lang="fi-FI" dirty="0"/>
              <a:t>Investointikustannuksen ±30% muutoksen vaikutus on pienempi kuin raaka-aineen tai tuotteiden hinnan</a:t>
            </a:r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43957"/>
            <a:ext cx="4092600" cy="2317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00" y="609427"/>
            <a:ext cx="4088332" cy="23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9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179512" y="1570038"/>
            <a:ext cx="5694059" cy="4373563"/>
          </a:xfrm>
        </p:spPr>
        <p:txBody>
          <a:bodyPr>
            <a:normAutofit/>
          </a:bodyPr>
          <a:lstStyle/>
          <a:p>
            <a:r>
              <a:rPr lang="fi-FI" dirty="0" err="1"/>
              <a:t>Nyhtökalan</a:t>
            </a:r>
            <a:r>
              <a:rPr lang="fi-FI" dirty="0"/>
              <a:t> valmistuksessa kokonaiset pienet silakat </a:t>
            </a:r>
          </a:p>
          <a:p>
            <a:pPr lvl="1"/>
            <a:r>
              <a:rPr lang="fi-FI" dirty="0"/>
              <a:t>Pestään</a:t>
            </a:r>
          </a:p>
          <a:p>
            <a:pPr lvl="1"/>
            <a:r>
              <a:rPr lang="fi-FI" dirty="0"/>
              <a:t>Murskataan/jauhetaan</a:t>
            </a:r>
          </a:p>
          <a:p>
            <a:pPr lvl="1"/>
            <a:r>
              <a:rPr lang="fi-FI" dirty="0"/>
              <a:t>Sekoitetaan herneproteiinin kanssa </a:t>
            </a:r>
          </a:p>
          <a:p>
            <a:pPr lvl="1"/>
            <a:r>
              <a:rPr lang="fi-FI" dirty="0"/>
              <a:t>Kypsennetään lämmittämällä </a:t>
            </a:r>
            <a:r>
              <a:rPr lang="fi-FI" dirty="0" err="1"/>
              <a:t>ekstruuderissa</a:t>
            </a:r>
            <a:r>
              <a:rPr lang="fi-FI" dirty="0"/>
              <a:t> sekä lopuksi jäähdytetään </a:t>
            </a:r>
            <a:r>
              <a:rPr lang="fi-FI" dirty="0" err="1"/>
              <a:t>ekstruuderissa</a:t>
            </a:r>
            <a:r>
              <a:rPr lang="fi-FI" dirty="0"/>
              <a:t>. </a:t>
            </a:r>
            <a:endParaRPr lang="en-GB" dirty="0"/>
          </a:p>
        </p:txBody>
      </p:sp>
      <p:sp>
        <p:nvSpPr>
          <p:cNvPr id="36" name="Tekstiruutu 8">
            <a:extLst>
              <a:ext uri="{FF2B5EF4-FFF2-40B4-BE49-F238E27FC236}">
                <a16:creationId xmlns:a16="http://schemas.microsoft.com/office/drawing/2014/main" id="{7538D6EC-33DD-43F2-A53B-661F5E2292DC}"/>
              </a:ext>
            </a:extLst>
          </p:cNvPr>
          <p:cNvSpPr txBox="1"/>
          <p:nvPr/>
        </p:nvSpPr>
        <p:spPr>
          <a:xfrm>
            <a:off x="6435792" y="4909900"/>
            <a:ext cx="1880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Saanto</a:t>
            </a:r>
            <a:endParaRPr lang="fi-FI" sz="1600" dirty="0"/>
          </a:p>
          <a:p>
            <a:pPr algn="ctr"/>
            <a:r>
              <a:rPr lang="fi-FI" sz="1600" dirty="0"/>
              <a:t>1000 kg &gt;&gt;  1000 kg </a:t>
            </a:r>
          </a:p>
        </p:txBody>
      </p:sp>
      <p:cxnSp>
        <p:nvCxnSpPr>
          <p:cNvPr id="37" name="Suora nuoliyhdysviiva 11">
            <a:extLst>
              <a:ext uri="{FF2B5EF4-FFF2-40B4-BE49-F238E27FC236}">
                <a16:creationId xmlns:a16="http://schemas.microsoft.com/office/drawing/2014/main" id="{645EAAA8-93B5-481D-8F85-F709EDFA2E1E}"/>
              </a:ext>
            </a:extLst>
          </p:cNvPr>
          <p:cNvCxnSpPr>
            <a:cxnSpLocks/>
          </p:cNvCxnSpPr>
          <p:nvPr/>
        </p:nvCxnSpPr>
        <p:spPr>
          <a:xfrm>
            <a:off x="7376104" y="1501877"/>
            <a:ext cx="0" cy="21724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iruutu 12">
            <a:extLst>
              <a:ext uri="{FF2B5EF4-FFF2-40B4-BE49-F238E27FC236}">
                <a16:creationId xmlns:a16="http://schemas.microsoft.com/office/drawing/2014/main" id="{C0761265-64FD-4799-B926-EDF40F1B06E5}"/>
              </a:ext>
            </a:extLst>
          </p:cNvPr>
          <p:cNvSpPr txBox="1"/>
          <p:nvPr/>
        </p:nvSpPr>
        <p:spPr>
          <a:xfrm>
            <a:off x="6732477" y="2454704"/>
            <a:ext cx="1296145" cy="5539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Herneproteiinin ja suolan  sekoitus kalamassaan</a:t>
            </a:r>
          </a:p>
        </p:txBody>
      </p:sp>
      <p:sp>
        <p:nvSpPr>
          <p:cNvPr id="39" name="Tekstiruutu 13">
            <a:extLst>
              <a:ext uri="{FF2B5EF4-FFF2-40B4-BE49-F238E27FC236}">
                <a16:creationId xmlns:a16="http://schemas.microsoft.com/office/drawing/2014/main" id="{FD7E5C30-62E8-4235-B4DF-6D94CDC8AF1A}"/>
              </a:ext>
            </a:extLst>
          </p:cNvPr>
          <p:cNvSpPr txBox="1"/>
          <p:nvPr/>
        </p:nvSpPr>
        <p:spPr>
          <a:xfrm>
            <a:off x="6677710" y="3284178"/>
            <a:ext cx="1404893" cy="86177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 err="1"/>
              <a:t>Ekstruusio</a:t>
            </a:r>
            <a:endParaRPr lang="fi-FI" sz="1000" dirty="0"/>
          </a:p>
          <a:p>
            <a:pPr algn="ctr"/>
            <a:r>
              <a:rPr lang="fi-FI" sz="1000" dirty="0"/>
              <a:t>8 lämmitysvaihetta</a:t>
            </a:r>
          </a:p>
          <a:p>
            <a:pPr algn="ctr"/>
            <a:r>
              <a:rPr lang="fi-FI" sz="1000" dirty="0"/>
              <a:t>Välillä 60-150 C</a:t>
            </a:r>
          </a:p>
          <a:p>
            <a:pPr algn="ctr"/>
            <a:r>
              <a:rPr lang="fi-FI" sz="1000" dirty="0"/>
              <a:t>Lopuksi jäähdytys 30 C</a:t>
            </a:r>
          </a:p>
          <a:p>
            <a:pPr algn="ctr"/>
            <a:endParaRPr lang="fi-FI" sz="1000" dirty="0"/>
          </a:p>
        </p:txBody>
      </p:sp>
      <p:cxnSp>
        <p:nvCxnSpPr>
          <p:cNvPr id="40" name="Suora nuoliyhdysviiva 14">
            <a:extLst>
              <a:ext uri="{FF2B5EF4-FFF2-40B4-BE49-F238E27FC236}">
                <a16:creationId xmlns:a16="http://schemas.microsoft.com/office/drawing/2014/main" id="{5996E6C1-6C7E-4F64-BF5B-CCEFFCA4A26E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7380157" y="3008702"/>
            <a:ext cx="393" cy="27547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ruutu 15">
            <a:extLst>
              <a:ext uri="{FF2B5EF4-FFF2-40B4-BE49-F238E27FC236}">
                <a16:creationId xmlns:a16="http://schemas.microsoft.com/office/drawing/2014/main" id="{AE9FFD8A-ACDC-42E3-919C-B5F4AC295303}"/>
              </a:ext>
            </a:extLst>
          </p:cNvPr>
          <p:cNvSpPr txBox="1"/>
          <p:nvPr/>
        </p:nvSpPr>
        <p:spPr>
          <a:xfrm>
            <a:off x="6724038" y="2022353"/>
            <a:ext cx="1304583" cy="24622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Jauhaminen</a:t>
            </a:r>
          </a:p>
        </p:txBody>
      </p:sp>
      <p:sp>
        <p:nvSpPr>
          <p:cNvPr id="42" name="Tekstiruutu 18">
            <a:extLst>
              <a:ext uri="{FF2B5EF4-FFF2-40B4-BE49-F238E27FC236}">
                <a16:creationId xmlns:a16="http://schemas.microsoft.com/office/drawing/2014/main" id="{FD531C36-0ACF-4BD9-AE4D-B6A41E1F6C64}"/>
              </a:ext>
            </a:extLst>
          </p:cNvPr>
          <p:cNvSpPr txBox="1"/>
          <p:nvPr/>
        </p:nvSpPr>
        <p:spPr>
          <a:xfrm>
            <a:off x="6685354" y="4437112"/>
            <a:ext cx="1443125" cy="25098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 err="1">
                <a:solidFill>
                  <a:srgbClr val="0070C0"/>
                </a:solidFill>
              </a:rPr>
              <a:t>Nyhtökala</a:t>
            </a:r>
            <a:endParaRPr lang="fi-FI" sz="1000" dirty="0">
              <a:solidFill>
                <a:srgbClr val="0070C0"/>
              </a:solidFill>
            </a:endParaRPr>
          </a:p>
        </p:txBody>
      </p:sp>
      <p:cxnSp>
        <p:nvCxnSpPr>
          <p:cNvPr id="43" name="Suora nuoliyhdysviiva 21">
            <a:extLst>
              <a:ext uri="{FF2B5EF4-FFF2-40B4-BE49-F238E27FC236}">
                <a16:creationId xmlns:a16="http://schemas.microsoft.com/office/drawing/2014/main" id="{53E9A77E-838D-466E-946A-F1F9E8514D29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>
            <a:off x="7376330" y="2268574"/>
            <a:ext cx="4220" cy="1861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26">
            <a:extLst>
              <a:ext uri="{FF2B5EF4-FFF2-40B4-BE49-F238E27FC236}">
                <a16:creationId xmlns:a16="http://schemas.microsoft.com/office/drawing/2014/main" id="{A44427B9-B1A6-4F1E-865B-EE6E8EF5FCDA}"/>
              </a:ext>
            </a:extLst>
          </p:cNvPr>
          <p:cNvCxnSpPr>
            <a:cxnSpLocks/>
          </p:cNvCxnSpPr>
          <p:nvPr/>
        </p:nvCxnSpPr>
        <p:spPr>
          <a:xfrm>
            <a:off x="7402370" y="4149080"/>
            <a:ext cx="4547" cy="24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kstiruutu 49">
            <a:extLst>
              <a:ext uri="{FF2B5EF4-FFF2-40B4-BE49-F238E27FC236}">
                <a16:creationId xmlns:a16="http://schemas.microsoft.com/office/drawing/2014/main" id="{464AD441-B09B-44C8-B455-4D34E6BF7A09}"/>
              </a:ext>
            </a:extLst>
          </p:cNvPr>
          <p:cNvSpPr txBox="1"/>
          <p:nvPr/>
        </p:nvSpPr>
        <p:spPr>
          <a:xfrm>
            <a:off x="6723586" y="1084674"/>
            <a:ext cx="1305036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Kokonainen kala (silakka)</a:t>
            </a:r>
          </a:p>
        </p:txBody>
      </p:sp>
      <p:sp>
        <p:nvSpPr>
          <p:cNvPr id="46" name="Tekstiruutu 50">
            <a:extLst>
              <a:ext uri="{FF2B5EF4-FFF2-40B4-BE49-F238E27FC236}">
                <a16:creationId xmlns:a16="http://schemas.microsoft.com/office/drawing/2014/main" id="{35F04B72-35E0-4B25-B1C4-845D24063C8A}"/>
              </a:ext>
            </a:extLst>
          </p:cNvPr>
          <p:cNvSpPr txBox="1"/>
          <p:nvPr/>
        </p:nvSpPr>
        <p:spPr>
          <a:xfrm>
            <a:off x="6723586" y="1720777"/>
            <a:ext cx="1305036" cy="24622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Vesipesu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185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c) </a:t>
            </a:r>
            <a:r>
              <a:rPr lang="fi-FI" dirty="0" err="1"/>
              <a:t>Nyhtökala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    Valmistusprosessi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01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CDDE9C4-04D6-4EBA-B27D-5CFA5F954A4C}"/>
              </a:ext>
            </a:extLst>
          </p:cNvPr>
          <p:cNvSpPr txBox="1"/>
          <p:nvPr/>
        </p:nvSpPr>
        <p:spPr>
          <a:xfrm>
            <a:off x="539552" y="1121961"/>
            <a:ext cx="848405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300" dirty="0"/>
              <a:t>Kalastuksen innovaatio-ohjelman </a:t>
            </a:r>
            <a:r>
              <a:rPr lang="fi-FI" sz="2300" dirty="0" err="1"/>
              <a:t>Blue</a:t>
            </a:r>
            <a:r>
              <a:rPr lang="fi-FI" sz="2300" dirty="0"/>
              <a:t> Products –ohjelmassa </a:t>
            </a:r>
            <a:r>
              <a:rPr lang="fi-FI" sz="2300" dirty="0" err="1"/>
              <a:t>tut</a:t>
            </a:r>
            <a:r>
              <a:rPr lang="fi-FI" sz="2300" dirty="0"/>
              <a:t>-</a:t>
            </a:r>
          </a:p>
          <a:p>
            <a:r>
              <a:rPr lang="fi-FI" sz="2300" dirty="0"/>
              <a:t>kitaan mahdollisuuksia tuottaa vajaasti hyödynnetyistä kalalajeista </a:t>
            </a:r>
          </a:p>
          <a:p>
            <a:r>
              <a:rPr lang="fi-FI" sz="2300" dirty="0"/>
              <a:t>ja kalatalouden sivuvirroista lisäarvotuotteita.</a:t>
            </a:r>
          </a:p>
          <a:p>
            <a:endParaRPr lang="fi-FI" sz="2300" dirty="0"/>
          </a:p>
          <a:p>
            <a:r>
              <a:rPr lang="fi-FI" sz="2300" dirty="0"/>
              <a:t>Tämän tiekartan tavoitteena on kartoittaa lisäarvotuotteiden </a:t>
            </a:r>
          </a:p>
          <a:p>
            <a:r>
              <a:rPr lang="fi-FI" sz="2300" dirty="0"/>
              <a:t>valmistuksen keskeisimpien tuotantoprosessien kannattavuutta.</a:t>
            </a:r>
          </a:p>
          <a:p>
            <a:endParaRPr lang="fi-FI" sz="2300" dirty="0"/>
          </a:p>
          <a:p>
            <a:r>
              <a:rPr lang="fi-FI" sz="2300" dirty="0"/>
              <a:t>Tiekartta  tarjoaa kalatalouden yrityksille suuntaa-antavan käsityksen </a:t>
            </a:r>
          </a:p>
          <a:p>
            <a:r>
              <a:rPr lang="fi-FI" sz="2300" dirty="0"/>
              <a:t>tuotantotapojen taloudellisista reunaehdoista ja mahdollisuuksista </a:t>
            </a:r>
          </a:p>
          <a:p>
            <a:r>
              <a:rPr lang="fi-FI" sz="2300" dirty="0"/>
              <a:t>Suomessa.</a:t>
            </a:r>
          </a:p>
          <a:p>
            <a:endParaRPr lang="fi-FI" sz="2300" dirty="0"/>
          </a:p>
          <a:p>
            <a:r>
              <a:rPr lang="fi-FI" sz="2300" dirty="0"/>
              <a:t>Tiekartan tarkoituksena on edistää uusien tuotantomuotojen</a:t>
            </a:r>
          </a:p>
          <a:p>
            <a:r>
              <a:rPr lang="fi-FI" sz="2300" dirty="0"/>
              <a:t>käyttöönottoa ja  kaupallistamista.  </a:t>
            </a:r>
          </a:p>
          <a:p>
            <a:endParaRPr lang="fi-FI" sz="23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E1A734-AC86-4FE9-9DA2-179FE34A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23" y="-2307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Tiekartan tarkoitus</a:t>
            </a:r>
          </a:p>
        </p:txBody>
      </p:sp>
    </p:spTree>
    <p:extLst>
      <p:ext uri="{BB962C8B-B14F-4D97-AF65-F5344CB8AC3E}">
        <p14:creationId xmlns:p14="http://schemas.microsoft.com/office/powerpoint/2010/main" val="382237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c) Laskentaperusteet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58"/>
            <a:ext cx="8579296" cy="4525963"/>
          </a:xfrm>
        </p:spPr>
        <p:txBody>
          <a:bodyPr>
            <a:normAutofit fontScale="85000" lnSpcReduction="10000"/>
          </a:bodyPr>
          <a:lstStyle/>
          <a:p>
            <a:r>
              <a:rPr lang="fi-FI" sz="2400" dirty="0"/>
              <a:t>Vuotuinen toiminta ympärivuorokautista, paitsi seisokki 5 vk/a: 7884 h/a</a:t>
            </a:r>
          </a:p>
          <a:p>
            <a:r>
              <a:rPr lang="fi-FI" sz="2400" dirty="0"/>
              <a:t>Lasketaan laitoksen kapasiteeteille (raakaa kalaa)</a:t>
            </a:r>
          </a:p>
          <a:p>
            <a:pPr lvl="1"/>
            <a:r>
              <a:rPr lang="fi-FI" sz="2000" dirty="0"/>
              <a:t>35kg/h ≈ 280 t/v</a:t>
            </a:r>
            <a:endParaRPr lang="en-GB" sz="2000" dirty="0"/>
          </a:p>
          <a:p>
            <a:pPr lvl="1"/>
            <a:r>
              <a:rPr lang="fi-FI" sz="2000" dirty="0"/>
              <a:t>100 kg/h ≈790 t/v</a:t>
            </a:r>
          </a:p>
          <a:p>
            <a:pPr lvl="1"/>
            <a:r>
              <a:rPr lang="fi-FI" sz="2000" dirty="0"/>
              <a:t>342 kg/h ≈ 2 700 t/v  </a:t>
            </a:r>
          </a:p>
          <a:p>
            <a:r>
              <a:rPr lang="fi-FI" sz="2400" dirty="0"/>
              <a:t>Raaka-aineiden hinta laitoksen portilla </a:t>
            </a:r>
          </a:p>
          <a:p>
            <a:pPr lvl="1"/>
            <a:r>
              <a:rPr lang="fi-FI" sz="2000" dirty="0"/>
              <a:t>Tuore kokonainen kala 0,25 €/t, pakastettu kala 0,4 €/t</a:t>
            </a:r>
          </a:p>
          <a:p>
            <a:pPr lvl="1"/>
            <a:r>
              <a:rPr lang="fi-FI" sz="2000" dirty="0"/>
              <a:t>Kalan keskihinta 0,33 €/kg, kun käytetään 50 % tuoretta ja 50 % pakastettua kalaa </a:t>
            </a:r>
          </a:p>
          <a:p>
            <a:pPr lvl="1"/>
            <a:r>
              <a:rPr lang="fi-FI" sz="2000" dirty="0"/>
              <a:t>Herneproteiini 5 €/kg (herkkyystarkastelu välille 3-7 €/kg)</a:t>
            </a:r>
          </a:p>
          <a:p>
            <a:r>
              <a:rPr lang="fi-FI" sz="2400" dirty="0"/>
              <a:t>Saanto 100 p-% (tuote/raaka-aine) </a:t>
            </a:r>
          </a:p>
          <a:p>
            <a:r>
              <a:rPr lang="fi-FI" sz="2400" dirty="0"/>
              <a:t>Energian kulutusarvio: sähkö 611 kWh/t kalaa</a:t>
            </a:r>
          </a:p>
          <a:p>
            <a:r>
              <a:rPr lang="fi-FI" sz="2400" dirty="0"/>
              <a:t>Myyntihinta </a:t>
            </a:r>
            <a:r>
              <a:rPr lang="fi-FI" sz="2400" dirty="0" err="1"/>
              <a:t>nyhtökalalle</a:t>
            </a:r>
            <a:endParaRPr lang="fi-FI" sz="2400" dirty="0"/>
          </a:p>
          <a:p>
            <a:pPr lvl="1"/>
            <a:r>
              <a:rPr lang="fi-FI" sz="2000" dirty="0"/>
              <a:t>Arvio 5,0 €/kg (herkkyystarkastelu välille 3-8 €/kg)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690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c) Investointi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6198116" cy="4525963"/>
          </a:xfrm>
        </p:spPr>
        <p:txBody>
          <a:bodyPr>
            <a:normAutofit fontScale="92500"/>
          </a:bodyPr>
          <a:lstStyle/>
          <a:p>
            <a:r>
              <a:rPr lang="fi-FI" dirty="0"/>
              <a:t>Arvio investointikustannuksesta (ei sisällä käynnistyskustannuksia eikä käyttöpääomaa)</a:t>
            </a:r>
          </a:p>
          <a:p>
            <a:pPr lvl="1"/>
            <a:r>
              <a:rPr lang="fi-FI" b="1" dirty="0"/>
              <a:t>0.5 M€ </a:t>
            </a:r>
            <a:r>
              <a:rPr lang="fi-FI" dirty="0"/>
              <a:t>±50% laitokselle, jonka kapasiteetti </a:t>
            </a:r>
            <a:r>
              <a:rPr lang="fi-FI" i="1" dirty="0"/>
              <a:t>35kg/h </a:t>
            </a:r>
            <a:r>
              <a:rPr lang="fi-FI" dirty="0"/>
              <a:t>raakaa kalaa </a:t>
            </a:r>
            <a:r>
              <a:rPr lang="fi-FI" i="1" dirty="0"/>
              <a:t>(≈280 t/v)</a:t>
            </a:r>
            <a:endParaRPr lang="en-GB" i="1" dirty="0"/>
          </a:p>
          <a:p>
            <a:pPr lvl="1"/>
            <a:r>
              <a:rPr lang="fi-FI" b="1" i="1" dirty="0"/>
              <a:t>1.0 </a:t>
            </a:r>
            <a:r>
              <a:rPr lang="fi-FI" b="1" dirty="0"/>
              <a:t>M€ </a:t>
            </a:r>
            <a:r>
              <a:rPr lang="fi-FI" dirty="0"/>
              <a:t>±50% laitokselle, jonka kapasiteetti </a:t>
            </a:r>
            <a:r>
              <a:rPr lang="fi-FI" i="1" dirty="0"/>
              <a:t>100 kg/h </a:t>
            </a:r>
            <a:r>
              <a:rPr lang="fi-FI" dirty="0"/>
              <a:t>raakaa kalaa </a:t>
            </a:r>
            <a:r>
              <a:rPr lang="fi-FI" i="1" dirty="0"/>
              <a:t>(≈790 t/v)</a:t>
            </a:r>
          </a:p>
          <a:p>
            <a:pPr lvl="1"/>
            <a:r>
              <a:rPr lang="fi-FI" b="1" i="1" dirty="0"/>
              <a:t>2.1 </a:t>
            </a:r>
            <a:r>
              <a:rPr lang="fi-FI" b="1" dirty="0"/>
              <a:t>M€ </a:t>
            </a:r>
            <a:r>
              <a:rPr lang="fi-FI" dirty="0"/>
              <a:t>±50% laitokselle, jonka kapasiteetti </a:t>
            </a:r>
            <a:r>
              <a:rPr lang="fi-FI" i="1" dirty="0"/>
              <a:t>342 kg/h </a:t>
            </a:r>
            <a:r>
              <a:rPr lang="fi-FI" dirty="0"/>
              <a:t>raakaa kalaa </a:t>
            </a:r>
            <a:r>
              <a:rPr lang="fi-FI" i="1" dirty="0"/>
              <a:t>(≈2700 t/v)</a:t>
            </a:r>
          </a:p>
          <a:p>
            <a:endParaRPr lang="fi-FI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08895"/>
              </p:ext>
            </p:extLst>
          </p:nvPr>
        </p:nvGraphicFramePr>
        <p:xfrm>
          <a:off x="6814592" y="2276872"/>
          <a:ext cx="1872208" cy="2743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6120301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>
                          <a:effectLst/>
                        </a:rPr>
                        <a:t>Laiteluettelo</a:t>
                      </a:r>
                      <a:r>
                        <a:rPr lang="en-GB" sz="1800" b="1" u="none" strike="noStrike" dirty="0">
                          <a:effectLst/>
                        </a:rPr>
                        <a:t>: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4146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Pesuhihnakuljetin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2552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Hihnakuljetin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11151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Jauhin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4886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Kuljetin herneproteiinille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4225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Kuljetin suolalle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1856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Sekoitin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6424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Extruuderi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2488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Pussituslaite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288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6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37" y="42428"/>
            <a:ext cx="8748464" cy="1143000"/>
          </a:xfrm>
        </p:spPr>
        <p:txBody>
          <a:bodyPr>
            <a:normAutofit/>
          </a:bodyPr>
          <a:lstStyle/>
          <a:p>
            <a:r>
              <a:rPr lang="fi-FI" dirty="0"/>
              <a:t>c) Tulokset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84" y="1124744"/>
            <a:ext cx="7571184" cy="2476871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Liikevoitto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30% (0.6 M€) </a:t>
            </a:r>
            <a:r>
              <a:rPr lang="fi-FI" dirty="0"/>
              <a:t>laitokselle, jonka kapasiteetti </a:t>
            </a:r>
            <a:r>
              <a:rPr lang="fi-FI" i="1" dirty="0"/>
              <a:t>35kg/h </a:t>
            </a:r>
            <a:r>
              <a:rPr lang="fi-FI" dirty="0"/>
              <a:t>raakaa kalaa </a:t>
            </a:r>
            <a:r>
              <a:rPr lang="fi-FI" i="1" dirty="0"/>
              <a:t>(≈ 280 t/a)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49% (2.8 M€)</a:t>
            </a:r>
            <a:r>
              <a:rPr lang="fi-FI" b="1" i="1" dirty="0">
                <a:solidFill>
                  <a:srgbClr val="00B050"/>
                </a:solidFill>
              </a:rPr>
              <a:t> </a:t>
            </a:r>
            <a:r>
              <a:rPr lang="fi-FI" dirty="0"/>
              <a:t>laitokselle, jonka kapasiteetti </a:t>
            </a:r>
            <a:r>
              <a:rPr lang="fi-FI" i="1" dirty="0"/>
              <a:t>100 kg/h </a:t>
            </a:r>
            <a:r>
              <a:rPr lang="fi-FI" dirty="0"/>
              <a:t>raakaa kalaa </a:t>
            </a:r>
            <a:r>
              <a:rPr lang="fi-FI" i="1" dirty="0"/>
              <a:t>(≈790 t/a)</a:t>
            </a:r>
          </a:p>
          <a:p>
            <a:pPr lvl="1"/>
            <a:r>
              <a:rPr lang="fi-FI" b="1" i="1" dirty="0">
                <a:solidFill>
                  <a:srgbClr val="00B050"/>
                </a:solidFill>
              </a:rPr>
              <a:t>57% (11 </a:t>
            </a:r>
            <a:r>
              <a:rPr lang="fi-FI" b="1" dirty="0">
                <a:solidFill>
                  <a:srgbClr val="00B050"/>
                </a:solidFill>
              </a:rPr>
              <a:t>M€) </a:t>
            </a:r>
            <a:r>
              <a:rPr lang="fi-FI" dirty="0"/>
              <a:t>laitokselle, jonka kapasiteetti </a:t>
            </a:r>
            <a:r>
              <a:rPr lang="fi-FI" i="1" dirty="0"/>
              <a:t>342 kg/h </a:t>
            </a:r>
            <a:r>
              <a:rPr lang="fi-FI" dirty="0"/>
              <a:t>raakaa kalaa </a:t>
            </a:r>
            <a:r>
              <a:rPr lang="fi-FI" i="1" dirty="0"/>
              <a:t>(≈2700 t/a)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29" y="3354796"/>
            <a:ext cx="4107751" cy="27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49" y="3354920"/>
            <a:ext cx="3938627" cy="27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474840" cy="1143000"/>
          </a:xfrm>
        </p:spPr>
        <p:txBody>
          <a:bodyPr>
            <a:normAutofit/>
          </a:bodyPr>
          <a:lstStyle/>
          <a:p>
            <a:r>
              <a:rPr lang="fi-FI" dirty="0"/>
              <a:t>c) Herkkyysanalyysit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2"/>
            <a:ext cx="4824535" cy="280831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Herneproteiinin ja tuotteen hinnat vaikuttavat merkittävästi kannattavuuteen  </a:t>
            </a:r>
          </a:p>
          <a:p>
            <a:pPr defTabSz="914400">
              <a:spcBef>
                <a:spcPts val="0"/>
              </a:spcBef>
              <a:defRPr/>
            </a:pPr>
            <a:r>
              <a:rPr lang="fi-FI" dirty="0"/>
              <a:t>Laitos voi olla jo pienessä mittakaavassakin kannattava</a:t>
            </a:r>
          </a:p>
          <a:p>
            <a:pPr defTabSz="914400">
              <a:spcBef>
                <a:spcPts val="0"/>
              </a:spcBef>
              <a:defRPr/>
            </a:pPr>
            <a:r>
              <a:rPr lang="fi-FI" dirty="0"/>
              <a:t>Investointikustannuksen ±30% muutoksen vaikutus on pienempi kuin tuotteen tai herneproteiinin</a:t>
            </a:r>
          </a:p>
          <a:p>
            <a:pPr defTabSz="914400">
              <a:spcBef>
                <a:spcPts val="0"/>
              </a:spcBef>
              <a:defRPr/>
            </a:pPr>
            <a:r>
              <a:rPr lang="fi-FI" dirty="0"/>
              <a:t>Raaka-aineena käytetyn kalan hinnalla ei ole merkittävää vaikutusta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92080" y="4509120"/>
          <a:ext cx="3756247" cy="15550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2971">
                  <a:extLst>
                    <a:ext uri="{9D8B030D-6E8A-4147-A177-3AD203B41FA5}">
                      <a16:colId xmlns:a16="http://schemas.microsoft.com/office/drawing/2014/main" val="2951951044"/>
                    </a:ext>
                  </a:extLst>
                </a:gridCol>
                <a:gridCol w="822997">
                  <a:extLst>
                    <a:ext uri="{9D8B030D-6E8A-4147-A177-3AD203B41FA5}">
                      <a16:colId xmlns:a16="http://schemas.microsoft.com/office/drawing/2014/main" val="75361002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61115237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73505661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4073588698"/>
                    </a:ext>
                  </a:extLst>
                </a:gridCol>
              </a:tblGrid>
              <a:tr h="3991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VOITTO (%), kun herneproteiinin hinta on 3 €/kg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31678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Tuotteen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2984019"/>
                  </a:ext>
                </a:extLst>
              </a:tr>
              <a:tr h="32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880151"/>
                  </a:ext>
                </a:extLst>
              </a:tr>
              <a:tr h="25741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Kalan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0,28 €/kg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63 %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047500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67917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049464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08598"/>
              </p:ext>
            </p:extLst>
          </p:nvPr>
        </p:nvGraphicFramePr>
        <p:xfrm>
          <a:off x="5292080" y="2564904"/>
          <a:ext cx="3756247" cy="15550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2971">
                  <a:extLst>
                    <a:ext uri="{9D8B030D-6E8A-4147-A177-3AD203B41FA5}">
                      <a16:colId xmlns:a16="http://schemas.microsoft.com/office/drawing/2014/main" val="2951951044"/>
                    </a:ext>
                  </a:extLst>
                </a:gridCol>
                <a:gridCol w="822997">
                  <a:extLst>
                    <a:ext uri="{9D8B030D-6E8A-4147-A177-3AD203B41FA5}">
                      <a16:colId xmlns:a16="http://schemas.microsoft.com/office/drawing/2014/main" val="75361002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61115237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73505661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4073588698"/>
                    </a:ext>
                  </a:extLst>
                </a:gridCol>
              </a:tblGrid>
              <a:tr h="3991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VOITTO (%), kun herneproteiinin hinta on 5 €/kg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31678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Tuotteen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2984019"/>
                  </a:ext>
                </a:extLst>
              </a:tr>
              <a:tr h="32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880151"/>
                  </a:ext>
                </a:extLst>
              </a:tr>
              <a:tr h="25741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Kalan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0,28 €/kg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69 %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047500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49 %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69 %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67917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B050"/>
                          </a:solidFill>
                          <a:effectLst/>
                        </a:rPr>
                        <a:t>15 %</a:t>
                      </a:r>
                      <a:endParaRPr lang="en-GB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49 %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68 %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04946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92079" y="625006"/>
          <a:ext cx="3756247" cy="15550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2971">
                  <a:extLst>
                    <a:ext uri="{9D8B030D-6E8A-4147-A177-3AD203B41FA5}">
                      <a16:colId xmlns:a16="http://schemas.microsoft.com/office/drawing/2014/main" val="2951951044"/>
                    </a:ext>
                  </a:extLst>
                </a:gridCol>
                <a:gridCol w="822997">
                  <a:extLst>
                    <a:ext uri="{9D8B030D-6E8A-4147-A177-3AD203B41FA5}">
                      <a16:colId xmlns:a16="http://schemas.microsoft.com/office/drawing/2014/main" val="75361002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61115237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73505661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4073588698"/>
                    </a:ext>
                  </a:extLst>
                </a:gridCol>
              </a:tblGrid>
              <a:tr h="3991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VOITTO (%), kun herneproteiinin hinta on 7 €/kg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31678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Tuotteen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2984019"/>
                  </a:ext>
                </a:extLst>
              </a:tr>
              <a:tr h="32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880151"/>
                  </a:ext>
                </a:extLst>
              </a:tr>
              <a:tr h="25741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Kalan </a:t>
                      </a:r>
                      <a:r>
                        <a:rPr lang="en-GB" sz="1100" u="none" strike="noStrike" dirty="0" err="1">
                          <a:effectLst/>
                        </a:rPr>
                        <a:t>hinta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0,28 €/kg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047500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0,33 €/kg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679179"/>
                  </a:ext>
                </a:extLst>
              </a:tr>
              <a:tr h="257416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0,38 €/kg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60 %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049464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60360"/>
            <a:ext cx="3498373" cy="21055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48064" y="-68022"/>
            <a:ext cx="3995936" cy="1291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/>
              <a:t>Kapasiteetti 100 kg/h kalaa </a:t>
            </a:r>
          </a:p>
          <a:p>
            <a:pPr marL="0" indent="0" algn="ctr">
              <a:buNone/>
            </a:pPr>
            <a:r>
              <a:rPr lang="fi-FI" sz="2000" dirty="0"/>
              <a:t>(790 t vuodessa)</a:t>
            </a:r>
          </a:p>
        </p:txBody>
      </p:sp>
    </p:spTree>
    <p:extLst>
      <p:ext uri="{BB962C8B-B14F-4D97-AF65-F5344CB8AC3E}">
        <p14:creationId xmlns:p14="http://schemas.microsoft.com/office/powerpoint/2010/main" val="367844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Johtopäätökset pienen kalan hyödyntämisestä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66018"/>
            <a:ext cx="8856984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/>
              <a:t>Nyhtökala</a:t>
            </a:r>
            <a:r>
              <a:rPr lang="fi-FI" dirty="0"/>
              <a:t> arvioiduista  vaihtoehdoista kannattavin </a:t>
            </a:r>
          </a:p>
          <a:p>
            <a:pPr lvl="1"/>
            <a:r>
              <a:rPr lang="fi-FI" dirty="0"/>
              <a:t>Kannattava jo varsin pienessä mittakaavassa</a:t>
            </a:r>
          </a:p>
          <a:p>
            <a:pPr lvl="1"/>
            <a:r>
              <a:rPr lang="fi-FI" dirty="0"/>
              <a:t>Riskinä </a:t>
            </a:r>
          </a:p>
          <a:p>
            <a:pPr lvl="2"/>
            <a:r>
              <a:rPr lang="fi-FI" dirty="0"/>
              <a:t>Uuden tuotteen tuominen markkinoille</a:t>
            </a:r>
          </a:p>
          <a:p>
            <a:pPr lvl="2"/>
            <a:r>
              <a:rPr lang="fi-FI" dirty="0"/>
              <a:t>Tuotteen myyntihinta</a:t>
            </a:r>
          </a:p>
          <a:p>
            <a:pPr lvl="2"/>
            <a:r>
              <a:rPr lang="fi-FI" dirty="0">
                <a:solidFill>
                  <a:schemeClr val="tx1"/>
                </a:solidFill>
              </a:rPr>
              <a:t>Herneproteiinin hinta on nousussa, koska käyttö lihaa korvaavissa tuotteissa on kasvanut</a:t>
            </a:r>
          </a:p>
          <a:p>
            <a:r>
              <a:rPr lang="fi-FI" dirty="0"/>
              <a:t>Proteiinikonsentraatin ja </a:t>
            </a:r>
            <a:r>
              <a:rPr lang="fi-FI" dirty="0" err="1"/>
              <a:t>proteiinihydrolysaatin</a:t>
            </a:r>
            <a:r>
              <a:rPr lang="fi-FI" dirty="0"/>
              <a:t> valmistaminen</a:t>
            </a:r>
          </a:p>
          <a:p>
            <a:pPr lvl="1"/>
            <a:r>
              <a:rPr lang="fi-FI" dirty="0"/>
              <a:t>Tuotantomenetelminä taloudellisesti saman arvoisia</a:t>
            </a:r>
          </a:p>
          <a:p>
            <a:pPr lvl="2"/>
            <a:r>
              <a:rPr lang="fi-FI" dirty="0"/>
              <a:t>Epävarmuutta esimerkiksi tuotehintojen ja investointien arvioinnissa</a:t>
            </a:r>
          </a:p>
          <a:p>
            <a:pPr lvl="1"/>
            <a:r>
              <a:rPr lang="fi-FI" dirty="0"/>
              <a:t>Kannattava vasta suuressa mittakaavassa</a:t>
            </a:r>
          </a:p>
          <a:p>
            <a:pPr lvl="1"/>
            <a:r>
              <a:rPr lang="fi-FI" dirty="0" err="1"/>
              <a:t>Hydrolysaatissa</a:t>
            </a:r>
            <a:r>
              <a:rPr lang="fi-FI" dirty="0"/>
              <a:t> on kuitenkin konsentraattia</a:t>
            </a:r>
          </a:p>
          <a:p>
            <a:pPr lvl="2"/>
            <a:r>
              <a:rPr lang="fi-FI" dirty="0"/>
              <a:t>Parempi maku</a:t>
            </a:r>
          </a:p>
          <a:p>
            <a:pPr lvl="2"/>
            <a:r>
              <a:rPr lang="fi-FI" dirty="0"/>
              <a:t>Merkittävästi korkeampi proteiinipitoisuus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4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54942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069976"/>
            <a:ext cx="8229600" cy="1143000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Lohiteollisuuden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sivuvirtojen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hyödyntäminen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653135"/>
            <a:ext cx="8229600" cy="13551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16.2.2021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438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 err="1">
                <a:solidFill>
                  <a:srgbClr val="4BACC6">
                    <a:lumMod val="50000"/>
                  </a:srgbClr>
                </a:solidFill>
              </a:rPr>
              <a:t>Blue</a:t>
            </a: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Products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Luke, 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Jaakko Hiidenhovi ja Jari Setälä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477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6" y="-648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Lohiteollisuuden sivuvirrat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i-FI" dirty="0"/>
              <a:t>Suomen kalateollisuudessa syntyy noin 10 miljoonaa kiloa sivuvirtoja, joista pääosa lohen ja kirjolohen jalostusteollisuudesta. Teollisuuden sivuvirrat keskittyvät muutamaan yritykseen ja sivuvirtojen määrä on kasvussa.</a:t>
            </a:r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r>
              <a:rPr lang="fi-FI" dirty="0"/>
              <a:t>Lohiteollisuuden sivuvirrat ovat monipuolinen raaka-ainevaranto. Niissä on päitä, ruotoja, lihaa, nahkoja, eviä ja kalan vatsaliepeitä ja muita rasvaisia osia. </a:t>
            </a:r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endParaRPr lang="fi-FI" dirty="0"/>
          </a:p>
          <a:p>
            <a:pPr marL="400050" lvl="1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011727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6" y="-6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Lohiteollisuuden sivuvirtojen hyödyntäminen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04" y="1151833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fi-FI" dirty="0" err="1"/>
              <a:t>Entsymaattisen</a:t>
            </a:r>
            <a:r>
              <a:rPr lang="fi-FI" dirty="0"/>
              <a:t> hydrolyysin avulla lohiteollisuuden sivuvirroista saadaan eristettyä </a:t>
            </a:r>
            <a:r>
              <a:rPr lang="fi-FI" b="1" dirty="0" err="1"/>
              <a:t>proteiinihydrolysaattia</a:t>
            </a:r>
            <a:r>
              <a:rPr lang="fi-FI" b="1" dirty="0"/>
              <a:t>. </a:t>
            </a:r>
            <a:r>
              <a:rPr lang="fi-FI" dirty="0"/>
              <a:t>Prosessissa syntyy myös paljon </a:t>
            </a:r>
            <a:r>
              <a:rPr lang="fi-FI" b="1" dirty="0"/>
              <a:t>kalaöljyä </a:t>
            </a:r>
            <a:r>
              <a:rPr lang="fi-FI" dirty="0"/>
              <a:t>ja hydrolysoitua k</a:t>
            </a:r>
            <a:r>
              <a:rPr lang="fi-FI" b="1" dirty="0"/>
              <a:t>alajauhoa</a:t>
            </a:r>
            <a:r>
              <a:rPr lang="fi-FI" dirty="0"/>
              <a:t>. </a:t>
            </a:r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r>
              <a:rPr lang="fi-FI" dirty="0"/>
              <a:t>Lohikalojen ruodoista voidaan ottaa </a:t>
            </a:r>
            <a:r>
              <a:rPr lang="fi-FI" b="1" dirty="0"/>
              <a:t>kivennäisaineet</a:t>
            </a:r>
            <a:r>
              <a:rPr lang="fi-FI" dirty="0"/>
              <a:t> talteen. </a:t>
            </a:r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r>
              <a:rPr lang="fi-FI" dirty="0"/>
              <a:t>Lohikalojen </a:t>
            </a:r>
            <a:r>
              <a:rPr lang="fi-FI" b="1" dirty="0"/>
              <a:t>nahoista</a:t>
            </a:r>
            <a:r>
              <a:rPr lang="fi-FI" dirty="0"/>
              <a:t> voidaan samalla laitteistolla uuttaa </a:t>
            </a:r>
            <a:r>
              <a:rPr lang="fi-FI" b="1" dirty="0"/>
              <a:t>gelatiinia </a:t>
            </a:r>
            <a:r>
              <a:rPr lang="fi-FI" dirty="0"/>
              <a:t>ja gelatiinista vielä hydrolysoida </a:t>
            </a:r>
            <a:r>
              <a:rPr lang="fi-FI" b="1" dirty="0" err="1"/>
              <a:t>kollageenihydrolysaattia</a:t>
            </a:r>
            <a:r>
              <a:rPr lang="fi-FI" dirty="0"/>
              <a:t>.</a:t>
            </a:r>
          </a:p>
          <a:p>
            <a:pPr marL="400050" lvl="1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241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-468560" y="63185"/>
            <a:ext cx="10081119" cy="701798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800" dirty="0"/>
              <a:t>Kalaöljyn ja </a:t>
            </a:r>
            <a:r>
              <a:rPr lang="fi-FI" sz="2800" dirty="0" err="1"/>
              <a:t>hydrolysaattien</a:t>
            </a:r>
            <a:r>
              <a:rPr lang="fi-FI" sz="2800" dirty="0"/>
              <a:t> valmistus </a:t>
            </a:r>
            <a:r>
              <a:rPr lang="fi-FI" sz="2800" dirty="0" err="1"/>
              <a:t>entsymaattisella</a:t>
            </a:r>
            <a:r>
              <a:rPr lang="fi-FI" sz="2800" dirty="0"/>
              <a:t> hydrolyysillä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323528" y="1204412"/>
            <a:ext cx="4765933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1600" dirty="0"/>
              <a:t>Sivuvirrat murskataan. Niihin lisätään vettä ja seos lämmitetään.</a:t>
            </a:r>
          </a:p>
          <a:p>
            <a:r>
              <a:rPr lang="fi-FI" sz="1600" dirty="0"/>
              <a:t>Seokseen lisätään entsyymi, joka pilkkoo proteiinit </a:t>
            </a:r>
            <a:r>
              <a:rPr lang="fi-FI" sz="1600" dirty="0" err="1"/>
              <a:t>entsymaattisessa</a:t>
            </a:r>
            <a:r>
              <a:rPr lang="fi-FI" sz="1600" dirty="0"/>
              <a:t> hydrolyysissa peptideiksi </a:t>
            </a:r>
          </a:p>
          <a:p>
            <a:r>
              <a:rPr lang="fi-FI" sz="1600" dirty="0"/>
              <a:t>Hydrolyysin jälkeen ruodot sihdataan erikseen, jauhetaan ja kuivataan kivennäisainefraktioksi</a:t>
            </a:r>
          </a:p>
          <a:p>
            <a:r>
              <a:rPr lang="fi-FI" sz="1600" dirty="0"/>
              <a:t>Kiintoaines, vesifaasi ja kalaöljy erotetaan toisistaan </a:t>
            </a:r>
            <a:r>
              <a:rPr lang="fi-FI" sz="1600" dirty="0" err="1"/>
              <a:t>trikantterilingolla</a:t>
            </a:r>
            <a:r>
              <a:rPr lang="fi-FI" sz="1600" dirty="0"/>
              <a:t> (3-faasierotus) </a:t>
            </a:r>
          </a:p>
          <a:p>
            <a:r>
              <a:rPr lang="fi-FI" sz="1600" dirty="0"/>
              <a:t>Vesifaasiin liuenneet peptidit otetaan talteen kuivaamalla liuos</a:t>
            </a:r>
          </a:p>
          <a:p>
            <a:r>
              <a:rPr lang="fi-FI" sz="1600" dirty="0"/>
              <a:t>Liukenematon kiintoaines kuivataan ja myydään kalajauhona 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Nahat ajetaan saman prosessin läpi erillisenä eränä. Nahoista uutetaan kuumalla vedellä gelatiini, josta saadaan </a:t>
            </a:r>
            <a:r>
              <a:rPr lang="fi-FI" sz="1600" dirty="0" err="1"/>
              <a:t>entsymaattisella</a:t>
            </a:r>
            <a:r>
              <a:rPr lang="fi-FI" sz="1600" dirty="0"/>
              <a:t> hydrolyysilla </a:t>
            </a:r>
            <a:r>
              <a:rPr lang="fi-FI" sz="1600" dirty="0" err="1"/>
              <a:t>kollageenihydrolysaattia</a:t>
            </a:r>
            <a:r>
              <a:rPr lang="fi-FI" sz="1600" dirty="0"/>
              <a:t>.  </a:t>
            </a:r>
          </a:p>
          <a:p>
            <a:endParaRPr lang="fi-FI" sz="1600" dirty="0"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775660-9455-449B-AA6D-3061DCCF2A71}"/>
              </a:ext>
            </a:extLst>
          </p:cNvPr>
          <p:cNvSpPr txBox="1"/>
          <p:nvPr/>
        </p:nvSpPr>
        <p:spPr>
          <a:xfrm>
            <a:off x="5940152" y="5468765"/>
            <a:ext cx="15621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Saanto</a:t>
            </a:r>
          </a:p>
          <a:p>
            <a:pPr algn="ctr"/>
            <a:r>
              <a:rPr lang="fi-FI" sz="1400" dirty="0"/>
              <a:t>1000 kg → 446 kg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DA0E1B1-9215-4308-BFFC-FD248D9A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02" y="1204412"/>
            <a:ext cx="3814576" cy="40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11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Laskennan oletukset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22304"/>
          </a:xfrm>
        </p:spPr>
        <p:txBody>
          <a:bodyPr>
            <a:normAutofit fontScale="55000" lnSpcReduction="20000"/>
          </a:bodyPr>
          <a:lstStyle/>
          <a:p>
            <a:r>
              <a:rPr lang="fi-FI" sz="4500" dirty="0"/>
              <a:t>Laitoksen kapasiteetti on noin 500 kg/h lohiteollisuuden sivuvirtoja</a:t>
            </a:r>
          </a:p>
          <a:p>
            <a:pPr lvl="1"/>
            <a:r>
              <a:rPr lang="fi-FI" sz="4000" dirty="0"/>
              <a:t>Laitoksen kapasiteetti riittää runsaan 3,8 miljoonan raaka-ainekilon käsittelyyn, jos tuotanto tapahtuu jatkuvatoimisesti ympäri vuorokauden</a:t>
            </a:r>
          </a:p>
          <a:p>
            <a:pPr lvl="1"/>
            <a:r>
              <a:rPr lang="fi-FI" sz="4000" dirty="0"/>
              <a:t>Laskelmat on tehty kolmelle raaka-ainemäärälle</a:t>
            </a:r>
          </a:p>
          <a:p>
            <a:pPr lvl="2"/>
            <a:r>
              <a:rPr lang="fi-FI" sz="3000" dirty="0"/>
              <a:t>1,1 miljoonaa kiloa vuodessa (vastaa 5 miljoonan lohikalakilon fileointijäännöksiä), </a:t>
            </a:r>
          </a:p>
          <a:p>
            <a:pPr marL="914400" lvl="2" indent="247650">
              <a:buNone/>
            </a:pPr>
            <a:r>
              <a:rPr lang="fi-FI" sz="3000" dirty="0"/>
              <a:t>tuotanto tehdään kolmessa vuorossa vain arkipäivisin vajaalla kapasiteetilla (203 kg/h)</a:t>
            </a:r>
          </a:p>
          <a:p>
            <a:pPr lvl="2"/>
            <a:r>
              <a:rPr lang="fi-FI" sz="3000" dirty="0"/>
              <a:t>2,2 miljoonaa kiloa vuodessa (vastaa 10 miljoonan lohikalakilon fileointijäännöksiä),                    </a:t>
            </a:r>
          </a:p>
          <a:p>
            <a:pPr marL="914400" lvl="2" indent="0">
              <a:buNone/>
            </a:pPr>
            <a:r>
              <a:rPr lang="fi-FI" sz="3000" dirty="0"/>
              <a:t>     tuotanto tehdään kolmessa vuorossa arkipäivisin suuremmalla kapasiteetilla (406 kg/h)</a:t>
            </a:r>
          </a:p>
          <a:p>
            <a:pPr lvl="2"/>
            <a:r>
              <a:rPr lang="fi-FI" sz="3000" dirty="0"/>
              <a:t>3,3 miljoonaa kiloa vuodessa (vastaa 15 miljoonan lohikalakilon fileointijäännöksiä), </a:t>
            </a:r>
          </a:p>
          <a:p>
            <a:pPr marL="914400" lvl="2" indent="0">
              <a:buNone/>
            </a:pPr>
            <a:r>
              <a:rPr lang="fi-FI" sz="3000" dirty="0"/>
              <a:t>     tuotanto tehdään viidessä vuorossa viikon kaikkina päivinä lähes täydellä   </a:t>
            </a:r>
          </a:p>
          <a:p>
            <a:pPr marL="914400" lvl="2" indent="0">
              <a:buNone/>
            </a:pPr>
            <a:r>
              <a:rPr lang="fi-FI" sz="3000" dirty="0"/>
              <a:t>     kapasiteetilla (437 kg/h).</a:t>
            </a:r>
          </a:p>
          <a:p>
            <a:pPr lvl="1"/>
            <a:r>
              <a:rPr lang="fi-FI" sz="3600" dirty="0"/>
              <a:t>Tuotannot toteutetaan 11 kuukautena vuodessa, 1 kuukausi seisokkia</a:t>
            </a:r>
          </a:p>
          <a:p>
            <a:pPr lvl="2"/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70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CDDE9C4-04D6-4EBA-B27D-5CFA5F954A4C}"/>
              </a:ext>
            </a:extLst>
          </p:cNvPr>
          <p:cNvSpPr txBox="1"/>
          <p:nvPr/>
        </p:nvSpPr>
        <p:spPr>
          <a:xfrm>
            <a:off x="899592" y="1140693"/>
            <a:ext cx="685238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800" dirty="0"/>
          </a:p>
          <a:p>
            <a:pPr marL="514350" indent="-514350">
              <a:buAutoNum type="arabicPeriod"/>
            </a:pPr>
            <a:r>
              <a:rPr lang="fi-FI" sz="2800" dirty="0"/>
              <a:t>Keskeisimmät raaka-ainevarannot</a:t>
            </a:r>
          </a:p>
          <a:p>
            <a:pPr marL="514350" indent="-514350">
              <a:buAutoNum type="arabicPeriod"/>
            </a:pPr>
            <a:endParaRPr lang="fi-FI" sz="2800" dirty="0"/>
          </a:p>
          <a:p>
            <a:pPr marL="514350" indent="-514350">
              <a:buAutoNum type="arabicPeriod" startAt="3"/>
            </a:pPr>
            <a:r>
              <a:rPr lang="fi-FI" sz="2800" dirty="0"/>
              <a:t>Tuotantomenetelmien kuvaukset, </a:t>
            </a:r>
          </a:p>
          <a:p>
            <a:r>
              <a:rPr lang="fi-FI" sz="2800" dirty="0"/>
              <a:t>       kannattavuusanalyysit ja johtopäätökset</a:t>
            </a:r>
          </a:p>
          <a:p>
            <a:endParaRPr lang="fi-FI" sz="2800" dirty="0"/>
          </a:p>
          <a:p>
            <a:r>
              <a:rPr lang="fi-FI" sz="2800" dirty="0"/>
              <a:t>4.    Yhteenveto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E1A734-AC86-4FE9-9DA2-179FE34A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23" y="-2307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Tiekartan sisältö</a:t>
            </a:r>
          </a:p>
        </p:txBody>
      </p:sp>
    </p:spTree>
    <p:extLst>
      <p:ext uri="{BB962C8B-B14F-4D97-AF65-F5344CB8AC3E}">
        <p14:creationId xmlns:p14="http://schemas.microsoft.com/office/powerpoint/2010/main" val="3115402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56" y="917848"/>
            <a:ext cx="8496944" cy="5022304"/>
          </a:xfrm>
        </p:spPr>
        <p:txBody>
          <a:bodyPr>
            <a:normAutofit fontScale="77500" lnSpcReduction="20000"/>
          </a:bodyPr>
          <a:lstStyle/>
          <a:p>
            <a:endParaRPr lang="fi-FI" sz="3000" dirty="0"/>
          </a:p>
          <a:p>
            <a:r>
              <a:rPr lang="fi-FI" sz="4500" dirty="0"/>
              <a:t>Saannot (tuote/raaka-aine)</a:t>
            </a:r>
          </a:p>
          <a:p>
            <a:pPr lvl="1"/>
            <a:r>
              <a:rPr lang="fi-FI" sz="3400" dirty="0"/>
              <a:t>Sivuvirtoja lohikaloista (lohi ja kirjolohi) 22% peratun kalan painosta, jossa nahkoja 0,8 %</a:t>
            </a:r>
          </a:p>
          <a:p>
            <a:pPr lvl="1"/>
            <a:r>
              <a:rPr lang="fi-FI" sz="3400" dirty="0"/>
              <a:t>Kalaöljyä saadaan sivuvirroista (muu kuin nahka) 22,2 %</a:t>
            </a:r>
          </a:p>
          <a:p>
            <a:pPr lvl="1"/>
            <a:r>
              <a:rPr lang="fi-FI" sz="3400" dirty="0" err="1"/>
              <a:t>Proteiinihydrolysaattia</a:t>
            </a:r>
            <a:r>
              <a:rPr lang="fi-FI" sz="3400" dirty="0"/>
              <a:t>  8,2 %</a:t>
            </a:r>
          </a:p>
          <a:p>
            <a:pPr lvl="1"/>
            <a:r>
              <a:rPr lang="fi-FI" sz="3400" dirty="0"/>
              <a:t>Kivennäisaineita 9,4 %</a:t>
            </a:r>
          </a:p>
          <a:p>
            <a:pPr lvl="1"/>
            <a:r>
              <a:rPr lang="fi-FI" sz="3400" dirty="0"/>
              <a:t>Hydrolysoitua kalajauhoa 4,7 %</a:t>
            </a:r>
          </a:p>
          <a:p>
            <a:pPr marL="457200" lvl="1" indent="0">
              <a:buNone/>
            </a:pPr>
            <a:r>
              <a:rPr lang="fi-FI" sz="3400" dirty="0"/>
              <a:t>Nahoista saadaan</a:t>
            </a:r>
          </a:p>
          <a:p>
            <a:pPr lvl="1">
              <a:buFontTx/>
              <a:buChar char="-"/>
            </a:pPr>
            <a:r>
              <a:rPr lang="fi-FI" sz="3400" dirty="0"/>
              <a:t>Gelatiinia/</a:t>
            </a:r>
            <a:r>
              <a:rPr lang="fi-FI" sz="3400" dirty="0" err="1"/>
              <a:t>kollageenihydrolysaattia</a:t>
            </a:r>
            <a:r>
              <a:rPr lang="fi-FI" sz="3400" dirty="0"/>
              <a:t> 11 %</a:t>
            </a:r>
          </a:p>
          <a:p>
            <a:pPr lvl="1">
              <a:buFontTx/>
              <a:buChar char="-"/>
            </a:pPr>
            <a:r>
              <a:rPr lang="fi-FI" sz="3400" dirty="0"/>
              <a:t>Öljyä 28,5 %</a:t>
            </a:r>
          </a:p>
          <a:p>
            <a:pPr lvl="1">
              <a:buFontTx/>
              <a:buChar char="-"/>
            </a:pPr>
            <a:r>
              <a:rPr lang="fi-FI" sz="3400" dirty="0"/>
              <a:t>Hydrolysoitua kalajauhoa 7,6 %</a:t>
            </a:r>
            <a:endParaRPr lang="en-GB" sz="3400" dirty="0"/>
          </a:p>
          <a:p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2BCED7-C21F-4BE1-83E9-44CE0E78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4861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Laskennan oletukset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626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72" y="1412776"/>
            <a:ext cx="8496944" cy="5022304"/>
          </a:xfrm>
        </p:spPr>
        <p:txBody>
          <a:bodyPr>
            <a:normAutofit/>
          </a:bodyPr>
          <a:lstStyle/>
          <a:p>
            <a:r>
              <a:rPr lang="fi-FI" sz="3200" dirty="0"/>
              <a:t>Raaka-aineen hinta laitoksen portilla 0,20 €/t</a:t>
            </a:r>
          </a:p>
          <a:p>
            <a:r>
              <a:rPr lang="fi-FI" sz="3200" dirty="0"/>
              <a:t>Tuotteiden myyntihinnat (</a:t>
            </a:r>
            <a:r>
              <a:rPr lang="fi-FI" sz="3200" dirty="0" err="1"/>
              <a:t>alviton</a:t>
            </a:r>
            <a:r>
              <a:rPr lang="fi-FI" sz="3200" dirty="0"/>
              <a:t>)</a:t>
            </a:r>
          </a:p>
          <a:p>
            <a:pPr lvl="1"/>
            <a:r>
              <a:rPr lang="fi-FI" sz="2800" dirty="0"/>
              <a:t>Kalaöljy 1,3 €/kg</a:t>
            </a:r>
          </a:p>
          <a:p>
            <a:pPr lvl="1"/>
            <a:r>
              <a:rPr lang="fi-FI" sz="2800" dirty="0" err="1"/>
              <a:t>Proteiinihydrolysaatti</a:t>
            </a:r>
            <a:r>
              <a:rPr lang="fi-FI" sz="2800" dirty="0"/>
              <a:t> 4 €/kg</a:t>
            </a:r>
          </a:p>
          <a:p>
            <a:pPr lvl="1"/>
            <a:r>
              <a:rPr lang="fi-FI" sz="2800" dirty="0"/>
              <a:t>Kivennäisaineita 1 €/kg</a:t>
            </a:r>
          </a:p>
          <a:p>
            <a:pPr lvl="1"/>
            <a:r>
              <a:rPr lang="fi-FI" sz="2800" dirty="0"/>
              <a:t>Hydrolysoitu kalajauho 2 €/kg</a:t>
            </a:r>
          </a:p>
          <a:p>
            <a:pPr marL="457200" lvl="1" indent="0">
              <a:buNone/>
            </a:pPr>
            <a:r>
              <a:rPr lang="fi-FI" sz="2800" dirty="0"/>
              <a:t>-  </a:t>
            </a:r>
            <a:r>
              <a:rPr lang="fi-FI" sz="2800" dirty="0" err="1"/>
              <a:t>Kollageenihydrolysaatti</a:t>
            </a:r>
            <a:r>
              <a:rPr lang="fi-FI" sz="2800" dirty="0"/>
              <a:t> 20 €/kg</a:t>
            </a:r>
          </a:p>
          <a:p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CABF44-25F1-46B3-B89B-B18139C9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Laskennan oletukset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691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022304"/>
          </a:xfrm>
        </p:spPr>
        <p:txBody>
          <a:bodyPr>
            <a:normAutofit/>
          </a:bodyPr>
          <a:lstStyle/>
          <a:p>
            <a:r>
              <a:rPr lang="fi-FI" sz="3200" dirty="0"/>
              <a:t>Investointi 3,7 miljoonaa euroa</a:t>
            </a:r>
          </a:p>
          <a:p>
            <a:pPr lvl="1"/>
            <a:r>
              <a:rPr lang="fi-FI" sz="3000" dirty="0"/>
              <a:t>Poistoaika 10 v</a:t>
            </a:r>
          </a:p>
          <a:p>
            <a:pPr lvl="1"/>
            <a:r>
              <a:rPr lang="fi-FI" sz="3000" dirty="0"/>
              <a:t>Investointituki 20 %</a:t>
            </a:r>
          </a:p>
          <a:p>
            <a:pPr lvl="1"/>
            <a:r>
              <a:rPr lang="fi-FI" sz="3000" dirty="0"/>
              <a:t>Lainan korko 3 % tuke-</a:t>
            </a:r>
          </a:p>
          <a:p>
            <a:pPr marL="457200" lvl="1" indent="0">
              <a:buNone/>
            </a:pPr>
            <a:r>
              <a:rPr lang="fi-FI" sz="3000" dirty="0"/>
              <a:t>   </a:t>
            </a:r>
            <a:r>
              <a:rPr lang="fi-FI" sz="3000" dirty="0" err="1"/>
              <a:t>mattomalle</a:t>
            </a:r>
            <a:r>
              <a:rPr lang="fi-FI" sz="3000" dirty="0"/>
              <a:t> rahoitus-</a:t>
            </a:r>
          </a:p>
          <a:p>
            <a:pPr marL="457200" lvl="1" indent="0">
              <a:buNone/>
            </a:pPr>
            <a:r>
              <a:rPr lang="fi-FI" sz="3000" dirty="0"/>
              <a:t>   osuudelle</a:t>
            </a:r>
            <a:endParaRPr lang="fi-FI" dirty="0"/>
          </a:p>
          <a:p>
            <a:endParaRPr lang="en-GB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C15FB7-878A-4256-87BF-6DA9115D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872046"/>
            <a:ext cx="2232248" cy="32177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B13E24-E54B-4742-A78C-DFC727BC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Laskennan oletukset</a:t>
            </a:r>
            <a:endParaRPr lang="en-GB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95A72EF-8893-4DD6-9E6D-6EF8EB17E9B4}"/>
              </a:ext>
            </a:extLst>
          </p:cNvPr>
          <p:cNvSpPr txBox="1"/>
          <p:nvPr/>
        </p:nvSpPr>
        <p:spPr>
          <a:xfrm>
            <a:off x="683568" y="5537098"/>
            <a:ext cx="710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Investointikustannuksen tarkempi laskentaperuste on liitteessä sivulla 59</a:t>
            </a:r>
          </a:p>
        </p:txBody>
      </p:sp>
    </p:spTree>
    <p:extLst>
      <p:ext uri="{BB962C8B-B14F-4D97-AF65-F5344CB8AC3E}">
        <p14:creationId xmlns:p14="http://schemas.microsoft.com/office/powerpoint/2010/main" val="1435077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72" y="1412776"/>
            <a:ext cx="8496944" cy="5022304"/>
          </a:xfrm>
        </p:spPr>
        <p:txBody>
          <a:bodyPr>
            <a:normAutofit/>
          </a:bodyPr>
          <a:lstStyle/>
          <a:p>
            <a:r>
              <a:rPr lang="fi-FI" sz="3200" dirty="0"/>
              <a:t>Palkkakulut kolmessa vuorossa n. 438 000 €/v,</a:t>
            </a:r>
          </a:p>
          <a:p>
            <a:pPr marL="0" indent="0">
              <a:buNone/>
            </a:pPr>
            <a:r>
              <a:rPr lang="fi-FI" sz="3200" dirty="0"/>
              <a:t>    viidessä vuorossa n. 731 000 €/v </a:t>
            </a:r>
          </a:p>
          <a:p>
            <a:pPr lvl="1"/>
            <a:r>
              <a:rPr lang="fi-FI" sz="3200" dirty="0"/>
              <a:t>	</a:t>
            </a:r>
            <a:r>
              <a:rPr lang="fi-F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Henkilötarve 3 hlö/vuoro</a:t>
            </a:r>
          </a:p>
          <a:p>
            <a:pPr lvl="1"/>
            <a:r>
              <a:rPr lang="fi-F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Henkilökustannus 48 700 €/v/hlö</a:t>
            </a:r>
          </a:p>
          <a:p>
            <a:pPr marL="0" indent="0">
              <a:buNone/>
            </a:pPr>
            <a:endParaRPr lang="fi-FI" sz="3200" dirty="0"/>
          </a:p>
          <a:p>
            <a:r>
              <a:rPr lang="fi-FI" sz="3200" dirty="0"/>
              <a:t>Lisäksi muita kuluja tuotannon määrästä riippuen 200 000 – 320 000 €/v</a:t>
            </a: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8344E-3F72-47F8-8F63-221DF766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Laskennan oletukset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942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26" y="132113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Taloudellinen tulos</a:t>
            </a:r>
            <a:endParaRPr lang="en-GB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343B146-120A-43A7-A242-F63D690580F0}"/>
              </a:ext>
            </a:extLst>
          </p:cNvPr>
          <p:cNvSpPr txBox="1"/>
          <p:nvPr/>
        </p:nvSpPr>
        <p:spPr>
          <a:xfrm>
            <a:off x="159672" y="5073595"/>
            <a:ext cx="8752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/>
              <a:t>Sivuvirtojen määrä on laskettu sillä oletuksella, että ruodoista on </a:t>
            </a:r>
          </a:p>
          <a:p>
            <a:pPr algn="ctr"/>
            <a:r>
              <a:rPr lang="fi-FI" sz="2400" dirty="0"/>
              <a:t>lihat massattu tai kaavittu pois ennen lisäarvotuotteiden valmistusta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F5361A-69C0-40A7-A5F6-24F347FE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9" y="1282998"/>
            <a:ext cx="792194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2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Tuotteiden ja tuottojen osuudet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9F60E-5CFD-4E8A-B976-EB6C6578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9" y="1706400"/>
            <a:ext cx="6030612" cy="361836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9B818A0-FA8B-469B-ADA3-60762F9E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552" y="1650903"/>
            <a:ext cx="5926990" cy="35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5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20" y="0"/>
            <a:ext cx="9108504" cy="1143000"/>
          </a:xfrm>
        </p:spPr>
        <p:txBody>
          <a:bodyPr>
            <a:normAutofit/>
          </a:bodyPr>
          <a:lstStyle/>
          <a:p>
            <a:r>
              <a:rPr lang="fi-FI" dirty="0"/>
              <a:t>Herkkyys analyysit</a:t>
            </a:r>
            <a:endParaRPr lang="en-GB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2405A0-45B3-4363-8A34-46BF6D4FF914}"/>
              </a:ext>
            </a:extLst>
          </p:cNvPr>
          <p:cNvSpPr txBox="1"/>
          <p:nvPr/>
        </p:nvSpPr>
        <p:spPr>
          <a:xfrm>
            <a:off x="1484424" y="980728"/>
            <a:ext cx="617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Paljonko tulos muuttuu, </a:t>
            </a:r>
          </a:p>
          <a:p>
            <a:pPr algn="ctr"/>
            <a:r>
              <a:rPr lang="fi-FI" sz="2400" b="1" dirty="0"/>
              <a:t>jos tuotteiden tai raaka-aineen hinta muuttuu 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DA6B376-23A8-47B6-81FC-724B24A3BD06}"/>
              </a:ext>
            </a:extLst>
          </p:cNvPr>
          <p:cNvSpPr txBox="1"/>
          <p:nvPr/>
        </p:nvSpPr>
        <p:spPr>
          <a:xfrm>
            <a:off x="79274" y="5085184"/>
            <a:ext cx="9064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dirty="0"/>
              <a:t>Kolmessa vuorossa kannattavat tulokset saavutetaan noin 1,5 miljoonan lohikilon </a:t>
            </a:r>
          </a:p>
          <a:p>
            <a:pPr algn="ctr"/>
            <a:r>
              <a:rPr lang="fi-FI" sz="2000" dirty="0"/>
              <a:t>sivuvirtamäärällä. Tämä sivuvirta syntyy 7,5 miljoonasta lohikilosta.</a:t>
            </a:r>
          </a:p>
          <a:p>
            <a:pPr algn="ctr"/>
            <a:r>
              <a:rPr lang="fi-FI" sz="2000" dirty="0"/>
              <a:t>Viiden vuoron tuotannossa tarvitaan noin 2 miljoonaa kiloa sivuvirtaa (9 milj. kg lohta)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12A2DE-4579-474B-A115-AE55EA8F3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538" y="1982631"/>
            <a:ext cx="6584141" cy="28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23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Johtopäätöksiä kalateollisuuden sivuvirtojen hyödyntämisestä (1/2)</a:t>
            </a:r>
            <a:endParaRPr lang="en-GB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FBB70-ABF7-4774-B3BE-AD045E05FF5E}"/>
              </a:ext>
            </a:extLst>
          </p:cNvPr>
          <p:cNvSpPr txBox="1"/>
          <p:nvPr/>
        </p:nvSpPr>
        <p:spPr>
          <a:xfrm>
            <a:off x="601881" y="1268760"/>
            <a:ext cx="79814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200" dirty="0"/>
              <a:t>Lohiteollisuuden sivuvirtojen hyödyntäminen on laskennan oletuksin kannattavaa, jos käytettävissä on noin 1,5 miljoonaa kiloa sivuvirtoja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Isoimmilla yrityksillä on jo omasta takaa tarpeeksi sivuvirtoja kannattavaan jalostukseen, pienempien yritysten sivuvirtoja pitää keskittää yhteen tuotantoyksikköön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Kannattavuus kasvaa, kun raaka-aineen määrä ja tuotannon tehokkuus nousevat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 err="1"/>
              <a:t>Proteiinihydrolysaatin</a:t>
            </a:r>
            <a:r>
              <a:rPr lang="fi-FI" sz="2200" dirty="0"/>
              <a:t>, kalaöljyn ja raaka-aineen hinnoilla on suurin </a:t>
            </a:r>
          </a:p>
          <a:p>
            <a:pPr algn="just"/>
            <a:r>
              <a:rPr lang="fi-FI" sz="2200" dirty="0"/>
              <a:t>vaikutus kannattavuuteen. </a:t>
            </a:r>
            <a:r>
              <a:rPr lang="fi-FI" sz="2200" dirty="0" err="1"/>
              <a:t>Kollageenihydrolysaatin</a:t>
            </a:r>
            <a:r>
              <a:rPr lang="fi-FI" sz="2200" dirty="0"/>
              <a:t> valmistus nahoista parantaa tulosta.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242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7" y="102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Johtopäätöksiä lohiteollisuuden sivuvirtojen hyödyntämiseksi (2/2)</a:t>
            </a:r>
            <a:endParaRPr lang="en-GB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FBB70-ABF7-4774-B3BE-AD045E05FF5E}"/>
              </a:ext>
            </a:extLst>
          </p:cNvPr>
          <p:cNvSpPr txBox="1"/>
          <p:nvPr/>
        </p:nvSpPr>
        <p:spPr>
          <a:xfrm>
            <a:off x="620207" y="1245240"/>
            <a:ext cx="7981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200" dirty="0"/>
              <a:t>Lohiteollisuuden sivuvirtojen hyödyntäminen on kannattavaa kohtuullisilla raaka-ainemäärillä. Suomen lohiteollisuuden sivuvirtojen määrä riittää kannattavaan tuotantoon ja raaka-ainemäärät ovat näillä näkymin kasvussa. 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Kalaöljyn ja proteiinin runsas määrä luovat perustan kannattavalla tuotannolle. Raaka-aineissa on jakeita (nahat, ruodot), jotka voidaan hyödyntää arvoa lisäävästi. Esimerkiksi nahoista saatava </a:t>
            </a:r>
            <a:r>
              <a:rPr lang="fi-FI" sz="2200" dirty="0" err="1"/>
              <a:t>kollageenihydrolysaatti</a:t>
            </a:r>
            <a:r>
              <a:rPr lang="fi-FI" sz="2200" dirty="0"/>
              <a:t> on huomattavasti arvokkaampaa kuin </a:t>
            </a:r>
            <a:r>
              <a:rPr lang="fi-FI" sz="2200" dirty="0" err="1"/>
              <a:t>proteiinihydrolysaatti</a:t>
            </a:r>
            <a:r>
              <a:rPr lang="fi-FI" sz="2200" dirty="0"/>
              <a:t>. 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Tutkimusta ja investointitukia tulisi suunnata siten, että ne mahdollistavat pidemmällä aikavälillä kaikkien jakeiden arvon lisäämisen ja tuotteistamisen.</a:t>
            </a:r>
          </a:p>
        </p:txBody>
      </p:sp>
    </p:spTree>
    <p:extLst>
      <p:ext uri="{BB962C8B-B14F-4D97-AF65-F5344CB8AC3E}">
        <p14:creationId xmlns:p14="http://schemas.microsoft.com/office/powerpoint/2010/main" val="4220916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54942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069976"/>
            <a:ext cx="8229600" cy="11430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Tulevaisuuden </a:t>
            </a:r>
            <a:b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kehityspolut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653135"/>
            <a:ext cx="8229600" cy="13551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27566" y="33287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 err="1">
                <a:solidFill>
                  <a:srgbClr val="4BACC6">
                    <a:lumMod val="50000"/>
                  </a:srgbClr>
                </a:solidFill>
              </a:rPr>
              <a:t>Blue</a:t>
            </a: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Products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Luke, Jari Setälä ja Jaakko Hiidenhovi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VTT, Kaisu Honkapää ja 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Marjut Suomalainen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Turun yliopisto: Ella Aitta</a:t>
            </a:r>
          </a:p>
          <a:p>
            <a:pPr>
              <a:lnSpc>
                <a:spcPct val="90000"/>
              </a:lnSpc>
            </a:pPr>
            <a:r>
              <a:rPr lang="fi-FI" sz="2000" dirty="0" err="1">
                <a:solidFill>
                  <a:srgbClr val="4BACC6">
                    <a:lumMod val="50000"/>
                  </a:srgbClr>
                </a:solidFill>
              </a:rPr>
              <a:t>Österbottens</a:t>
            </a: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fi-FI" sz="2000" dirty="0" err="1">
                <a:solidFill>
                  <a:srgbClr val="4BACC6">
                    <a:lumMod val="50000"/>
                  </a:srgbClr>
                </a:solidFill>
              </a:rPr>
              <a:t>fiskarförbund</a:t>
            </a: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: Guy Svanbäck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 Tiekartan lähestymistapa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6" name="Rectangle 5"/>
          <p:cNvSpPr/>
          <p:nvPr/>
        </p:nvSpPr>
        <p:spPr>
          <a:xfrm>
            <a:off x="1547664" y="1196752"/>
            <a:ext cx="352839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Raaka-ainevarannot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1988840"/>
            <a:ext cx="1239140" cy="273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/>
              <a:t>Proses</a:t>
            </a:r>
            <a:r>
              <a:rPr lang="fi-FI" sz="2400" dirty="0"/>
              <a:t>-</a:t>
            </a:r>
          </a:p>
          <a:p>
            <a:pPr algn="ctr"/>
            <a:r>
              <a:rPr lang="fi-FI" sz="2400" dirty="0" err="1"/>
              <a:t>siku-vauk</a:t>
            </a:r>
            <a:r>
              <a:rPr lang="fi-FI" sz="2400" dirty="0"/>
              <a:t>-</a:t>
            </a:r>
          </a:p>
          <a:p>
            <a:pPr algn="ctr"/>
            <a:r>
              <a:rPr lang="fi-FI" sz="2400" dirty="0"/>
              <a:t>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7641" y="1988840"/>
            <a:ext cx="1098415" cy="273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/>
              <a:t>Kar-keat</a:t>
            </a:r>
            <a:r>
              <a:rPr lang="fi-FI" sz="2400" dirty="0"/>
              <a:t> </a:t>
            </a:r>
            <a:r>
              <a:rPr lang="fi-FI" sz="2400" dirty="0" err="1"/>
              <a:t>ta-lous-ana-lyysit</a:t>
            </a:r>
            <a:endParaRPr lang="fi-FI" sz="24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2996952"/>
            <a:ext cx="1368152" cy="273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/>
              <a:t>Jat</a:t>
            </a:r>
            <a:r>
              <a:rPr lang="fi-FI" sz="2400" dirty="0"/>
              <a:t>-</a:t>
            </a:r>
          </a:p>
          <a:p>
            <a:pPr algn="ctr"/>
            <a:r>
              <a:rPr lang="fi-FI" sz="2400" dirty="0" err="1"/>
              <a:t>ko-</a:t>
            </a:r>
            <a:endParaRPr lang="fi-FI" sz="2400" dirty="0"/>
          </a:p>
          <a:p>
            <a:pPr algn="ctr"/>
            <a:r>
              <a:rPr lang="fi-FI" sz="2400" dirty="0" err="1"/>
              <a:t>selvi</a:t>
            </a:r>
            <a:r>
              <a:rPr lang="fi-FI" sz="2400" dirty="0"/>
              <a:t>-</a:t>
            </a:r>
          </a:p>
          <a:p>
            <a:pPr algn="ctr"/>
            <a:r>
              <a:rPr lang="fi-FI" sz="2400" dirty="0" err="1"/>
              <a:t>tyk</a:t>
            </a:r>
            <a:r>
              <a:rPr lang="fi-FI" sz="2400" dirty="0"/>
              <a:t>-</a:t>
            </a:r>
          </a:p>
          <a:p>
            <a:pPr algn="ctr"/>
            <a:r>
              <a:rPr lang="fi-FI" sz="2400" dirty="0"/>
              <a:t>set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3668" y="5301208"/>
            <a:ext cx="349238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Kaupallistaminen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656" y="1052736"/>
            <a:ext cx="3753088" cy="3816424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ight Arrow 12"/>
          <p:cNvSpPr/>
          <p:nvPr/>
        </p:nvSpPr>
        <p:spPr>
          <a:xfrm>
            <a:off x="2969750" y="2924944"/>
            <a:ext cx="954178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ight Arrow 13"/>
          <p:cNvSpPr/>
          <p:nvPr/>
        </p:nvSpPr>
        <p:spPr>
          <a:xfrm rot="10800000">
            <a:off x="5165994" y="5301207"/>
            <a:ext cx="507249" cy="3200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5904148" y="1037897"/>
            <a:ext cx="2520280" cy="792088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6055236" y="1233971"/>
            <a:ext cx="233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Tiekartan sisältö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216879" y="3861048"/>
            <a:ext cx="507249" cy="372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Down Arrow 16"/>
          <p:cNvSpPr/>
          <p:nvPr/>
        </p:nvSpPr>
        <p:spPr>
          <a:xfrm>
            <a:off x="1979712" y="1686671"/>
            <a:ext cx="288032" cy="2932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Down Arrow 19"/>
          <p:cNvSpPr/>
          <p:nvPr/>
        </p:nvSpPr>
        <p:spPr>
          <a:xfrm>
            <a:off x="3347864" y="4914272"/>
            <a:ext cx="360040" cy="3869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C738DBC9-F03A-4E9E-ADCE-C78EE334CE3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227144" y="1433941"/>
            <a:ext cx="677004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76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7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err="1"/>
              <a:t>Nyhtökalan</a:t>
            </a:r>
            <a:r>
              <a:rPr lang="fi-FI" dirty="0"/>
              <a:t> kehitystoimet </a:t>
            </a:r>
            <a:endParaRPr lang="en-GB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FBB70-ABF7-4774-B3BE-AD045E05FF5E}"/>
              </a:ext>
            </a:extLst>
          </p:cNvPr>
          <p:cNvSpPr txBox="1"/>
          <p:nvPr/>
        </p:nvSpPr>
        <p:spPr>
          <a:xfrm>
            <a:off x="620207" y="1124744"/>
            <a:ext cx="7981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200" dirty="0" err="1"/>
              <a:t>Nyhtösilakan</a:t>
            </a:r>
            <a:r>
              <a:rPr lang="fi-FI" sz="2200" dirty="0"/>
              <a:t> valmistus on kannattavaa jo suhteellisen pienillä tuotantomäärillä. Valmisteen kysyntä on kuitenkin vielä epäselvää.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Kehityspanoksia tulisi ensin suunnata tutkijoiden, jalostusyritysten ja suurkeittiöiden yhteistyönä </a:t>
            </a:r>
            <a:r>
              <a:rPr lang="fi-FI" sz="2200" dirty="0" err="1"/>
              <a:t>reseptiikan</a:t>
            </a:r>
            <a:r>
              <a:rPr lang="fi-FI" sz="2200" dirty="0"/>
              <a:t> ja tuotteiden kehittämiseen. 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Tuotekehityksessä voidaan testata erilaisia kalalajeja, kalaraaka-aineita (koko kala, filee, massa) ja kasvisproteiineja. Tuotteista tulisi tehdä aistinvaraisia arvioita ja säilyvyyskokeita. Tuotteita pitäisi testata kuluttajilla messuilla ja ruokaloissa. Tuotteita voidaan kehittää suurkeittiöiden, vähittäiskaupan ja viennin tarpeisiin.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/>
              <a:t>Teolliseen valmistukseen kannattaa panostaa sitten kun sopivat tuotteet löydetään. </a:t>
            </a:r>
          </a:p>
        </p:txBody>
      </p:sp>
    </p:spTree>
    <p:extLst>
      <p:ext uri="{BB962C8B-B14F-4D97-AF65-F5344CB8AC3E}">
        <p14:creationId xmlns:p14="http://schemas.microsoft.com/office/powerpoint/2010/main" val="2757808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7" y="-6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Silakkahydrolysaattiin</a:t>
            </a:r>
            <a:r>
              <a:rPr lang="en-GB" dirty="0"/>
              <a:t> ja –</a:t>
            </a:r>
            <a:r>
              <a:rPr lang="en-GB" dirty="0" err="1"/>
              <a:t>konsentraattiin</a:t>
            </a:r>
            <a:r>
              <a:rPr lang="en-GB" dirty="0"/>
              <a:t> </a:t>
            </a:r>
            <a:r>
              <a:rPr lang="en-GB" dirty="0" err="1"/>
              <a:t>liittyvät</a:t>
            </a:r>
            <a:r>
              <a:rPr lang="en-GB" dirty="0"/>
              <a:t> </a:t>
            </a:r>
            <a:r>
              <a:rPr lang="en-GB" dirty="0" err="1"/>
              <a:t>kehitystoimet</a:t>
            </a:r>
            <a:endParaRPr lang="en-GB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FBB70-ABF7-4774-B3BE-AD045E05FF5E}"/>
              </a:ext>
            </a:extLst>
          </p:cNvPr>
          <p:cNvSpPr txBox="1"/>
          <p:nvPr/>
        </p:nvSpPr>
        <p:spPr>
          <a:xfrm>
            <a:off x="620207" y="1268760"/>
            <a:ext cx="79814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200" dirty="0" err="1"/>
              <a:t>Silakkahydrolysaattien</a:t>
            </a:r>
            <a:r>
              <a:rPr lang="fi-FI" sz="2200" dirty="0"/>
              <a:t> ja –konsentraattien valmistukseen vaaditaan paljon raaka-ainetta ja investoinnit ovat mittavat. Vierasaineiden poisto aiheuttaa lisäinvestointeja ja kustannuksia. Raaka-aineen saatavuus ja markkinoiden kysyntä ovat epävarmoja, mikä lisää investointiriskejä. 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 err="1"/>
              <a:t>Hydrolysaattien</a:t>
            </a:r>
            <a:r>
              <a:rPr lang="fi-FI" sz="2200" dirty="0"/>
              <a:t> kysyntään liittyvää epävarmuutta voidaan hälventää markkinatutkimuksen avulla. Vierasaineiden poiston aiheuttamat kustannukset pitää selvittää. </a:t>
            </a:r>
          </a:p>
          <a:p>
            <a:pPr algn="just"/>
            <a:endParaRPr lang="fi-FI" sz="2200" dirty="0"/>
          </a:p>
          <a:p>
            <a:pPr algn="just"/>
            <a:r>
              <a:rPr lang="fi-FI" sz="2200" dirty="0" err="1"/>
              <a:t>Kalahydrolysaateilla</a:t>
            </a:r>
            <a:r>
              <a:rPr lang="fi-FI" sz="2200" dirty="0"/>
              <a:t> voi olla jatkossa kotimaassakin erilaisia markkinoita. Kotimaisille </a:t>
            </a:r>
            <a:r>
              <a:rPr lang="fi-FI" sz="2200" dirty="0" err="1"/>
              <a:t>hydrolysaateille</a:t>
            </a:r>
            <a:r>
              <a:rPr lang="fi-FI" sz="2200" dirty="0"/>
              <a:t> sopivia arvoketjuja tulisi selvittää ja kehittää.</a:t>
            </a:r>
          </a:p>
        </p:txBody>
      </p:sp>
    </p:spTree>
    <p:extLst>
      <p:ext uri="{BB962C8B-B14F-4D97-AF65-F5344CB8AC3E}">
        <p14:creationId xmlns:p14="http://schemas.microsoft.com/office/powerpoint/2010/main" val="332385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7" y="-6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Lohiteollisuuden</a:t>
            </a:r>
            <a:r>
              <a:rPr lang="en-GB" dirty="0"/>
              <a:t> </a:t>
            </a:r>
            <a:r>
              <a:rPr lang="en-GB" dirty="0" err="1"/>
              <a:t>sivuvirtoihin</a:t>
            </a:r>
            <a:r>
              <a:rPr lang="en-GB" dirty="0"/>
              <a:t> </a:t>
            </a:r>
            <a:r>
              <a:rPr lang="en-GB" dirty="0" err="1"/>
              <a:t>liittyvät</a:t>
            </a:r>
            <a:r>
              <a:rPr lang="en-GB" dirty="0"/>
              <a:t> </a:t>
            </a:r>
            <a:r>
              <a:rPr lang="en-GB" dirty="0" err="1"/>
              <a:t>kehitystoimet</a:t>
            </a:r>
            <a:endParaRPr lang="en-GB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FBB70-ABF7-4774-B3BE-AD045E05FF5E}"/>
              </a:ext>
            </a:extLst>
          </p:cNvPr>
          <p:cNvSpPr txBox="1"/>
          <p:nvPr/>
        </p:nvSpPr>
        <p:spPr>
          <a:xfrm>
            <a:off x="620918" y="1136342"/>
            <a:ext cx="79814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100" dirty="0"/>
              <a:t>Lohiteollisuuden sivuvirrat riittävät kannattavaan toimintaan. Sivuvirrat mahdollistavat monipuolisen lisäarvotuotteiden valmistuksen. </a:t>
            </a:r>
          </a:p>
          <a:p>
            <a:pPr algn="just"/>
            <a:endParaRPr lang="fi-FI" sz="2100" dirty="0"/>
          </a:p>
          <a:p>
            <a:pPr algn="just"/>
            <a:r>
              <a:rPr lang="fi-FI" sz="2100" dirty="0"/>
              <a:t>Lohiteollisuuden sivuvirroista saa paljon öljyä ja proteiinia, joille on valmiit markkinat, jotka takaavat kannattavan perustuotannon. Sivuvirroista saa myös muita tuotteita, joiden arvoa voidaan tuotekehityksellä ajan mittaan lisätä. </a:t>
            </a:r>
          </a:p>
          <a:p>
            <a:pPr algn="just"/>
            <a:endParaRPr lang="fi-FI" sz="2100" dirty="0"/>
          </a:p>
          <a:p>
            <a:pPr algn="just"/>
            <a:r>
              <a:rPr lang="fi-FI" sz="2100" dirty="0"/>
              <a:t>Tutkijoiden tulisi edelleen selvittää raaka-aineiden ominaisuuksia eri käyttötarkoituksiin. Tuotteiden markkinoita eri tarkoituksiin tulisi selvittää.  </a:t>
            </a:r>
          </a:p>
          <a:p>
            <a:pPr algn="just"/>
            <a:endParaRPr lang="fi-FI" sz="2100" dirty="0"/>
          </a:p>
          <a:p>
            <a:pPr algn="just"/>
            <a:r>
              <a:rPr lang="fi-FI" sz="2100" dirty="0"/>
              <a:t>Lohiteollisuuden sivuvirtojen hyödyntämiseen tulisi investoida siten, että tuotantomenetelmä mahdollistaa erilaisten arvojakeiden hyödyntämisen.</a:t>
            </a:r>
          </a:p>
        </p:txBody>
      </p:sp>
    </p:spTree>
    <p:extLst>
      <p:ext uri="{BB962C8B-B14F-4D97-AF65-F5344CB8AC3E}">
        <p14:creationId xmlns:p14="http://schemas.microsoft.com/office/powerpoint/2010/main" val="2093467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Havainnekuva</a:t>
            </a:r>
            <a:r>
              <a:rPr lang="en-GB" dirty="0"/>
              <a:t> </a:t>
            </a:r>
            <a:r>
              <a:rPr lang="en-GB" dirty="0" err="1"/>
              <a:t>tiekartasta</a:t>
            </a:r>
            <a:r>
              <a:rPr lang="en-GB" dirty="0"/>
              <a:t> 2021-2035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FB8A3E-EA8C-4D9D-9D3D-FDDB76F7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4" y="1340768"/>
            <a:ext cx="8363271" cy="4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9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54942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069976"/>
            <a:ext cx="8229600" cy="11430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Raportit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653135"/>
            <a:ext cx="8229600" cy="13551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27566" y="33287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510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CDDE9C4-04D6-4EBA-B27D-5CFA5F954A4C}"/>
              </a:ext>
            </a:extLst>
          </p:cNvPr>
          <p:cNvSpPr txBox="1"/>
          <p:nvPr/>
        </p:nvSpPr>
        <p:spPr>
          <a:xfrm>
            <a:off x="611560" y="1268760"/>
            <a:ext cx="85502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Tiekartta on</a:t>
            </a:r>
          </a:p>
          <a:p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tiivistetysti tässä </a:t>
            </a:r>
            <a:r>
              <a:rPr lang="fi-FI" sz="2800" dirty="0" err="1"/>
              <a:t>powerpoint</a:t>
            </a:r>
            <a:r>
              <a:rPr lang="fi-FI" sz="2800" dirty="0"/>
              <a:t> –tiedostossa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kokonaisuudessaan raportissa, joka sisältää laajemmin</a:t>
            </a:r>
          </a:p>
          <a:p>
            <a:r>
              <a:rPr lang="fi-FI" sz="2800" dirty="0"/>
              <a:t>      tietoa raaka-aineen saatavuudesta ja talouslaskennan </a:t>
            </a:r>
          </a:p>
          <a:p>
            <a:r>
              <a:rPr lang="fi-FI" sz="2800" dirty="0"/>
              <a:t>      oletukset ja perusteluista</a:t>
            </a:r>
          </a:p>
          <a:p>
            <a:endParaRPr lang="fi-FI" sz="2800" dirty="0"/>
          </a:p>
          <a:p>
            <a:r>
              <a:rPr lang="fi-FI" sz="2800" dirty="0"/>
              <a:t>Raportti on kalatalousverkoston sivuilla</a:t>
            </a:r>
          </a:p>
          <a:p>
            <a:r>
              <a:rPr lang="fi-FI" sz="2800" dirty="0"/>
              <a:t>www….. </a:t>
            </a:r>
          </a:p>
          <a:p>
            <a:endParaRPr lang="fi-FI" sz="2800" dirty="0"/>
          </a:p>
          <a:p>
            <a:r>
              <a:rPr lang="fi-FI" sz="2800" dirty="0"/>
              <a:t>  </a:t>
            </a:r>
          </a:p>
          <a:p>
            <a:endParaRPr lang="fi-FI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E1A734-AC86-4FE9-9DA2-179FE34A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772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Tuotokset</a:t>
            </a:r>
          </a:p>
        </p:txBody>
      </p:sp>
    </p:spTree>
    <p:extLst>
      <p:ext uri="{BB962C8B-B14F-4D97-AF65-F5344CB8AC3E}">
        <p14:creationId xmlns:p14="http://schemas.microsoft.com/office/powerpoint/2010/main" val="757714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4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54942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069976"/>
            <a:ext cx="8229600" cy="11430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Liitteitä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4294967295"/>
          </p:nvPr>
        </p:nvSpPr>
        <p:spPr>
          <a:xfrm>
            <a:off x="501650" y="4653135"/>
            <a:ext cx="8229600" cy="13551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438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924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Liikevoittoprosentin laskenta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4365104"/>
                <a:ext cx="3804631" cy="574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𝐿𝑖𝑖𝑘𝑒𝑣𝑜𝑖𝑡𝑡𝑜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𝑇𝑜𝑖𝑚𝑖𝑛𝑛𝑎𝑛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𝑡𝑢𝑙𝑜𝑠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 (€)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𝑀𝑦𝑦𝑛𝑡𝑖𝑡𝑢𝑙𝑜𝑡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 (€)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65104"/>
                <a:ext cx="3804631" cy="574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3714" y="3206318"/>
                <a:ext cx="60486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smtClean="0">
                        <a:latin typeface="Cambria Math" panose="02040503050406030204" pitchFamily="18" charset="0"/>
                      </a:rPr>
                      <m:t>𝑇𝑜𝑖𝑚𝑖𝑛𝑛𝑎𝑛</m:t>
                    </m:r>
                    <m:r>
                      <a:rPr lang="fi-FI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i="1" smtClean="0">
                        <a:latin typeface="Cambria Math" panose="02040503050406030204" pitchFamily="18" charset="0"/>
                      </a:rPr>
                      <m:t>𝑡𝑢𝑙𝑜𝑠</m:t>
                    </m:r>
                    <m:r>
                      <a:rPr lang="fi-FI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€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i="1">
                        <a:latin typeface="Cambria Math" panose="02040503050406030204" pitchFamily="18" charset="0"/>
                      </a:rPr>
                      <m:t>𝑀𝑦𝑦𝑛𝑡𝑖𝑡𝑢𝑙𝑜𝑡</m:t>
                    </m:r>
                    <m:r>
                      <a:rPr lang="fi-FI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€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Kustannukset(€)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14" y="3206318"/>
                <a:ext cx="6048673" cy="276999"/>
              </a:xfrm>
              <a:prstGeom prst="rect">
                <a:avLst/>
              </a:prstGeom>
              <a:blipFill>
                <a:blip r:embed="rId3"/>
                <a:stretch>
                  <a:fillRect l="-1411" t="-31111" r="-1512" b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008" y="2068592"/>
                <a:ext cx="89289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Kustannukset</m:t>
                    </m:r>
                    <m:r>
                      <m:rPr>
                        <m:nor/>
                      </m:rP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(€)</m:t>
                    </m:r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i-F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Raaka-ainekustannus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(€)+</a:t>
                </a:r>
                <a:r>
                  <a:rPr lang="en-GB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Pääomakustannukset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(€)+</a:t>
                </a:r>
                <a:r>
                  <a:rPr lang="en-GB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Muut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Kulut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(€)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2068592"/>
                <a:ext cx="8928992" cy="369332"/>
              </a:xfrm>
              <a:prstGeom prst="rect">
                <a:avLst/>
              </a:prstGeom>
              <a:blipFill>
                <a:blip r:embed="rId4"/>
                <a:stretch>
                  <a:fillRect l="-205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444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Investointikustannuksen arviointi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616623" cy="4349080"/>
          </a:xfrm>
        </p:spPr>
        <p:txBody>
          <a:bodyPr>
            <a:normAutofit fontScale="55000" lnSpcReduction="20000"/>
          </a:bodyPr>
          <a:lstStyle/>
          <a:p>
            <a:r>
              <a:rPr lang="fi-FI" dirty="0" err="1"/>
              <a:t>Nyhtökalan</a:t>
            </a:r>
            <a:r>
              <a:rPr lang="fi-FI" dirty="0"/>
              <a:t> investointiarvio perustuu valmistajalta saatuun </a:t>
            </a:r>
            <a:r>
              <a:rPr lang="fi-FI" dirty="0" err="1"/>
              <a:t>ekstruuderin</a:t>
            </a:r>
            <a:r>
              <a:rPr lang="fi-FI" dirty="0"/>
              <a:t> hintatietoon sekä muiden päälaitteiden osalta julkisista lähteistä löytyneisiin hintatietoihin</a:t>
            </a:r>
          </a:p>
          <a:p>
            <a:r>
              <a:rPr lang="fi-FI" dirty="0"/>
              <a:t>Laitteiden investointihintoja  on tarvittaessa skaalattu vastaamaan lasketun laitoksen laitekokoa vieressä olevalla kaavalla (</a:t>
            </a:r>
            <a:r>
              <a:rPr lang="fi-FI" dirty="0" err="1"/>
              <a:t>Towler</a:t>
            </a:r>
            <a:r>
              <a:rPr lang="fi-FI" dirty="0"/>
              <a:t> &amp; </a:t>
            </a:r>
            <a:r>
              <a:rPr lang="fi-FI" dirty="0" err="1"/>
              <a:t>Sinnott</a:t>
            </a:r>
            <a:r>
              <a:rPr lang="fi-FI" dirty="0"/>
              <a:t> 2008) </a:t>
            </a:r>
          </a:p>
          <a:p>
            <a:r>
              <a:rPr lang="fi-FI" dirty="0"/>
              <a:t>Lasketut laitteiden hankintahinnat päivitettiin vastaamaan 2018 hintatasoa käyttämällä kemian alan tehdaskustannusindeksiä, </a:t>
            </a:r>
            <a:r>
              <a:rPr lang="fi-FI" dirty="0" err="1"/>
              <a:t>Chemical</a:t>
            </a:r>
            <a:r>
              <a:rPr lang="fi-FI" dirty="0"/>
              <a:t> Engineering </a:t>
            </a:r>
            <a:r>
              <a:rPr lang="fi-FI" dirty="0" err="1"/>
              <a:t>magazine’s</a:t>
            </a:r>
            <a:r>
              <a:rPr lang="fi-FI" dirty="0"/>
              <a:t>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 (CEPCI) (</a:t>
            </a:r>
            <a:r>
              <a:rPr lang="fi-FI" dirty="0" err="1"/>
              <a:t>Chemical</a:t>
            </a:r>
            <a:r>
              <a:rPr lang="fi-FI" dirty="0"/>
              <a:t> Engineering 2019).</a:t>
            </a:r>
          </a:p>
          <a:p>
            <a:r>
              <a:rPr lang="fi-FI" dirty="0"/>
              <a:t>Koko laitoksen investointikustannus perustuu alkuvaiheen prosessilaitoskustannusten arvioinnissa paljon käytettyyn Lang-metodiin, jossa kerrotaan päälaitteiden investointien summa nk. Langin kertoimella  (</a:t>
            </a:r>
            <a:r>
              <a:rPr lang="fi-FI" dirty="0" err="1"/>
              <a:t>Towler</a:t>
            </a:r>
            <a:r>
              <a:rPr lang="fi-FI" dirty="0"/>
              <a:t> &amp; </a:t>
            </a:r>
            <a:r>
              <a:rPr lang="fi-FI" dirty="0" err="1"/>
              <a:t>Sinnott</a:t>
            </a:r>
            <a:r>
              <a:rPr lang="fi-FI" dirty="0"/>
              <a:t> 2008) </a:t>
            </a:r>
          </a:p>
          <a:p>
            <a:r>
              <a:rPr lang="fi-FI" dirty="0"/>
              <a:t>Koko laitoksen investointikustannus on arvioitu kertomalla päälaiteiden investointien summa Langin kertoimella. Tässä Langin kertoimen arvoksi otettiin 2.0, joka </a:t>
            </a:r>
            <a:r>
              <a:rPr lang="fi-FI" dirty="0" err="1"/>
              <a:t>Marouli</a:t>
            </a:r>
            <a:r>
              <a:rPr lang="fi-FI" dirty="0"/>
              <a:t> &amp; </a:t>
            </a:r>
            <a:r>
              <a:rPr lang="fi-FI" dirty="0" err="1"/>
              <a:t>Maroulis</a:t>
            </a:r>
            <a:r>
              <a:rPr lang="fi-FI" dirty="0"/>
              <a:t> (2005) tutkimuksen mukaan soveltuu elintarviketeollisuuden investointikustannusarvioihin. Investointikustannuksen tarkkuus tällä laskentamenetelmällä on noin ±30 - ± 50%. (AACE International 2016)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12160" y="764704"/>
            <a:ext cx="118097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99382"/>
            <a:ext cx="1699071" cy="6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12160" y="2132857"/>
            <a:ext cx="288032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Laitekustannuksen hankintahinnan referenssi (C</a:t>
            </a:r>
            <a:r>
              <a:rPr lang="fi-FI" baseline="-25000" dirty="0"/>
              <a:t>0</a:t>
            </a:r>
            <a:r>
              <a:rPr lang="fi-FI" dirty="0"/>
              <a:t>) perustuu kirjallisuuteen, talon sisäiseen tietoon, laitevalmistajan antamaan kustannusarvioon,  tai muuhun tietoon. </a:t>
            </a:r>
          </a:p>
          <a:p>
            <a:r>
              <a:rPr lang="fi-FI" dirty="0"/>
              <a:t>Hankintahinnan skaalaustekijä  (</a:t>
            </a:r>
            <a:r>
              <a:rPr lang="fi-FI" dirty="0" err="1"/>
              <a:t>S</a:t>
            </a:r>
            <a:r>
              <a:rPr lang="fi-FI" baseline="-25000" dirty="0" err="1"/>
              <a:t>i</a:t>
            </a:r>
            <a:r>
              <a:rPr lang="fi-FI" dirty="0"/>
              <a:t>) perustuu prosessimallinnuksen perusteella tehtyyn laitemitoitukseen. </a:t>
            </a:r>
          </a:p>
          <a:p>
            <a:r>
              <a:rPr lang="fi-FI" dirty="0"/>
              <a:t>Referenssin skaalaustekijä (S</a:t>
            </a:r>
            <a:r>
              <a:rPr lang="fi-FI" baseline="-25000" dirty="0"/>
              <a:t>0</a:t>
            </a:r>
            <a:r>
              <a:rPr lang="fi-FI" dirty="0"/>
              <a:t>) on lähteestä saatu laitekoko </a:t>
            </a:r>
          </a:p>
          <a:p>
            <a:r>
              <a:rPr lang="fi-FI" dirty="0"/>
              <a:t>käytetyt kustannuksen regressioindeksit (</a:t>
            </a:r>
            <a:r>
              <a:rPr lang="fi-FI" dirty="0" err="1"/>
              <a:t>exponent</a:t>
            </a:r>
            <a:r>
              <a:rPr lang="fi-FI" dirty="0"/>
              <a:t> k) perustuvat kirjallisuudesta löydettyihin arvioihin. Regressioindeksille käytettiin arvoa 0,6, jollei parempaa arviota löytynyt. </a:t>
            </a:r>
          </a:p>
        </p:txBody>
      </p:sp>
    </p:spTree>
    <p:extLst>
      <p:ext uri="{BB962C8B-B14F-4D97-AF65-F5344CB8AC3E}">
        <p14:creationId xmlns:p14="http://schemas.microsoft.com/office/powerpoint/2010/main" val="278024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l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7" y="0"/>
            <a:ext cx="9203267" cy="69024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425700" y="1727200"/>
            <a:ext cx="4362450" cy="326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i-FI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8" name="Otsikko 1"/>
          <p:cNvSpPr>
            <a:spLocks noGrp="1"/>
          </p:cNvSpPr>
          <p:nvPr>
            <p:ph type="title" idx="4294967295"/>
          </p:nvPr>
        </p:nvSpPr>
        <p:spPr>
          <a:xfrm>
            <a:off x="457200" y="2101850"/>
            <a:ext cx="8229600" cy="11430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1. Keskeisimmät</a:t>
            </a:r>
            <a:br>
              <a:rPr lang="fi-F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raaka-ainevarannot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57200" y="3136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i-FI" sz="1800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59642" y="4030341"/>
            <a:ext cx="3107655" cy="2796933"/>
            <a:chOff x="5959642" y="4030341"/>
            <a:chExt cx="3107655" cy="2796933"/>
          </a:xfrm>
        </p:grpSpPr>
        <p:sp>
          <p:nvSpPr>
            <p:cNvPr id="7" name="Oval 6"/>
            <p:cNvSpPr/>
            <p:nvPr/>
          </p:nvSpPr>
          <p:spPr>
            <a:xfrm>
              <a:off x="8245643" y="5448373"/>
              <a:ext cx="617620" cy="246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642" y="4030341"/>
              <a:ext cx="3107655" cy="279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726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AACE International. 2016. COST ESTIMATE CLASSIFICATION SYSTEM –AS APPLIED IN ENGINEERING, PROCUREMENT, AND CONSTRUCTION FOR THE PROCESS INDUSTRIES. TCM Framework: 7.3 – Cost Estimating and Budgeting. Revision March 1, 2016. </a:t>
            </a:r>
          </a:p>
          <a:p>
            <a:r>
              <a:rPr lang="en-GB" sz="2000" dirty="0"/>
              <a:t>Chemical engineering. 2019. Chemical engineering plant cost index: 2018 annual value. Available at </a:t>
            </a:r>
            <a:r>
              <a:rPr lang="en-GB" sz="2000" u="sng" dirty="0">
                <a:hlinkClick r:id="rId2"/>
              </a:rPr>
              <a:t>https://www.chemengonline.com/2019-cepci-updates-january-prelim-and-december-2018-final/</a:t>
            </a:r>
            <a:endParaRPr lang="en-GB" sz="2000" dirty="0"/>
          </a:p>
          <a:p>
            <a:r>
              <a:rPr lang="fi-FI" sz="2000" dirty="0" err="1"/>
              <a:t>Marouli</a:t>
            </a:r>
            <a:r>
              <a:rPr lang="fi-FI" sz="2000" dirty="0"/>
              <a:t> A., Z., </a:t>
            </a:r>
            <a:r>
              <a:rPr lang="fi-FI" sz="2000" dirty="0" err="1"/>
              <a:t>Maroulis</a:t>
            </a:r>
            <a:r>
              <a:rPr lang="fi-FI" sz="2000" dirty="0"/>
              <a:t> Z., B. 2005. </a:t>
            </a:r>
            <a:r>
              <a:rPr lang="en-GB" sz="2000" dirty="0"/>
              <a:t>Cost data analysis for the food industry. Journal of Food Engineering 67 (2005) 289–299. </a:t>
            </a:r>
          </a:p>
          <a:p>
            <a:r>
              <a:rPr lang="en-GB" sz="2000" dirty="0" err="1"/>
              <a:t>Towler</a:t>
            </a:r>
            <a:r>
              <a:rPr lang="en-GB" sz="2000" dirty="0"/>
              <a:t> G, </a:t>
            </a:r>
            <a:r>
              <a:rPr lang="en-GB" sz="2000" dirty="0" err="1"/>
              <a:t>Sinnott</a:t>
            </a:r>
            <a:r>
              <a:rPr lang="en-GB" sz="2000" dirty="0"/>
              <a:t> R. 2008. Chemical engineering design. Principles, practice and economics of plant and process design. Elsevier Inc.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46461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84376" cy="3082354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Entsymaattisesti</a:t>
            </a:r>
            <a:r>
              <a:rPr lang="fi-FI" dirty="0"/>
              <a:t> tuotettu kalaproteiini-</a:t>
            </a:r>
            <a:r>
              <a:rPr lang="fi-FI" dirty="0" err="1"/>
              <a:t>hydrolysaatti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Laskelma</a:t>
            </a:r>
            <a:br>
              <a:rPr lang="fi-FI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12855"/>
              </p:ext>
            </p:extLst>
          </p:nvPr>
        </p:nvGraphicFramePr>
        <p:xfrm>
          <a:off x="3851920" y="0"/>
          <a:ext cx="4993629" cy="6113369"/>
        </p:xfrm>
        <a:graphic>
          <a:graphicData uri="http://schemas.openxmlformats.org/drawingml/2006/table">
            <a:tbl>
              <a:tblPr/>
              <a:tblGrid>
                <a:gridCol w="1451929">
                  <a:extLst>
                    <a:ext uri="{9D8B030D-6E8A-4147-A177-3AD203B41FA5}">
                      <a16:colId xmlns:a16="http://schemas.microsoft.com/office/drawing/2014/main" val="1022188375"/>
                    </a:ext>
                  </a:extLst>
                </a:gridCol>
                <a:gridCol w="1451929">
                  <a:extLst>
                    <a:ext uri="{9D8B030D-6E8A-4147-A177-3AD203B41FA5}">
                      <a16:colId xmlns:a16="http://schemas.microsoft.com/office/drawing/2014/main" val="261103489"/>
                    </a:ext>
                  </a:extLst>
                </a:gridCol>
                <a:gridCol w="1032297">
                  <a:extLst>
                    <a:ext uri="{9D8B030D-6E8A-4147-A177-3AD203B41FA5}">
                      <a16:colId xmlns:a16="http://schemas.microsoft.com/office/drawing/2014/main" val="1754536000"/>
                    </a:ext>
                  </a:extLst>
                </a:gridCol>
                <a:gridCol w="1057474">
                  <a:extLst>
                    <a:ext uri="{9D8B030D-6E8A-4147-A177-3AD203B41FA5}">
                      <a16:colId xmlns:a16="http://schemas.microsoft.com/office/drawing/2014/main" val="1660375115"/>
                    </a:ext>
                  </a:extLst>
                </a:gridCol>
              </a:tblGrid>
              <a:tr h="174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319733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määrä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kg </a:t>
                      </a:r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vuodessa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67918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hinta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€/kg </a:t>
                      </a:r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alviton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1169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Raaka-ainekustannus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1302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43827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saanto % raaka-aineesta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88206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33648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määrä kg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4 730 400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1 576 800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46364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myyntihinta €/kg, alviton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28149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</a:t>
                      </a:r>
                      <a:r>
                        <a:rPr lang="en-GB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vuodessa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10 170 360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3 390 120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46874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23960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 - Raaka-ainekustannus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35288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(€ vuodessa)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5 790 360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1 930 120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661 000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796860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442872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92981"/>
                  </a:ext>
                </a:extLst>
              </a:tr>
              <a:tr h="174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469164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Investoinnin arvo,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0995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Tukiprosentti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10768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30124"/>
                  </a:ext>
                </a:extLst>
              </a:tr>
              <a:tr h="25571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Yrityksen maksama osa investoinnista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652587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Poistoaika, vuosia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01261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Poisto,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502317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Lainakorko yrityksen osuudelle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75180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Lainan korkokulut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806340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 ja korkokulut yhteensä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886 080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482 560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96524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704135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1 - Investoinnin kulut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099651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4 904 280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1 297 800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178 440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967046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352152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11522"/>
                  </a:ext>
                </a:extLst>
              </a:tr>
              <a:tr h="174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455580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kulut: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14618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Palkat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40140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Aineet ja tarvikkeet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37118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kiinteät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107965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muuttuvat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807 602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80105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Kulut yhteensä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1 665 809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966 011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60324"/>
                  </a:ext>
                </a:extLst>
              </a:tr>
              <a:tr h="151103"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653759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2 - muut kulut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351509"/>
                  </a:ext>
                </a:extLst>
              </a:tr>
              <a:tr h="1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Toiminnan tulos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3 238 471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-534 719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57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96344" cy="3082354"/>
          </a:xfrm>
        </p:spPr>
        <p:txBody>
          <a:bodyPr>
            <a:normAutofit fontScale="90000"/>
          </a:bodyPr>
          <a:lstStyle/>
          <a:p>
            <a:r>
              <a:rPr lang="fi-FI" dirty="0"/>
              <a:t>Proteiini-konsentraatin valmistus pH-prosessilla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Laskelma</a:t>
            </a:r>
            <a:br>
              <a:rPr lang="fi-FI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20740"/>
              </p:ext>
            </p:extLst>
          </p:nvPr>
        </p:nvGraphicFramePr>
        <p:xfrm>
          <a:off x="3419871" y="116632"/>
          <a:ext cx="5509650" cy="5832643"/>
        </p:xfrm>
        <a:graphic>
          <a:graphicData uri="http://schemas.openxmlformats.org/drawingml/2006/table">
            <a:tbl>
              <a:tblPr/>
              <a:tblGrid>
                <a:gridCol w="1601966">
                  <a:extLst>
                    <a:ext uri="{9D8B030D-6E8A-4147-A177-3AD203B41FA5}">
                      <a16:colId xmlns:a16="http://schemas.microsoft.com/office/drawing/2014/main" val="569815521"/>
                    </a:ext>
                  </a:extLst>
                </a:gridCol>
                <a:gridCol w="1601966">
                  <a:extLst>
                    <a:ext uri="{9D8B030D-6E8A-4147-A177-3AD203B41FA5}">
                      <a16:colId xmlns:a16="http://schemas.microsoft.com/office/drawing/2014/main" val="310932772"/>
                    </a:ext>
                  </a:extLst>
                </a:gridCol>
                <a:gridCol w="1138969">
                  <a:extLst>
                    <a:ext uri="{9D8B030D-6E8A-4147-A177-3AD203B41FA5}">
                      <a16:colId xmlns:a16="http://schemas.microsoft.com/office/drawing/2014/main" val="543672923"/>
                    </a:ext>
                  </a:extLst>
                </a:gridCol>
                <a:gridCol w="1166749">
                  <a:extLst>
                    <a:ext uri="{9D8B030D-6E8A-4147-A177-3AD203B41FA5}">
                      <a16:colId xmlns:a16="http://schemas.microsoft.com/office/drawing/2014/main" val="3488092698"/>
                    </a:ext>
                  </a:extLst>
                </a:gridCol>
              </a:tblGrid>
              <a:tr h="1698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90983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määrä, kg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83806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hinta, €/kg alviton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8788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Raaka-ainekustannus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270732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9547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saanto % raaka-aineesta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3373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942118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määrä kg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17831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myyntihinta €/kg, alviton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85850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10 275 048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3 425 016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1 181 040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801652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46060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 - Raaka-ainekustannus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699400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(€ vuodessa)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5 925 048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1 975 016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5881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903663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749169"/>
                  </a:ext>
                </a:extLst>
              </a:tr>
              <a:tr h="1698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912269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Investoinnin arvo,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306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Tukiprosentti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67032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9499"/>
                  </a:ext>
                </a:extLst>
              </a:tr>
              <a:tr h="24916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Yrityksen maksama osa investoinnista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3 369 600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1653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Poistoaika, vuosia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3291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Poisto,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268560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Lainakorko yrityksen osuudelle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85129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Lainan korkokulut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49639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 ja korkokulut yhteensä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79260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023576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1 - Investoinnin kulut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766862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5 343 168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1 536 968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18966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17750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81901"/>
                  </a:ext>
                </a:extLst>
              </a:tr>
              <a:tr h="1698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15265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kulut: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37467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Palkat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73623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Aineet ja tarvikkeet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93822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kiinteät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77030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muuttuvat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1 146 938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796239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Kulut yhteensä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1 797 253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974 431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88102"/>
                  </a:ext>
                </a:extLst>
              </a:tr>
              <a:tr h="147232"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578994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2 - muut kulut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07198"/>
                  </a:ext>
                </a:extLst>
              </a:tr>
              <a:tr h="13590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Toiminnan tulos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3 545 915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562 537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-362 541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62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936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Nyhtökala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Laskelma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84639"/>
              </p:ext>
            </p:extLst>
          </p:nvPr>
        </p:nvGraphicFramePr>
        <p:xfrm>
          <a:off x="3851920" y="116632"/>
          <a:ext cx="5027711" cy="5929430"/>
        </p:xfrm>
        <a:graphic>
          <a:graphicData uri="http://schemas.openxmlformats.org/drawingml/2006/table">
            <a:tbl>
              <a:tblPr/>
              <a:tblGrid>
                <a:gridCol w="1820097">
                  <a:extLst>
                    <a:ext uri="{9D8B030D-6E8A-4147-A177-3AD203B41FA5}">
                      <a16:colId xmlns:a16="http://schemas.microsoft.com/office/drawing/2014/main" val="2832653083"/>
                    </a:ext>
                  </a:extLst>
                </a:gridCol>
                <a:gridCol w="1003910">
                  <a:extLst>
                    <a:ext uri="{9D8B030D-6E8A-4147-A177-3AD203B41FA5}">
                      <a16:colId xmlns:a16="http://schemas.microsoft.com/office/drawing/2014/main" val="3466742039"/>
                    </a:ext>
                  </a:extLst>
                </a:gridCol>
                <a:gridCol w="1028396">
                  <a:extLst>
                    <a:ext uri="{9D8B030D-6E8A-4147-A177-3AD203B41FA5}">
                      <a16:colId xmlns:a16="http://schemas.microsoft.com/office/drawing/2014/main" val="2413181567"/>
                    </a:ext>
                  </a:extLst>
                </a:gridCol>
                <a:gridCol w="1175308">
                  <a:extLst>
                    <a:ext uri="{9D8B030D-6E8A-4147-A177-3AD203B41FA5}">
                      <a16:colId xmlns:a16="http://schemas.microsoft.com/office/drawing/2014/main" val="132018379"/>
                    </a:ext>
                  </a:extLst>
                </a:gridCol>
              </a:tblGrid>
              <a:tr h="1417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590115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4164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93120"/>
                  </a:ext>
                </a:extLst>
              </a:tr>
              <a:tr h="220643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määrä kokonainen silakka, kg/vuosi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55420"/>
                  </a:ext>
                </a:extLst>
              </a:tr>
              <a:tr h="220643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hinta kokonainen silakka, €/kg alviton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079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määrä herneproteiini, kg/vuosi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81222"/>
                  </a:ext>
                </a:extLst>
              </a:tr>
              <a:tr h="220643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Raaka-aineen hinta herneproteiini, €/kg </a:t>
                      </a:r>
                      <a:r>
                        <a:rPr lang="fi-FI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alviton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10214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Raaka-ainekustannus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6 921 000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2 025 040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038158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639894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saanto % raaka-aineesta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65763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04208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määrä kg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344188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Tuotteen myyntihinta, €/kg alviton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22610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92717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71292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Myyntitulot - Raaka-ainekustannus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86284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(€ vuodessa)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12 609 000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3 679 960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1 288 920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473320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758688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870169"/>
                  </a:ext>
                </a:extLst>
              </a:tr>
              <a:tr h="1417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162317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Investoinnin arvo,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53906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Tukiprosentti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95207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Tuki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58059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Yrityksen maksama osa investoinnista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46806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Poistoaika, vuosia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08476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Poisto,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23337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Lainakorko yrityksen osuudelle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41326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Lainan korkokulut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989174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 ja korkokulut yhteensä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446853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93042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1 - Investoinnin kulut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08262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11 998 600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3 395 107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1 137 773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101364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60873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23737"/>
                  </a:ext>
                </a:extLst>
              </a:tr>
              <a:tr h="1417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VAIHE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Keskikokoinen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Pieni kapasiteetti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15827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kulut: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89338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Palkat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89990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Aineet ja tarvikkeet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02978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kiinteät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895283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muuttuvat kulut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74604"/>
                  </a:ext>
                </a:extLst>
              </a:tr>
              <a:tr h="12281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Kulut yhteensä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593 666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539 877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284229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573279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Välitulos 2 - muut kulut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141066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Toiminnan tulos € 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11 227 979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2 801 441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597 896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0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973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Lisäarvo-</a:t>
            </a:r>
            <a:br>
              <a:rPr lang="fi-FI" dirty="0"/>
            </a:br>
            <a:r>
              <a:rPr lang="fi-FI" dirty="0"/>
              <a:t>tuotteiden </a:t>
            </a:r>
            <a:br>
              <a:rPr lang="fi-FI" dirty="0"/>
            </a:br>
            <a:r>
              <a:rPr lang="fi-FI" dirty="0"/>
              <a:t>valmistus</a:t>
            </a:r>
            <a:br>
              <a:rPr lang="fi-FI" dirty="0"/>
            </a:br>
            <a:r>
              <a:rPr lang="fi-FI" dirty="0" err="1"/>
              <a:t>lohiteolli</a:t>
            </a:r>
            <a:r>
              <a:rPr lang="fi-FI" dirty="0"/>
              <a:t>-</a:t>
            </a:r>
            <a:br>
              <a:rPr lang="fi-FI" dirty="0"/>
            </a:br>
            <a:r>
              <a:rPr lang="fi-FI" dirty="0" err="1"/>
              <a:t>suuden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sivuvirroista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Laskelma (1/2)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A6E6B3-F185-45F4-AEFD-F3E86235B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8640"/>
            <a:ext cx="4762872" cy="61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5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0" y="2025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Lisäarvo-</a:t>
            </a:r>
            <a:br>
              <a:rPr lang="fi-FI" dirty="0"/>
            </a:br>
            <a:r>
              <a:rPr lang="fi-FI" dirty="0"/>
              <a:t>tuotteiden </a:t>
            </a:r>
            <a:br>
              <a:rPr lang="fi-FI" dirty="0"/>
            </a:br>
            <a:r>
              <a:rPr lang="fi-FI" dirty="0"/>
              <a:t>valmistus</a:t>
            </a:r>
            <a:br>
              <a:rPr lang="fi-FI" dirty="0"/>
            </a:br>
            <a:r>
              <a:rPr lang="fi-FI" dirty="0" err="1"/>
              <a:t>lohiteolli</a:t>
            </a:r>
            <a:r>
              <a:rPr lang="fi-FI" dirty="0"/>
              <a:t>-</a:t>
            </a:r>
            <a:br>
              <a:rPr lang="fi-FI" dirty="0"/>
            </a:br>
            <a:r>
              <a:rPr lang="fi-FI" dirty="0" err="1"/>
              <a:t>suuden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sivuvirroista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Laskelma (2/2)</a:t>
            </a:r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6E0157-5715-49F7-AD37-0A76287B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0" y="620688"/>
            <a:ext cx="5890260" cy="50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1. Keskeisimmät raaka-ainevarannot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0664" y="1916832"/>
            <a:ext cx="59481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fi-FI" sz="3600" dirty="0"/>
              <a:t>Silakka ja kilohaili </a:t>
            </a:r>
          </a:p>
          <a:p>
            <a:pPr marL="742950" indent="-742950">
              <a:buFont typeface="+mj-lt"/>
              <a:buAutoNum type="alphaUcPeriod"/>
            </a:pPr>
            <a:endParaRPr lang="fi-FI" sz="3600" dirty="0"/>
          </a:p>
          <a:p>
            <a:pPr marL="742950" indent="-742950">
              <a:buFont typeface="+mj-lt"/>
              <a:buAutoNum type="alphaUcPeriod"/>
            </a:pPr>
            <a:r>
              <a:rPr lang="fi-FI" sz="3600" dirty="0"/>
              <a:t>Kuore, muikku ja särkikalat</a:t>
            </a:r>
          </a:p>
          <a:p>
            <a:pPr marL="742950" indent="-742950">
              <a:buFont typeface="+mj-lt"/>
              <a:buAutoNum type="alphaUcPeriod"/>
            </a:pPr>
            <a:endParaRPr lang="fi-FI" sz="3600" dirty="0"/>
          </a:p>
          <a:p>
            <a:pPr marL="742950" indent="-742950">
              <a:buFont typeface="+mj-lt"/>
              <a:buAutoNum type="alphaUcPeriod"/>
            </a:pPr>
            <a:r>
              <a:rPr lang="fi-FI" sz="3600" dirty="0"/>
              <a:t>Kalateollisuuden sivuvirrat</a:t>
            </a:r>
          </a:p>
        </p:txBody>
      </p:sp>
    </p:spTree>
    <p:extLst>
      <p:ext uri="{BB962C8B-B14F-4D97-AF65-F5344CB8AC3E}">
        <p14:creationId xmlns:p14="http://schemas.microsoft.com/office/powerpoint/2010/main" val="284346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24" y="260648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A. Silakka ja kilohaili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1371" y="1277851"/>
            <a:ext cx="7266861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Silakkaa 98 milj. kg kilohaili 12 milj. kg</a:t>
            </a:r>
          </a:p>
        </p:txBody>
      </p:sp>
      <p:cxnSp>
        <p:nvCxnSpPr>
          <p:cNvPr id="5" name="Straight Arrow Connector 4"/>
          <p:cNvCxnSpPr>
            <a:stCxn id="3" idx="2"/>
            <a:endCxn id="6" idx="0"/>
          </p:cNvCxnSpPr>
          <p:nvPr/>
        </p:nvCxnSpPr>
        <p:spPr>
          <a:xfrm flipH="1">
            <a:off x="1414246" y="1924182"/>
            <a:ext cx="3120556" cy="1000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7283" y="2924944"/>
            <a:ext cx="1693925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40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Kotimainen</a:t>
            </a:r>
          </a:p>
          <a:p>
            <a:pPr algn="ctr"/>
            <a:r>
              <a:rPr lang="fi-FI" dirty="0"/>
              <a:t>kalajauho ja öljy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4651" y="2924944"/>
            <a:ext cx="226029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26 </a:t>
            </a:r>
            <a:r>
              <a:rPr lang="fi-FI" b="1" dirty="0" err="1"/>
              <a:t>Milj</a:t>
            </a:r>
            <a:r>
              <a:rPr lang="fi-FI" b="1" dirty="0"/>
              <a:t> kg. (4 + 22)</a:t>
            </a:r>
          </a:p>
          <a:p>
            <a:pPr algn="ctr"/>
            <a:r>
              <a:rPr lang="fi-FI" dirty="0"/>
              <a:t>Elintarvikekala</a:t>
            </a:r>
          </a:p>
          <a:p>
            <a:pPr algn="ctr"/>
            <a:r>
              <a:rPr lang="fi-FI" dirty="0"/>
              <a:t>kotimaahan ja vientiin</a:t>
            </a:r>
          </a:p>
        </p:txBody>
      </p:sp>
      <p:cxnSp>
        <p:nvCxnSpPr>
          <p:cNvPr id="13" name="Straight Arrow Connector 12"/>
          <p:cNvCxnSpPr>
            <a:stCxn id="3" idx="2"/>
            <a:endCxn id="12" idx="0"/>
          </p:cNvCxnSpPr>
          <p:nvPr/>
        </p:nvCxnSpPr>
        <p:spPr>
          <a:xfrm flipH="1">
            <a:off x="4534801" y="1924182"/>
            <a:ext cx="1" cy="1000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5050" y="2924944"/>
            <a:ext cx="226029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44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r>
              <a:rPr lang="fi-FI" dirty="0"/>
              <a:t>Rehun raaka-aine</a:t>
            </a:r>
          </a:p>
          <a:p>
            <a:r>
              <a:rPr lang="fi-FI" dirty="0"/>
              <a:t>kotimaahan ja vientiin</a:t>
            </a:r>
          </a:p>
        </p:txBody>
      </p:sp>
      <p:cxnSp>
        <p:nvCxnSpPr>
          <p:cNvPr id="21" name="Straight Arrow Connector 20"/>
          <p:cNvCxnSpPr>
            <a:cxnSpLocks/>
            <a:stCxn id="3" idx="2"/>
            <a:endCxn id="20" idx="0"/>
          </p:cNvCxnSpPr>
          <p:nvPr/>
        </p:nvCxnSpPr>
        <p:spPr>
          <a:xfrm>
            <a:off x="4534802" y="1924182"/>
            <a:ext cx="3190398" cy="1000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47792BDE-E3FF-422D-9F0E-4DB40201CA21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534800" y="3854913"/>
            <a:ext cx="2396" cy="532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1">
            <a:extLst>
              <a:ext uri="{FF2B5EF4-FFF2-40B4-BE49-F238E27FC236}">
                <a16:creationId xmlns:a16="http://schemas.microsoft.com/office/drawing/2014/main" id="{1B0AB6E4-6E47-434A-B4E2-EE60CD469200}"/>
              </a:ext>
            </a:extLst>
          </p:cNvPr>
          <p:cNvSpPr txBox="1"/>
          <p:nvPr/>
        </p:nvSpPr>
        <p:spPr>
          <a:xfrm>
            <a:off x="3404650" y="4387371"/>
            <a:ext cx="226029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50 </a:t>
            </a:r>
            <a:r>
              <a:rPr lang="fi-FI" b="1" dirty="0" err="1"/>
              <a:t>Milj</a:t>
            </a:r>
            <a:r>
              <a:rPr lang="fi-FI" b="1" dirty="0"/>
              <a:t> kg. (20 + 30)</a:t>
            </a:r>
          </a:p>
          <a:p>
            <a:pPr algn="ctr"/>
            <a:r>
              <a:rPr lang="fi-FI" dirty="0"/>
              <a:t>Elintarvikekala</a:t>
            </a:r>
          </a:p>
          <a:p>
            <a:pPr algn="ctr"/>
            <a:r>
              <a:rPr lang="fi-FI" dirty="0"/>
              <a:t>kotimaahan ja vientiin</a:t>
            </a:r>
          </a:p>
        </p:txBody>
      </p:sp>
      <p:cxnSp>
        <p:nvCxnSpPr>
          <p:cNvPr id="19" name="Yhdistin: Kulma 18">
            <a:extLst>
              <a:ext uri="{FF2B5EF4-FFF2-40B4-BE49-F238E27FC236}">
                <a16:creationId xmlns:a16="http://schemas.microsoft.com/office/drawing/2014/main" id="{534AA29D-9EA0-4999-B285-2DD87D055500}"/>
              </a:ext>
            </a:extLst>
          </p:cNvPr>
          <p:cNvCxnSpPr>
            <a:stCxn id="20" idx="2"/>
            <a:endCxn id="23" idx="3"/>
          </p:cNvCxnSpPr>
          <p:nvPr/>
        </p:nvCxnSpPr>
        <p:spPr>
          <a:xfrm rot="5400000">
            <a:off x="6194694" y="3318530"/>
            <a:ext cx="1000762" cy="2060251"/>
          </a:xfrm>
          <a:prstGeom prst="bentConnector2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358851A-F223-4987-9A48-FE914BE6AB87}"/>
              </a:ext>
            </a:extLst>
          </p:cNvPr>
          <p:cNvSpPr txBox="1"/>
          <p:nvPr/>
        </p:nvSpPr>
        <p:spPr>
          <a:xfrm>
            <a:off x="5724128" y="4350003"/>
            <a:ext cx="3445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Edellyttää:</a:t>
            </a:r>
          </a:p>
          <a:p>
            <a:endParaRPr lang="fi-FI" dirty="0"/>
          </a:p>
          <a:p>
            <a:r>
              <a:rPr lang="fi-FI" dirty="0"/>
              <a:t>Pienen kalan elintarvikekäyttöä</a:t>
            </a:r>
          </a:p>
          <a:p>
            <a:r>
              <a:rPr lang="fi-FI" dirty="0"/>
              <a:t>Panostusta elintarvikekalastukseen</a:t>
            </a:r>
          </a:p>
          <a:p>
            <a:r>
              <a:rPr lang="fi-FI" dirty="0"/>
              <a:t>Laadun kehittämistä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615E17-82C8-4A1C-81AB-5A405BFAF7CD}"/>
              </a:ext>
            </a:extLst>
          </p:cNvPr>
          <p:cNvSpPr txBox="1"/>
          <p:nvPr/>
        </p:nvSpPr>
        <p:spPr>
          <a:xfrm>
            <a:off x="7343949" y="4381131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24  Milj. kg</a:t>
            </a:r>
          </a:p>
        </p:txBody>
      </p:sp>
    </p:spTree>
    <p:extLst>
      <p:ext uri="{BB962C8B-B14F-4D97-AF65-F5344CB8AC3E}">
        <p14:creationId xmlns:p14="http://schemas.microsoft.com/office/powerpoint/2010/main" val="3678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37" y="269776"/>
            <a:ext cx="8853055" cy="1143000"/>
          </a:xfrm>
        </p:spPr>
        <p:txBody>
          <a:bodyPr>
            <a:noAutofit/>
          </a:bodyPr>
          <a:lstStyle/>
          <a:p>
            <a:r>
              <a:rPr lang="fi-FI" sz="4000" dirty="0"/>
              <a:t>B. Kuore, muikku ja särkikalat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0305" y="1340768"/>
            <a:ext cx="4653903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Saalis nyt noin 7 </a:t>
            </a:r>
            <a:r>
              <a:rPr lang="fi-FI" sz="3600" dirty="0" err="1">
                <a:solidFill>
                  <a:schemeClr val="tx2"/>
                </a:solidFill>
              </a:rPr>
              <a:t>milj.kg</a:t>
            </a:r>
            <a:r>
              <a:rPr lang="fi-FI" sz="36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5" name="Straight Arrow Connector 4"/>
          <p:cNvCxnSpPr>
            <a:stCxn id="3" idx="2"/>
            <a:endCxn id="6" idx="0"/>
          </p:cNvCxnSpPr>
          <p:nvPr/>
        </p:nvCxnSpPr>
        <p:spPr>
          <a:xfrm flipH="1">
            <a:off x="1557295" y="1987099"/>
            <a:ext cx="2559962" cy="1153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1" y="3140968"/>
            <a:ext cx="2611548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Kuore 2,5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Vienti kasvaa, ei vielä kotimaista et-kysyntää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3870" y="3150678"/>
            <a:ext cx="2331472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Muikku 2,9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Kotimaan kulutukseen,</a:t>
            </a:r>
          </a:p>
          <a:p>
            <a:pPr algn="ctr"/>
            <a:r>
              <a:rPr lang="fi-FI" dirty="0"/>
              <a:t>pieni muikku ongelma</a:t>
            </a:r>
          </a:p>
        </p:txBody>
      </p:sp>
      <p:cxnSp>
        <p:nvCxnSpPr>
          <p:cNvPr id="13" name="Straight Arrow Connector 12"/>
          <p:cNvCxnSpPr>
            <a:stCxn id="3" idx="2"/>
            <a:endCxn id="12" idx="0"/>
          </p:cNvCxnSpPr>
          <p:nvPr/>
        </p:nvCxnSpPr>
        <p:spPr>
          <a:xfrm>
            <a:off x="4117257" y="1987099"/>
            <a:ext cx="22349" cy="116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7108" y="3157029"/>
            <a:ext cx="3383364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 </a:t>
            </a:r>
            <a:r>
              <a:rPr lang="fi-FI" b="1" dirty="0"/>
              <a:t>Särkikalat ym. 1,7 </a:t>
            </a:r>
            <a:r>
              <a:rPr lang="fi-FI" b="1" dirty="0" err="1"/>
              <a:t>Milj</a:t>
            </a:r>
            <a:r>
              <a:rPr lang="fi-FI" b="1" dirty="0"/>
              <a:t> kg. </a:t>
            </a:r>
          </a:p>
          <a:p>
            <a:pPr algn="ctr"/>
            <a:r>
              <a:rPr lang="fi-FI" dirty="0"/>
              <a:t>Särjen elintarvikekysyntä kasvaa, lahna ongelmallisempi</a:t>
            </a:r>
          </a:p>
        </p:txBody>
      </p:sp>
      <p:cxnSp>
        <p:nvCxnSpPr>
          <p:cNvPr id="17" name="Straight Arrow Connector 16"/>
          <p:cNvCxnSpPr>
            <a:stCxn id="3" idx="2"/>
            <a:endCxn id="16" idx="0"/>
          </p:cNvCxnSpPr>
          <p:nvPr/>
        </p:nvCxnSpPr>
        <p:spPr>
          <a:xfrm>
            <a:off x="4117257" y="1987099"/>
            <a:ext cx="3011533" cy="1169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9049" y="4429705"/>
            <a:ext cx="8448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200" dirty="0"/>
              <a:t>Kaikissa lajeissa iso potentiaali, tavoite viisinkertaistaa käyttö kotimaassa</a:t>
            </a:r>
          </a:p>
          <a:p>
            <a:pPr algn="ctr"/>
            <a:r>
              <a:rPr lang="fi-FI" sz="2200" dirty="0"/>
              <a:t>Tarvitaan uusia kalastajia, jotta potentiaali voidaan hyödyntää</a:t>
            </a:r>
          </a:p>
          <a:p>
            <a:pPr algn="ctr"/>
            <a:r>
              <a:rPr lang="fi-FI" sz="2200" dirty="0"/>
              <a:t>Jalostuskeskittymiä mahdollista muodostaa</a:t>
            </a:r>
          </a:p>
        </p:txBody>
      </p:sp>
    </p:spTree>
    <p:extLst>
      <p:ext uri="{BB962C8B-B14F-4D97-AF65-F5344CB8AC3E}">
        <p14:creationId xmlns:p14="http://schemas.microsoft.com/office/powerpoint/2010/main" val="67769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12E58CE101F2D4B90895E5F3183DB0D" ma:contentTypeVersion="15" ma:contentTypeDescription="Luo uusi asiakirja." ma:contentTypeScope="" ma:versionID="5550fe5ea1fef170c1b7c92662bf2027">
  <xsd:schema xmlns:xsd="http://www.w3.org/2001/XMLSchema" xmlns:xs="http://www.w3.org/2001/XMLSchema" xmlns:p="http://schemas.microsoft.com/office/2006/metadata/properties" xmlns:ns2="07f82f05-2834-4a85-9f0d-97345fc438c7" xmlns:ns3="a4ceee9a-8660-4a90-926a-96641136a8a6" targetNamespace="http://schemas.microsoft.com/office/2006/metadata/properties" ma:root="true" ma:fieldsID="78913cb1d491925b17086ebb8c036969" ns2:_="" ns3:_="">
    <xsd:import namespace="07f82f05-2834-4a85-9f0d-97345fc438c7"/>
    <xsd:import namespace="a4ceee9a-8660-4a90-926a-96641136a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2f05-2834-4a85-9f0d-97345fc43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8a5ecd6-af6c-43f6-aded-cfb13d62c2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e9a-8660-4a90-926a-96641136a8a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145a95e-bcbf-4b50-a2a3-dea2b6810ed4}" ma:internalName="TaxCatchAll" ma:showField="CatchAllData" ma:web="a4ceee9a-8660-4a90-926a-96641136a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f82f05-2834-4a85-9f0d-97345fc438c7">
      <Terms xmlns="http://schemas.microsoft.com/office/infopath/2007/PartnerControls"/>
    </lcf76f155ced4ddcb4097134ff3c332f>
    <TaxCatchAll xmlns="a4ceee9a-8660-4a90-926a-96641136a8a6" xsi:nil="true"/>
  </documentManagement>
</p:properties>
</file>

<file path=customXml/itemProps1.xml><?xml version="1.0" encoding="utf-8"?>
<ds:datastoreItem xmlns:ds="http://schemas.openxmlformats.org/officeDocument/2006/customXml" ds:itemID="{7382786F-CB40-4C03-843D-9D66673FC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BE02BA-B4BA-4436-A8A2-8932FBE0D959}"/>
</file>

<file path=customXml/itemProps3.xml><?xml version="1.0" encoding="utf-8"?>
<ds:datastoreItem xmlns:ds="http://schemas.openxmlformats.org/officeDocument/2006/customXml" ds:itemID="{45AA070F-BB3F-4302-BD0C-1D76C6197534}">
  <ds:schemaRefs>
    <ds:schemaRef ds:uri="ebb82943-49da-4504-a2f3-a33fb2eb95f1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3928</TotalTime>
  <Words>4406</Words>
  <Application>Microsoft Office PowerPoint</Application>
  <PresentationFormat>Näytössä katseltava diaesitys (4:3)</PresentationFormat>
  <Paragraphs>963</Paragraphs>
  <Slides>65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0" baseType="lpstr">
      <vt:lpstr>Arial</vt:lpstr>
      <vt:lpstr>Calibri</vt:lpstr>
      <vt:lpstr>Cambria</vt:lpstr>
      <vt:lpstr>Cambria Math</vt:lpstr>
      <vt:lpstr>Office-teema</vt:lpstr>
      <vt:lpstr>Tiekartta kalan  lisäarvoon</vt:lpstr>
      <vt:lpstr>PowerPoint-esitys</vt:lpstr>
      <vt:lpstr>Tiekartan tarkoitus</vt:lpstr>
      <vt:lpstr>Tiekartan sisältö</vt:lpstr>
      <vt:lpstr> Tiekartan lähestymistapa </vt:lpstr>
      <vt:lpstr>1. Keskeisimmät raaka-ainevarannot</vt:lpstr>
      <vt:lpstr>1. Keskeisimmät raaka-ainevarannot </vt:lpstr>
      <vt:lpstr>A. Silakka ja kilohaili </vt:lpstr>
      <vt:lpstr>B. Kuore, muikku ja särkikalat </vt:lpstr>
      <vt:lpstr>C. Lohiteollisuuden sivuvirrat </vt:lpstr>
      <vt:lpstr>Raaka-ainevarannot</vt:lpstr>
      <vt:lpstr>2. Kalajauhon ja –öljyn valmistus</vt:lpstr>
      <vt:lpstr>2. Keskeisimmät lisäarvotuotteiden tuotantomenetelmät </vt:lpstr>
      <vt:lpstr>2. Tuotantomenetelmät,         kannattavuus- analyysit ja  johtopäätökset</vt:lpstr>
      <vt:lpstr>A. Kalajauhon- ja öljyn valmistus </vt:lpstr>
      <vt:lpstr>A. Johtopäätökset </vt:lpstr>
      <vt:lpstr>Pienen kalan  hyödyntäminen  elintarvikkeeksi</vt:lpstr>
      <vt:lpstr>Pienen kalan hyödyntämisen sopivat tuotanto- prosessit</vt:lpstr>
      <vt:lpstr>a) Proteiinihydrolysaatin valmistus entsymaattisella uutolla</vt:lpstr>
      <vt:lpstr>a) Laskentaperusteet</vt:lpstr>
      <vt:lpstr>PowerPoint-esitys</vt:lpstr>
      <vt:lpstr>a) Tulokset</vt:lpstr>
      <vt:lpstr>a) Herkkyystarkastelu</vt:lpstr>
      <vt:lpstr>PowerPoint-esitys</vt:lpstr>
      <vt:lpstr>b) Laskentaperusteet</vt:lpstr>
      <vt:lpstr>PowerPoint-esitys</vt:lpstr>
      <vt:lpstr> b) Tulokset</vt:lpstr>
      <vt:lpstr>b) Herkkyysanalyysit</vt:lpstr>
      <vt:lpstr>PowerPoint-esitys</vt:lpstr>
      <vt:lpstr>c) Laskentaperusteet</vt:lpstr>
      <vt:lpstr>c) Investointi</vt:lpstr>
      <vt:lpstr>c) Tulokset</vt:lpstr>
      <vt:lpstr>c) Herkkyysanalyysit</vt:lpstr>
      <vt:lpstr>Johtopäätökset pienen kalan hyödyntämisestä</vt:lpstr>
      <vt:lpstr>Lohiteollisuuden  sivuvirtojen  hyödyntäminen</vt:lpstr>
      <vt:lpstr>Lohiteollisuuden sivuvirrat</vt:lpstr>
      <vt:lpstr>Lohiteollisuuden sivuvirtojen hyödyntäminen</vt:lpstr>
      <vt:lpstr>Kalaöljyn ja hydrolysaattien valmistus entsymaattisella hydrolyysillä</vt:lpstr>
      <vt:lpstr>Laskennan oletukset</vt:lpstr>
      <vt:lpstr>Laskennan oletukset</vt:lpstr>
      <vt:lpstr>Laskennan oletukset</vt:lpstr>
      <vt:lpstr>Laskennan oletukset</vt:lpstr>
      <vt:lpstr>Laskennan oletukset</vt:lpstr>
      <vt:lpstr>Taloudellinen tulos</vt:lpstr>
      <vt:lpstr>Tuotteiden ja tuottojen osuudet</vt:lpstr>
      <vt:lpstr>Herkkyys analyysit</vt:lpstr>
      <vt:lpstr>Johtopäätöksiä kalateollisuuden sivuvirtojen hyödyntämisestä (1/2)</vt:lpstr>
      <vt:lpstr>Johtopäätöksiä lohiteollisuuden sivuvirtojen hyödyntämiseksi (2/2)</vt:lpstr>
      <vt:lpstr>Tulevaisuuden  kehityspolut</vt:lpstr>
      <vt:lpstr>Nyhtökalan kehitystoimet </vt:lpstr>
      <vt:lpstr>Silakkahydrolysaattiin ja –konsentraattiin liittyvät kehitystoimet</vt:lpstr>
      <vt:lpstr>Lohiteollisuuden sivuvirtoihin liittyvät kehitystoimet</vt:lpstr>
      <vt:lpstr>Havainnekuva tiekartasta 2021-2035</vt:lpstr>
      <vt:lpstr>Raportit</vt:lpstr>
      <vt:lpstr>Tuotokset</vt:lpstr>
      <vt:lpstr>PowerPoint-esitys</vt:lpstr>
      <vt:lpstr>Liitteitä</vt:lpstr>
      <vt:lpstr>Liikevoittoprosentin laskenta</vt:lpstr>
      <vt:lpstr>Investointikustannuksen arviointi</vt:lpstr>
      <vt:lpstr>References</vt:lpstr>
      <vt:lpstr>Entsymaattisesti tuotettu kalaproteiini-hydrolysaatti  Laskelma </vt:lpstr>
      <vt:lpstr>Proteiini-konsentraatin valmistus pH-prosessilla  Laskelma </vt:lpstr>
      <vt:lpstr>Nyhtökala  Laskelma</vt:lpstr>
      <vt:lpstr>Lisäarvo- tuotteiden  valmistus lohiteolli- suuden  sivuvirroista  Laskelma (1/2)</vt:lpstr>
      <vt:lpstr>Lisäarvo- tuotteiden  valmistus lohiteolli- suuden  sivuvirroista  Laskelma (2/2)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Tiekartta kalan  lisäarvoon</dc:title>
  <dc:creator>Setälä Jari</dc:creator>
  <cp:lastModifiedBy>Tarhanen Saana (MMM)</cp:lastModifiedBy>
  <cp:revision>161</cp:revision>
  <dcterms:created xsi:type="dcterms:W3CDTF">2020-05-13T11:11:29Z</dcterms:created>
  <dcterms:modified xsi:type="dcterms:W3CDTF">2021-10-26T06:42:05Z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0x010100FC273FBDB1AAC448BDBB3CA1302F22C6</vt:lpwstr>
  </property>
</Properties>
</file>