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2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1.xml" ContentType="application/vnd.openxmlformats-officedocument.presentationml.slide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Layouts/slideLayout5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9" r:id="rId4"/>
    <p:sldId id="260" r:id="rId5"/>
    <p:sldId id="266" r:id="rId6"/>
    <p:sldId id="261" r:id="rId7"/>
    <p:sldId id="262" r:id="rId8"/>
    <p:sldId id="263" r:id="rId9"/>
    <p:sldId id="264" r:id="rId10"/>
    <p:sldId id="265" r:id="rId11"/>
    <p:sldId id="267" r:id="rId12"/>
  </p:sldIdLst>
  <p:sldSz cx="9144000" cy="6858000" type="screen4x3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1" d="100"/>
          <a:sy n="61" d="100"/>
        </p:scale>
        <p:origin x="72" y="13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customXml" Target="../customXml/item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customXml" Target="../customXml/item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44BAFA-F1DB-4A22-82BE-2B9E67CD9A87}" type="datetimeFigureOut">
              <a:rPr lang="fi-FI" smtClean="0"/>
              <a:t>21.7.2020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8985BA-650D-410E-8680-DC959F142A6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946526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8985BA-650D-410E-8680-DC959F142A61}" type="slidenum">
              <a:rPr lang="fi-FI" smtClean="0"/>
              <a:t>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782738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smtClean="0"/>
              <a:t>Muokkaa alaotsikon perustyyliä napsautt.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07B01-6F43-4B54-8844-3B1581B9E356}" type="datetimeFigureOut">
              <a:rPr lang="fi-FI" smtClean="0"/>
              <a:t>21.7.2020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9DBCB-C81C-4A19-9E4B-49CA60DB2A0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919973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07B01-6F43-4B54-8844-3B1581B9E356}" type="datetimeFigureOut">
              <a:rPr lang="fi-FI" smtClean="0"/>
              <a:t>21.7.2020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9DBCB-C81C-4A19-9E4B-49CA60DB2A0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380061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07B01-6F43-4B54-8844-3B1581B9E356}" type="datetimeFigureOut">
              <a:rPr lang="fi-FI" smtClean="0"/>
              <a:t>21.7.2020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9DBCB-C81C-4A19-9E4B-49CA60DB2A0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338819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07B01-6F43-4B54-8844-3B1581B9E356}" type="datetimeFigureOut">
              <a:rPr lang="fi-FI" smtClean="0"/>
              <a:t>21.7.2020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9DBCB-C81C-4A19-9E4B-49CA60DB2A0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320033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07B01-6F43-4B54-8844-3B1581B9E356}" type="datetimeFigureOut">
              <a:rPr lang="fi-FI" smtClean="0"/>
              <a:t>21.7.2020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9DBCB-C81C-4A19-9E4B-49CA60DB2A0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159780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07B01-6F43-4B54-8844-3B1581B9E356}" type="datetimeFigureOut">
              <a:rPr lang="fi-FI" smtClean="0"/>
              <a:t>21.7.2020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9DBCB-C81C-4A19-9E4B-49CA60DB2A0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33055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07B01-6F43-4B54-8844-3B1581B9E356}" type="datetimeFigureOut">
              <a:rPr lang="fi-FI" smtClean="0"/>
              <a:t>21.7.2020</a:t>
            </a:fld>
            <a:endParaRPr lang="fi-FI"/>
          </a:p>
        </p:txBody>
      </p:sp>
      <p:sp>
        <p:nvSpPr>
          <p:cNvPr id="8" name="Alatunnisteen paikkamerk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9DBCB-C81C-4A19-9E4B-49CA60DB2A0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638918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07B01-6F43-4B54-8844-3B1581B9E356}" type="datetimeFigureOut">
              <a:rPr lang="fi-FI" smtClean="0"/>
              <a:t>21.7.2020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9DBCB-C81C-4A19-9E4B-49CA60DB2A0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357172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07B01-6F43-4B54-8844-3B1581B9E356}" type="datetimeFigureOut">
              <a:rPr lang="fi-FI" smtClean="0"/>
              <a:t>21.7.2020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9DBCB-C81C-4A19-9E4B-49CA60DB2A0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191928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07B01-6F43-4B54-8844-3B1581B9E356}" type="datetimeFigureOut">
              <a:rPr lang="fi-FI" smtClean="0"/>
              <a:t>21.7.2020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9DBCB-C81C-4A19-9E4B-49CA60DB2A0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9669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07B01-6F43-4B54-8844-3B1581B9E356}" type="datetimeFigureOut">
              <a:rPr lang="fi-FI" smtClean="0"/>
              <a:t>21.7.2020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9DBCB-C81C-4A19-9E4B-49CA60DB2A0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241004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607B01-6F43-4B54-8844-3B1581B9E356}" type="datetimeFigureOut">
              <a:rPr lang="fi-FI" smtClean="0"/>
              <a:t>21.7.2020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39DBCB-C81C-4A19-9E4B-49CA60DB2A0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20422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7.png"/><Relationship Id="rId7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28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kstiruutu 11"/>
          <p:cNvSpPr txBox="1"/>
          <p:nvPr/>
        </p:nvSpPr>
        <p:spPr>
          <a:xfrm>
            <a:off x="351176" y="6475690"/>
            <a:ext cx="20135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600" dirty="0" smtClean="0">
                <a:solidFill>
                  <a:schemeClr val="bg1"/>
                </a:solidFill>
              </a:rPr>
              <a:t>Kuva: Maria Rajakallio</a:t>
            </a:r>
            <a:endParaRPr lang="fi-FI" sz="1600" dirty="0">
              <a:solidFill>
                <a:schemeClr val="bg1"/>
              </a:solidFill>
            </a:endParaRPr>
          </a:p>
        </p:txBody>
      </p:sp>
      <p:pic>
        <p:nvPicPr>
          <p:cNvPr id="1026" name="Picture 2" descr="C:\Users\Public\Pictures\Sample Pictures\Teuvanjoki_pelto.JPG" title="Korist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4542"/>
            <a:ext cx="9180513" cy="6862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uvahaun tulos haulle Euroopan meri- ja kalatalousrahasto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1063" y="5301208"/>
            <a:ext cx="1632938" cy="698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kstiruutu 10"/>
          <p:cNvSpPr txBox="1"/>
          <p:nvPr/>
        </p:nvSpPr>
        <p:spPr>
          <a:xfrm>
            <a:off x="7612368" y="6183302"/>
            <a:ext cx="1430328" cy="461665"/>
          </a:xfrm>
          <a:prstGeom prst="rect">
            <a:avLst/>
          </a:prstGeom>
          <a:solidFill>
            <a:schemeClr val="bg1">
              <a:lumMod val="50000"/>
              <a:alpha val="57000"/>
            </a:schemeClr>
          </a:solidFill>
        </p:spPr>
        <p:txBody>
          <a:bodyPr wrap="none" rtlCol="0">
            <a:spAutoFit/>
          </a:bodyPr>
          <a:lstStyle/>
          <a:p>
            <a:r>
              <a:rPr lang="fi-FI" sz="2400" dirty="0" smtClean="0">
                <a:solidFill>
                  <a:schemeClr val="bg1"/>
                </a:solidFill>
              </a:rPr>
              <a:t>@</a:t>
            </a:r>
            <a:r>
              <a:rPr lang="fi-FI" sz="2400" dirty="0" err="1" smtClean="0">
                <a:solidFill>
                  <a:schemeClr val="bg1"/>
                </a:solidFill>
              </a:rPr>
              <a:t>JarnoTu</a:t>
            </a:r>
            <a:endParaRPr lang="fi-FI" sz="2400" dirty="0">
              <a:solidFill>
                <a:schemeClr val="bg1"/>
              </a:solidFill>
            </a:endParaRPr>
          </a:p>
        </p:txBody>
      </p:sp>
      <p:pic>
        <p:nvPicPr>
          <p:cNvPr id="1036" name="Picture 12" descr="Kuvahaun tulos haulle twitter 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9650" y="6149983"/>
            <a:ext cx="572718" cy="572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Kuvahaun tulos haulle luke log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019" y="4267029"/>
            <a:ext cx="1043982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16" descr="Kuvahaun tulos haulle Oulun yliopisto logo"/>
          <p:cNvSpPr>
            <a:spLocks noChangeAspect="1" noChangeArrowheads="1"/>
          </p:cNvSpPr>
          <p:nvPr/>
        </p:nvSpPr>
        <p:spPr bwMode="auto">
          <a:xfrm>
            <a:off x="155575" y="-1173163"/>
            <a:ext cx="1866900" cy="2447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pic>
        <p:nvPicPr>
          <p:cNvPr id="1041" name="Picture 17" title="Oulun yliopisto log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5805" y="3284984"/>
            <a:ext cx="688195" cy="902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601809" y="5578857"/>
            <a:ext cx="5608712" cy="934802"/>
          </a:xfrm>
          <a:solidFill>
            <a:schemeClr val="bg1">
              <a:lumMod val="50000"/>
              <a:alpha val="65000"/>
            </a:schemeClr>
          </a:solidFill>
        </p:spPr>
        <p:txBody>
          <a:bodyPr>
            <a:normAutofit fontScale="55000" lnSpcReduction="20000"/>
          </a:bodyPr>
          <a:lstStyle/>
          <a:p>
            <a:r>
              <a:rPr lang="fi-FI" dirty="0" smtClean="0">
                <a:solidFill>
                  <a:schemeClr val="bg1"/>
                </a:solidFill>
              </a:rPr>
              <a:t>Tutkija Jarno Turunen </a:t>
            </a:r>
          </a:p>
          <a:p>
            <a:r>
              <a:rPr lang="fi-FI" dirty="0" smtClean="0">
                <a:solidFill>
                  <a:schemeClr val="bg1"/>
                </a:solidFill>
              </a:rPr>
              <a:t>SYKE, Vesikeskus</a:t>
            </a:r>
          </a:p>
          <a:p>
            <a:r>
              <a:rPr lang="fi-FI" dirty="0" smtClean="0">
                <a:solidFill>
                  <a:schemeClr val="bg1"/>
                </a:solidFill>
              </a:rPr>
              <a:t>Kalatalouden innovaatiopäivät 7.-8.11.2019</a:t>
            </a:r>
          </a:p>
        </p:txBody>
      </p:sp>
      <p:pic>
        <p:nvPicPr>
          <p:cNvPr id="1029" name="Picture 5" title="Syke log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538" y="5517232"/>
            <a:ext cx="1318271" cy="995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899592" y="476672"/>
            <a:ext cx="6768752" cy="2088232"/>
          </a:xfrm>
          <a:noFill/>
        </p:spPr>
        <p:txBody>
          <a:bodyPr>
            <a:noAutofit/>
          </a:bodyPr>
          <a:lstStyle/>
          <a:p>
            <a:r>
              <a:rPr lang="fi-FI" sz="4000" dirty="0" smtClean="0"/>
              <a:t>Kiintoaineen eroosio ja sedimentaatio virtavesissä </a:t>
            </a:r>
            <a:br>
              <a:rPr lang="fi-FI" sz="4000" dirty="0" smtClean="0"/>
            </a:br>
            <a:r>
              <a:rPr lang="fi-FI" sz="4000" dirty="0" smtClean="0"/>
              <a:t>- luonnollisesta prosessista virtavesien ja lohikalojen riesaksi</a:t>
            </a:r>
            <a:endParaRPr lang="fi-FI" sz="4000" dirty="0"/>
          </a:p>
        </p:txBody>
      </p:sp>
    </p:spTree>
    <p:extLst>
      <p:ext uri="{BB962C8B-B14F-4D97-AF65-F5344CB8AC3E}">
        <p14:creationId xmlns:p14="http://schemas.microsoft.com/office/powerpoint/2010/main" val="2369356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title="Koris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6850" y="5939596"/>
            <a:ext cx="1064212" cy="798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Kuvahaun tulos haulle Euroopan meri- ja kalatalousrahasto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1062" y="5939596"/>
            <a:ext cx="1632938" cy="698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i-FI" sz="2800" dirty="0" smtClean="0"/>
              <a:t>Valuma-aluemittakaavan vesiensuojeluratkaisut keskiössä </a:t>
            </a:r>
          </a:p>
          <a:p>
            <a:pPr lvl="1"/>
            <a:r>
              <a:rPr lang="fi-FI" sz="2400" dirty="0" err="1" smtClean="0"/>
              <a:t>Suojavyöykkeet</a:t>
            </a:r>
            <a:r>
              <a:rPr lang="fi-FI" sz="2400" dirty="0" smtClean="0"/>
              <a:t>, eroosiosuojat, 2-taso-uomat, kosteikot, lasketusaltaat, ojakatkot, ojien tukkiminen, </a:t>
            </a:r>
            <a:r>
              <a:rPr lang="fi-FI" sz="2400" smtClean="0"/>
              <a:t>soiden ennallistaminen, </a:t>
            </a:r>
            <a:r>
              <a:rPr lang="fi-FI" sz="2400" dirty="0" smtClean="0"/>
              <a:t>viljelykäytännöt (suorakylvö, kipsi, kuituliete), metsätalouskäytännöt (jatkuva kasvatus?)</a:t>
            </a:r>
            <a:endParaRPr lang="fi-FI" sz="2400" dirty="0"/>
          </a:p>
          <a:p>
            <a:r>
              <a:rPr lang="fi-FI" sz="2800" dirty="0" smtClean="0"/>
              <a:t>Valuma-alueen eroosio tulisi saada hallintaan ennen uoman rakenteen parantamiseen liittyviä kunnostuksia (esim. </a:t>
            </a:r>
            <a:r>
              <a:rPr lang="fi-FI" sz="2800" dirty="0" err="1" smtClean="0"/>
              <a:t>kutusoraikot</a:t>
            </a:r>
            <a:r>
              <a:rPr lang="fi-FI" sz="2800" dirty="0" smtClean="0"/>
              <a:t>)</a:t>
            </a:r>
          </a:p>
          <a:p>
            <a:pPr lvl="1"/>
            <a:r>
              <a:rPr lang="fi-FI" sz="2400" dirty="0" err="1" smtClean="0"/>
              <a:t>Kutusoraikoiden</a:t>
            </a:r>
            <a:r>
              <a:rPr lang="fi-FI" sz="2400" dirty="0" smtClean="0"/>
              <a:t> positiiviset vaikutukset voivat jäädä lyhytkestoiseksi tai vaativat aktiivista ylläpitoa (puhdistusta lietteestä)</a:t>
            </a:r>
          </a:p>
          <a:p>
            <a:r>
              <a:rPr lang="fi-FI" sz="2800" dirty="0" smtClean="0"/>
              <a:t>Ilmastonmuutoksen ja maankäytön yhteisvaikutuksiin varautuminen keskeistä vesienhoitotyössä</a:t>
            </a:r>
          </a:p>
          <a:p>
            <a:pPr marL="457200" lvl="1" indent="0">
              <a:buNone/>
            </a:pPr>
            <a:endParaRPr lang="fi-FI" dirty="0" smtClean="0"/>
          </a:p>
          <a:p>
            <a:endParaRPr lang="fi-FI" dirty="0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>
                <a:solidFill>
                  <a:srgbClr val="0070C0"/>
                </a:solidFill>
              </a:rPr>
              <a:t>Ratkaisuja haasteeseen</a:t>
            </a:r>
            <a:endParaRPr lang="fi-FI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518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title="Koris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950" y="1772816"/>
            <a:ext cx="1219200" cy="914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</p:pic>
      <p:pic>
        <p:nvPicPr>
          <p:cNvPr id="9" name="Picture 4" descr="Kuvahaun tulos haulle Euroopan meri- ja kalatalousrahasto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107" y="5013176"/>
            <a:ext cx="1632938" cy="698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title="Kansikuva Kiintoaineen eroosio ja sedimentaatio virtavesissä - luonnollisesta prosessista virtavesien ongelmaks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60648"/>
            <a:ext cx="5292432" cy="643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4" descr="Kuvahaun tulos haulle luke log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801" y="3933056"/>
            <a:ext cx="1043982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7" title="Korist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31" y="2852936"/>
            <a:ext cx="688195" cy="902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kstiruutu 10"/>
          <p:cNvSpPr txBox="1"/>
          <p:nvPr/>
        </p:nvSpPr>
        <p:spPr>
          <a:xfrm>
            <a:off x="686102" y="6238921"/>
            <a:ext cx="1430328" cy="461665"/>
          </a:xfrm>
          <a:prstGeom prst="rect">
            <a:avLst/>
          </a:prstGeom>
          <a:solidFill>
            <a:schemeClr val="bg1">
              <a:lumMod val="50000"/>
              <a:alpha val="57000"/>
            </a:schemeClr>
          </a:solidFill>
        </p:spPr>
        <p:txBody>
          <a:bodyPr wrap="none" rtlCol="0">
            <a:spAutoFit/>
          </a:bodyPr>
          <a:lstStyle/>
          <a:p>
            <a:r>
              <a:rPr lang="fi-FI" sz="2400" dirty="0" smtClean="0">
                <a:solidFill>
                  <a:schemeClr val="bg1"/>
                </a:solidFill>
              </a:rPr>
              <a:t>@</a:t>
            </a:r>
            <a:r>
              <a:rPr lang="fi-FI" sz="2400" dirty="0" err="1" smtClean="0">
                <a:solidFill>
                  <a:schemeClr val="bg1"/>
                </a:solidFill>
              </a:rPr>
              <a:t>JarnoTu</a:t>
            </a:r>
            <a:endParaRPr lang="fi-FI" sz="2400" dirty="0">
              <a:solidFill>
                <a:schemeClr val="bg1"/>
              </a:solidFill>
            </a:endParaRPr>
          </a:p>
        </p:txBody>
      </p:sp>
      <p:pic>
        <p:nvPicPr>
          <p:cNvPr id="12" name="Picture 12" descr="Kuvahaun tulos haulle twitter logo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10" y="6176844"/>
            <a:ext cx="572718" cy="572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iruutu 1"/>
          <p:cNvSpPr txBox="1"/>
          <p:nvPr/>
        </p:nvSpPr>
        <p:spPr>
          <a:xfrm>
            <a:off x="17200" y="5781186"/>
            <a:ext cx="2826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err="1"/>
              <a:t>j</a:t>
            </a:r>
            <a:r>
              <a:rPr lang="fi-FI" dirty="0" err="1" smtClean="0"/>
              <a:t>arno.turunen@ymparisto.fi</a:t>
            </a:r>
            <a:endParaRPr lang="fi-FI" dirty="0"/>
          </a:p>
        </p:txBody>
      </p:sp>
      <p:sp>
        <p:nvSpPr>
          <p:cNvPr id="3" name="Otsikko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2201123" cy="1143000"/>
          </a:xfrm>
        </p:spPr>
        <p:txBody>
          <a:bodyPr/>
          <a:lstStyle/>
          <a:p>
            <a:r>
              <a:rPr lang="fi-FI" dirty="0" smtClean="0"/>
              <a:t>Kiitos!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30635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title="koris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1718" y="5946493"/>
            <a:ext cx="12192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Kuvahaun tulos haulle Euroopan meri- ja kalatalousrahasto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9022" y="6159741"/>
            <a:ext cx="1632938" cy="698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i-FI" sz="2800" dirty="0" smtClean="0"/>
              <a:t>Kiintoaineella tarkoitetaan kaikkea vedessä kulkevaa eloperäistä ja elotonta ainesta (koko </a:t>
            </a:r>
            <a:r>
              <a:rPr lang="fi-FI" sz="2800" dirty="0"/>
              <a:t>yli 0,45 </a:t>
            </a:r>
            <a:r>
              <a:rPr lang="el-GR" sz="2800" dirty="0"/>
              <a:t>μ</a:t>
            </a:r>
            <a:r>
              <a:rPr lang="fi-FI" sz="2800" dirty="0"/>
              <a:t>m) </a:t>
            </a:r>
            <a:endParaRPr lang="fi-FI" sz="2800" dirty="0" smtClean="0"/>
          </a:p>
          <a:p>
            <a:endParaRPr lang="fi-FI" sz="2800" dirty="0" smtClean="0"/>
          </a:p>
          <a:p>
            <a:r>
              <a:rPr lang="fi-FI" sz="2800" dirty="0" smtClean="0"/>
              <a:t>Valuma-alueelta huuhtoutuvan kiintoaineen eroosio ja sedimentaatio ovat keskeisiä luonnonprosesseja, jotka ylläpitävät virtavesielinympäristöjä ja niiden monimuotoisuutta</a:t>
            </a:r>
          </a:p>
          <a:p>
            <a:endParaRPr lang="fi-FI" sz="2800" dirty="0"/>
          </a:p>
          <a:p>
            <a:r>
              <a:rPr lang="fi-FI" sz="2800" dirty="0" smtClean="0"/>
              <a:t>Keskeinen prosessi myös kalojen elinympäristöjen syntymisen kannalta</a:t>
            </a:r>
          </a:p>
          <a:p>
            <a:endParaRPr lang="fi-FI" dirty="0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>
                <a:solidFill>
                  <a:srgbClr val="0070C0"/>
                </a:solidFill>
              </a:rPr>
              <a:t>Kiintoaine ja sen eroosio</a:t>
            </a:r>
            <a:endParaRPr lang="fi-FI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8192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4098" name="Picture 2" descr="M:\gkkgrapa\SARJAJULKAISUT_aineistot\SYKEra_Turunen_Jarno_virtavesien kuormitus\Kuva_5.JPG" title="Koriste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5"/>
            <a:ext cx="4572000" cy="3312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M:\gkkgrapa\SARJAJULKAISUT_aineistot\SYKEra_Turunen_Jarno_virtavesien kuormitus\Kuva4.JPG" title="Korist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2000" cy="3284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M:\gkkgrapa\SARJAJULKAISUT_aineistot\SYKEra_Turunen_Jarno_virtavesien kuormitus\Kuva3.JPG" title="Korist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284984"/>
            <a:ext cx="4572001" cy="3573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M:\gkkgrapa\SARJAJULKAISUT_aineistot\SYKEra_Turunen_Jarno_virtavesien kuormitus\Kuva8.JPG" title="Korist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284984"/>
            <a:ext cx="4572000" cy="3573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iruutu 2"/>
          <p:cNvSpPr txBox="1"/>
          <p:nvPr/>
        </p:nvSpPr>
        <p:spPr>
          <a:xfrm>
            <a:off x="-1" y="2884874"/>
            <a:ext cx="18020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600" dirty="0" smtClean="0">
                <a:solidFill>
                  <a:schemeClr val="bg1"/>
                </a:solidFill>
              </a:rPr>
              <a:t>Kuva: Maria Kämäri</a:t>
            </a:r>
            <a:endParaRPr lang="fi-FI" sz="1600" dirty="0">
              <a:solidFill>
                <a:schemeClr val="bg1"/>
              </a:solidFill>
            </a:endParaRPr>
          </a:p>
        </p:txBody>
      </p:sp>
      <p:sp>
        <p:nvSpPr>
          <p:cNvPr id="4" name="Suorakulmio 3"/>
          <p:cNvSpPr/>
          <p:nvPr/>
        </p:nvSpPr>
        <p:spPr>
          <a:xfrm>
            <a:off x="4572000" y="2823319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i-FI" sz="1200" dirty="0" err="1" smtClean="0">
                <a:solidFill>
                  <a:schemeClr val="bg1"/>
                </a:solidFill>
              </a:rPr>
              <a:t>Dronekuva</a:t>
            </a:r>
            <a:r>
              <a:rPr lang="fi-FI" sz="1200" dirty="0">
                <a:solidFill>
                  <a:schemeClr val="bg1"/>
                </a:solidFill>
              </a:rPr>
              <a:t>: Timo</a:t>
            </a:r>
          </a:p>
          <a:p>
            <a:r>
              <a:rPr lang="fi-FI" sz="1200" dirty="0">
                <a:solidFill>
                  <a:schemeClr val="bg1"/>
                </a:solidFill>
              </a:rPr>
              <a:t>Kumpula/Historian ja Maantieteiden laitos, Itä-Suomen yliopisto</a:t>
            </a:r>
          </a:p>
        </p:txBody>
      </p:sp>
    </p:spTree>
    <p:extLst>
      <p:ext uri="{BB962C8B-B14F-4D97-AF65-F5344CB8AC3E}">
        <p14:creationId xmlns:p14="http://schemas.microsoft.com/office/powerpoint/2010/main" val="1271682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title="Koris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877272"/>
            <a:ext cx="12192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title="Korist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17839"/>
            <a:ext cx="2389913" cy="1569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 title="Korist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5232322"/>
            <a:ext cx="2080518" cy="1561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 title="Korist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5199991"/>
            <a:ext cx="2140967" cy="1607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 descr="M:\gkkgrapa\SARJAJULKAISUT_aineistot\SYKEra_Turunen_Jarno_virtavesien kuormitus\Kuva20.JPG" title="Korist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5199991"/>
            <a:ext cx="2143015" cy="1607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kstiruutu 10"/>
          <p:cNvSpPr txBox="1"/>
          <p:nvPr/>
        </p:nvSpPr>
        <p:spPr>
          <a:xfrm>
            <a:off x="4621290" y="6550849"/>
            <a:ext cx="16580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dirty="0" smtClean="0">
                <a:solidFill>
                  <a:schemeClr val="bg1"/>
                </a:solidFill>
              </a:rPr>
              <a:t>Kuva: Hannu Marttila</a:t>
            </a:r>
            <a:endParaRPr lang="fi-FI" sz="1200" dirty="0">
              <a:solidFill>
                <a:schemeClr val="bg1"/>
              </a:solidFill>
            </a:endParaRPr>
          </a:p>
        </p:txBody>
      </p:sp>
      <p:sp>
        <p:nvSpPr>
          <p:cNvPr id="12" name="Tekstiruutu 11"/>
          <p:cNvSpPr txBox="1"/>
          <p:nvPr/>
        </p:nvSpPr>
        <p:spPr>
          <a:xfrm>
            <a:off x="17782" y="6510368"/>
            <a:ext cx="14194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dirty="0" smtClean="0">
                <a:solidFill>
                  <a:schemeClr val="bg1"/>
                </a:solidFill>
              </a:rPr>
              <a:t>Kuva: Riku Lumiaro</a:t>
            </a:r>
            <a:endParaRPr lang="fi-FI" sz="1200" dirty="0">
              <a:solidFill>
                <a:schemeClr val="bg1"/>
              </a:solidFill>
            </a:endParaRP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213657" y="1351309"/>
            <a:ext cx="8229600" cy="4525963"/>
          </a:xfrm>
        </p:spPr>
        <p:txBody>
          <a:bodyPr>
            <a:normAutofit/>
          </a:bodyPr>
          <a:lstStyle/>
          <a:p>
            <a:r>
              <a:rPr lang="fi-FI" sz="2000" dirty="0" smtClean="0"/>
              <a:t>Maankäyttö lisää valuma-alueelta huuhtoutuvan kiintoaineen määrää</a:t>
            </a:r>
          </a:p>
          <a:p>
            <a:r>
              <a:rPr lang="fi-FI" sz="2000" dirty="0" smtClean="0"/>
              <a:t>Ongelmia syntyy kun eroosio voimakkaampaa kuin uoman kuljetuskapasiteetti -&gt; sedimenttiä kertyy uomaan</a:t>
            </a:r>
          </a:p>
          <a:p>
            <a:pPr marL="0" indent="0">
              <a:buNone/>
            </a:pPr>
            <a:endParaRPr lang="fi-FI" sz="2000" dirty="0" smtClean="0"/>
          </a:p>
          <a:p>
            <a:r>
              <a:rPr lang="fi-FI" sz="2000" dirty="0" smtClean="0"/>
              <a:t>Maatalous, metsätalous, turvetuotanto, kaupunkirakentaminen &amp; kuivatus, kaivostoiminta voivat kiihdyttää eroosiota</a:t>
            </a:r>
          </a:p>
          <a:p>
            <a:endParaRPr lang="fi-FI" sz="2000" dirty="0" smtClean="0"/>
          </a:p>
          <a:p>
            <a:r>
              <a:rPr lang="fi-FI" sz="2000" dirty="0" smtClean="0"/>
              <a:t>Yli puolet Suomen turvemaista ojitettu (valtaosin 60-90 –</a:t>
            </a:r>
            <a:r>
              <a:rPr lang="fi-FI" sz="2400" dirty="0" smtClean="0"/>
              <a:t>luvulla)</a:t>
            </a:r>
            <a:endParaRPr lang="fi-FI" sz="2400" dirty="0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>
            <a:normAutofit/>
          </a:bodyPr>
          <a:lstStyle/>
          <a:p>
            <a:r>
              <a:rPr lang="fi-FI" dirty="0" smtClean="0">
                <a:solidFill>
                  <a:srgbClr val="0070C0"/>
                </a:solidFill>
              </a:rPr>
              <a:t>Maankäyttö &amp; eroosio</a:t>
            </a:r>
            <a:endParaRPr lang="fi-FI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6667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isällön paikkamerkki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 dirty="0"/>
          </a:p>
        </p:txBody>
      </p:sp>
      <p:pic>
        <p:nvPicPr>
          <p:cNvPr id="7" name="Picture 2" descr="C:\Users\E1001142\Desktop\Lektio\metsätalous.JPG" title="Kartt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5417587" cy="3605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E1001142\Desktop\Lektio\Lapuanjoki.JPG" title="Ilmakuv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05128"/>
            <a:ext cx="5222726" cy="3260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title="Korist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2726" y="3594165"/>
            <a:ext cx="3925956" cy="3329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Nuoli oikealle 9"/>
          <p:cNvSpPr/>
          <p:nvPr/>
        </p:nvSpPr>
        <p:spPr>
          <a:xfrm>
            <a:off x="3779912" y="4941168"/>
            <a:ext cx="1836204" cy="860007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000" dirty="0" smtClean="0">
                <a:solidFill>
                  <a:schemeClr val="tx1"/>
                </a:solidFill>
              </a:rPr>
              <a:t>Maatalous</a:t>
            </a:r>
            <a:endParaRPr lang="fi-FI" sz="2000" dirty="0">
              <a:solidFill>
                <a:schemeClr val="tx1"/>
              </a:solidFill>
            </a:endParaRPr>
          </a:p>
        </p:txBody>
      </p:sp>
      <p:pic>
        <p:nvPicPr>
          <p:cNvPr id="11" name="Picture 6" descr="D:\Users\E1001142\Pictures\hiekoittunut puro Taivalkoskella.JPG" title="Korist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7586" y="-1179512"/>
            <a:ext cx="3740875" cy="4784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Nuoli oikealle 11"/>
          <p:cNvSpPr/>
          <p:nvPr/>
        </p:nvSpPr>
        <p:spPr>
          <a:xfrm>
            <a:off x="3995936" y="1212808"/>
            <a:ext cx="1889702" cy="87460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000" dirty="0" smtClean="0">
                <a:solidFill>
                  <a:schemeClr val="tx1"/>
                </a:solidFill>
              </a:rPr>
              <a:t>Metsätalous</a:t>
            </a:r>
            <a:endParaRPr lang="fi-FI" sz="2000" dirty="0">
              <a:solidFill>
                <a:schemeClr val="tx1"/>
              </a:solidFill>
            </a:endParaRPr>
          </a:p>
        </p:txBody>
      </p:sp>
      <p:sp>
        <p:nvSpPr>
          <p:cNvPr id="3" name="Tekstiruutu 2"/>
          <p:cNvSpPr txBox="1"/>
          <p:nvPr/>
        </p:nvSpPr>
        <p:spPr>
          <a:xfrm>
            <a:off x="6774790" y="6514844"/>
            <a:ext cx="2393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smtClean="0">
                <a:solidFill>
                  <a:schemeClr val="bg1"/>
                </a:solidFill>
              </a:rPr>
              <a:t>Kuva: Jaana </a:t>
            </a:r>
            <a:r>
              <a:rPr lang="fi-FI" dirty="0" err="1" smtClean="0">
                <a:solidFill>
                  <a:schemeClr val="bg1"/>
                </a:solidFill>
              </a:rPr>
              <a:t>Rääpysjärvi</a:t>
            </a:r>
            <a:endParaRPr lang="fi-FI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9084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Kuvahaun tulos haulle Euroopan meri- ja kalatalousrahasto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9022" y="6159741"/>
            <a:ext cx="1632938" cy="698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title="Koris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5943600"/>
            <a:ext cx="12192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Suora nuoliyhdysviiva 6" title="Koriste"/>
          <p:cNvCxnSpPr/>
          <p:nvPr/>
        </p:nvCxnSpPr>
        <p:spPr>
          <a:xfrm flipH="1" flipV="1">
            <a:off x="3419872" y="5373216"/>
            <a:ext cx="1440160" cy="43204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074" name="Picture 2" title="Diagrammi kemiallinen hapenkulutu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068960"/>
            <a:ext cx="6063618" cy="3620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kstiruutu 7"/>
          <p:cNvSpPr txBox="1"/>
          <p:nvPr/>
        </p:nvSpPr>
        <p:spPr>
          <a:xfrm>
            <a:off x="4915327" y="3212976"/>
            <a:ext cx="402046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 err="1" smtClean="0"/>
              <a:t>Kuolimon</a:t>
            </a:r>
            <a:r>
              <a:rPr lang="fi-FI" dirty="0" smtClean="0"/>
              <a:t> veden kemiallisen </a:t>
            </a:r>
          </a:p>
          <a:p>
            <a:r>
              <a:rPr lang="fi-FI" dirty="0"/>
              <a:t> </a:t>
            </a:r>
            <a:r>
              <a:rPr lang="fi-FI" dirty="0" smtClean="0"/>
              <a:t>     hapenkulutuksen (COD) kehittyminen</a:t>
            </a:r>
          </a:p>
          <a:p>
            <a:endParaRPr lang="fi-FI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 smtClean="0"/>
              <a:t>Kuvaa hyvin veden väriä </a:t>
            </a:r>
          </a:p>
          <a:p>
            <a:r>
              <a:rPr lang="fi-FI" dirty="0"/>
              <a:t> </a:t>
            </a:r>
            <a:r>
              <a:rPr lang="fi-FI" dirty="0" smtClean="0"/>
              <a:t>    (humus- ja rautapitoisuus) 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sz="2400" dirty="0" smtClean="0"/>
              <a:t>Pohjien liettyminen</a:t>
            </a:r>
          </a:p>
          <a:p>
            <a:r>
              <a:rPr lang="fi-FI" sz="2400" dirty="0" smtClean="0"/>
              <a:t>Veden sameneminen ja tummuminen (humus ruskettuminen)</a:t>
            </a:r>
          </a:p>
          <a:p>
            <a:r>
              <a:rPr lang="fi-FI" sz="2400" dirty="0" smtClean="0"/>
              <a:t>Ilmastonmuutos kiihdyttää muutoksia?</a:t>
            </a:r>
          </a:p>
          <a:p>
            <a:pPr marL="0" indent="0">
              <a:buNone/>
            </a:pPr>
            <a:endParaRPr lang="fi-FI" dirty="0" smtClean="0"/>
          </a:p>
          <a:p>
            <a:endParaRPr lang="fi-FI" dirty="0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>
                <a:solidFill>
                  <a:srgbClr val="0070C0"/>
                </a:solidFill>
              </a:rPr>
              <a:t>Mitä vaikutuksia (</a:t>
            </a:r>
            <a:r>
              <a:rPr lang="fi-FI" dirty="0" err="1" smtClean="0">
                <a:solidFill>
                  <a:srgbClr val="0070C0"/>
                </a:solidFill>
              </a:rPr>
              <a:t>virta)vesiin</a:t>
            </a:r>
            <a:r>
              <a:rPr lang="fi-FI" dirty="0" smtClean="0">
                <a:solidFill>
                  <a:srgbClr val="0070C0"/>
                </a:solidFill>
              </a:rPr>
              <a:t>?</a:t>
            </a:r>
            <a:endParaRPr lang="fi-FI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5765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Kuvahaun tulos haulle Euroopan meri- ja kalatalousrahasto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9022" y="6159741"/>
            <a:ext cx="1632938" cy="698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title="Koris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607" y="5946493"/>
            <a:ext cx="12192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 title="Korist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902" y="2325533"/>
            <a:ext cx="1218307" cy="766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title="Koriste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3083" y1="68947" x2="30075" y2="86842"/>
                        <a14:foregroundMark x1="12782" y1="36842" x2="30075" y2="45789"/>
                        <a14:foregroundMark x1="33459" y1="19474" x2="35714" y2="26842"/>
                        <a14:foregroundMark x1="42105" y1="18421" x2="42857" y2="27895"/>
                        <a14:foregroundMark x1="52256" y1="17895" x2="53383" y2="21053"/>
                        <a14:foregroundMark x1="66541" y1="25263" x2="72556" y2="14211"/>
                        <a14:foregroundMark x1="69173" y1="53158" x2="77820" y2="605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7136" y="1268760"/>
            <a:ext cx="1571106" cy="1122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 title="Korist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33571" y1="27000" x2="59000" y2="25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2636912"/>
            <a:ext cx="1965598" cy="1965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i-FI" sz="2400" dirty="0" smtClean="0"/>
              <a:t>Vesien tummuminen heikentää perustuotantoa -&gt; negatiivinen vaikutus kalojen kasvuun</a:t>
            </a:r>
          </a:p>
          <a:p>
            <a:r>
              <a:rPr lang="fi-FI" sz="2400" dirty="0" smtClean="0"/>
              <a:t>Pohjien liettyminen muuttaa pohjaeläinyhteisöjä -&gt; heikompaa ravintoa tarjolla</a:t>
            </a:r>
          </a:p>
          <a:p>
            <a:r>
              <a:rPr lang="fi-FI" sz="2400" dirty="0" smtClean="0"/>
              <a:t>Kalojen ravintoarvo heikompi tummissa vesissä (elohopea, rasvahapot)</a:t>
            </a:r>
          </a:p>
          <a:p>
            <a:r>
              <a:rPr lang="fi-FI" sz="2400" dirty="0" smtClean="0"/>
              <a:t>Vedessä kulkeva kiintoaine voi lisätä kalojen kidusvauriota, vaikeuttaa visuaalista saalistusta</a:t>
            </a:r>
          </a:p>
          <a:p>
            <a:r>
              <a:rPr lang="fi-FI" sz="2400" dirty="0" smtClean="0"/>
              <a:t>Liettyminen yksipuolistaa pohjan rakennetta -&gt; voi vähentää lohikalojen poikasten reviirejä</a:t>
            </a:r>
          </a:p>
          <a:p>
            <a:pPr marL="0" indent="0">
              <a:buNone/>
            </a:pPr>
            <a:endParaRPr lang="fi-FI" dirty="0" smtClean="0"/>
          </a:p>
          <a:p>
            <a:endParaRPr lang="fi-FI" dirty="0" smtClean="0"/>
          </a:p>
          <a:p>
            <a:endParaRPr lang="fi-FI" dirty="0" smtClean="0"/>
          </a:p>
          <a:p>
            <a:endParaRPr lang="fi-FI" dirty="0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dirty="0" smtClean="0">
                <a:solidFill>
                  <a:srgbClr val="0070C0"/>
                </a:solidFill>
              </a:rPr>
              <a:t>Vaikutuksia kaloihin</a:t>
            </a:r>
            <a:endParaRPr lang="fi-FI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9743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M:\gkkgrapa\SARJAJULKAISUT_aineistot\SYKEra_Turunen_Jarno_virtavesien kuormitus\Kuva25.jpg" title="Korist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796233"/>
            <a:ext cx="1984695" cy="1984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M:\gkkgrapa\SARJAJULKAISUT_aineistot\SYKEra_Turunen_Jarno_virtavesien kuormitus\Kuva26.JPG" title="Korist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8308" y="2924944"/>
            <a:ext cx="2696051" cy="2022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title="Korist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607" y="5946493"/>
            <a:ext cx="12192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 descr="Kuvahaun tulos haulle Euroopan meri- ja kalatalousrahasto log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9022" y="6054563"/>
            <a:ext cx="1632938" cy="698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title="Korist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960734"/>
            <a:ext cx="1184272" cy="7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 title="Korist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5852710"/>
            <a:ext cx="1266825" cy="90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kstiruutu 3"/>
          <p:cNvSpPr txBox="1"/>
          <p:nvPr/>
        </p:nvSpPr>
        <p:spPr>
          <a:xfrm>
            <a:off x="6408308" y="4669983"/>
            <a:ext cx="14755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200" dirty="0" smtClean="0">
                <a:solidFill>
                  <a:schemeClr val="bg1"/>
                </a:solidFill>
              </a:rPr>
              <a:t>Kuva: Jukka Syrjänen</a:t>
            </a:r>
            <a:endParaRPr lang="fi-FI" sz="1200" dirty="0">
              <a:solidFill>
                <a:schemeClr val="bg1"/>
              </a:solidFill>
            </a:endParaRP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0" y="1124744"/>
            <a:ext cx="8316416" cy="4813995"/>
          </a:xfrm>
        </p:spPr>
        <p:txBody>
          <a:bodyPr>
            <a:normAutofit fontScale="55000" lnSpcReduction="20000"/>
          </a:bodyPr>
          <a:lstStyle/>
          <a:p>
            <a:r>
              <a:rPr lang="fi-FI" sz="3300" dirty="0" smtClean="0"/>
              <a:t>Lohikalat (erityisesti taimen ja lohi) kutevat virtavesissä sorapohjille</a:t>
            </a:r>
          </a:p>
          <a:p>
            <a:r>
              <a:rPr lang="fi-FI" sz="3300" dirty="0" smtClean="0"/>
              <a:t>Naaras kaivaa soraan kuopan, laskee mädin ja peittelee pesän löyhästi </a:t>
            </a:r>
          </a:p>
          <a:p>
            <a:pPr marL="0" indent="0">
              <a:buNone/>
            </a:pPr>
            <a:r>
              <a:rPr lang="fi-FI" sz="3300" dirty="0"/>
              <a:t> </a:t>
            </a:r>
            <a:r>
              <a:rPr lang="fi-FI" sz="3300" dirty="0" smtClean="0"/>
              <a:t>      soralla</a:t>
            </a:r>
          </a:p>
          <a:p>
            <a:r>
              <a:rPr lang="fi-FI" sz="3300" dirty="0" err="1" smtClean="0"/>
              <a:t>Kutusoraikot</a:t>
            </a:r>
            <a:r>
              <a:rPr lang="fi-FI" sz="3300" dirty="0" smtClean="0"/>
              <a:t> kiihtyvän virtauksen alueella</a:t>
            </a:r>
          </a:p>
          <a:p>
            <a:endParaRPr lang="fi-FI" sz="2400" dirty="0" smtClean="0"/>
          </a:p>
          <a:p>
            <a:pPr marL="0" indent="0">
              <a:buNone/>
            </a:pPr>
            <a:r>
              <a:rPr lang="fi-FI" sz="4400" dirty="0" smtClean="0"/>
              <a:t>Liiallisen kiintoainekuormituksen seuraukset</a:t>
            </a:r>
            <a:r>
              <a:rPr lang="fi-FI" sz="3600" dirty="0" smtClean="0"/>
              <a:t>:</a:t>
            </a:r>
            <a:endParaRPr lang="fi-FI" sz="3600" dirty="0"/>
          </a:p>
          <a:p>
            <a:endParaRPr lang="fi-FI" sz="2900" dirty="0" smtClean="0"/>
          </a:p>
          <a:p>
            <a:r>
              <a:rPr lang="fi-FI" dirty="0" err="1" smtClean="0"/>
              <a:t>Kutusoraikoiden</a:t>
            </a:r>
            <a:r>
              <a:rPr lang="fi-FI" dirty="0" smtClean="0"/>
              <a:t> </a:t>
            </a:r>
            <a:r>
              <a:rPr lang="fi-FI" dirty="0" err="1" smtClean="0"/>
              <a:t>liettyminen/hiekoittuminen</a:t>
            </a:r>
            <a:r>
              <a:rPr lang="fi-FI" dirty="0" smtClean="0"/>
              <a:t> </a:t>
            </a:r>
          </a:p>
          <a:p>
            <a:pPr marL="0" indent="0">
              <a:buNone/>
            </a:pPr>
            <a:r>
              <a:rPr lang="fi-FI" dirty="0"/>
              <a:t> </a:t>
            </a:r>
            <a:r>
              <a:rPr lang="fi-FI" dirty="0" smtClean="0"/>
              <a:t>      heikentää veden virtausta kutupesään</a:t>
            </a:r>
          </a:p>
          <a:p>
            <a:r>
              <a:rPr lang="fi-FI" dirty="0" smtClean="0"/>
              <a:t>Hyvin hieno kiintoaines muodostaa kalvon mätimunien </a:t>
            </a:r>
          </a:p>
          <a:p>
            <a:pPr marL="0" indent="0">
              <a:buNone/>
            </a:pPr>
            <a:r>
              <a:rPr lang="fi-FI" dirty="0"/>
              <a:t> </a:t>
            </a:r>
            <a:r>
              <a:rPr lang="fi-FI" dirty="0" smtClean="0"/>
              <a:t>     ympärille</a:t>
            </a:r>
          </a:p>
          <a:p>
            <a:r>
              <a:rPr lang="fi-FI" dirty="0" smtClean="0"/>
              <a:t>Orgaaninen kiintoaines lisää kutupesän hapen kulutusta</a:t>
            </a:r>
          </a:p>
          <a:p>
            <a:pPr marL="0" indent="0">
              <a:buNone/>
            </a:pPr>
            <a:endParaRPr lang="fi-FI" sz="2400" dirty="0"/>
          </a:p>
          <a:p>
            <a:pPr marL="0" indent="0">
              <a:buNone/>
            </a:pPr>
            <a:endParaRPr lang="fi-FI" sz="2400" dirty="0" smtClean="0"/>
          </a:p>
          <a:p>
            <a:pPr marL="0" indent="0">
              <a:buNone/>
            </a:pPr>
            <a:endParaRPr lang="fi-FI" sz="2400" dirty="0"/>
          </a:p>
          <a:p>
            <a:pPr marL="0" indent="0">
              <a:buNone/>
            </a:pPr>
            <a:r>
              <a:rPr lang="fi-FI" sz="2400" dirty="0" smtClean="0"/>
              <a:t> </a:t>
            </a:r>
            <a:r>
              <a:rPr lang="fi-FI" sz="3500" dirty="0" smtClean="0"/>
              <a:t>→ Mätimunien heikentynyt hapensaanti → mätimunat kuolevat tai poikaset kuoriutuvat vajaasti kehittyneinä</a:t>
            </a:r>
          </a:p>
          <a:p>
            <a:pPr marL="0" indent="0">
              <a:buNone/>
            </a:pPr>
            <a:endParaRPr lang="fi-FI" sz="2400" dirty="0" smtClean="0"/>
          </a:p>
          <a:p>
            <a:endParaRPr lang="fi-FI" sz="2400" dirty="0"/>
          </a:p>
          <a:p>
            <a:endParaRPr lang="fi-FI" dirty="0" smtClean="0"/>
          </a:p>
          <a:p>
            <a:endParaRPr lang="fi-FI" dirty="0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51520" y="-31576"/>
            <a:ext cx="8229600" cy="1143000"/>
          </a:xfrm>
        </p:spPr>
        <p:txBody>
          <a:bodyPr/>
          <a:lstStyle/>
          <a:p>
            <a:r>
              <a:rPr lang="fi-FI" dirty="0" smtClean="0">
                <a:solidFill>
                  <a:srgbClr val="0070C0"/>
                </a:solidFill>
              </a:rPr>
              <a:t>Vaikutukset lohikaloihin</a:t>
            </a:r>
            <a:endParaRPr lang="fi-FI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0968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title="taulukko haitallisista kiintoaineista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6850" y="234075"/>
            <a:ext cx="4323045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 descr="https://www.researchgate.net/profile/Jaakko_Erkinaro/publication/237176049/figure/fig2/AS:669133062561807@1536545162721/Relation-between-survival-to-emergence-of-trout-fry-and-amount-of-the-finest-organic_W640.jpg" title="kuvaaj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7086" y="3048879"/>
            <a:ext cx="4224791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iruutu 3"/>
          <p:cNvSpPr txBox="1"/>
          <p:nvPr/>
        </p:nvSpPr>
        <p:spPr>
          <a:xfrm>
            <a:off x="32927" y="6433255"/>
            <a:ext cx="16786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smtClean="0"/>
              <a:t>Louhi ym. 2011.</a:t>
            </a:r>
            <a:endParaRPr lang="fi-FI" dirty="0"/>
          </a:p>
        </p:txBody>
      </p:sp>
      <p:pic>
        <p:nvPicPr>
          <p:cNvPr id="5125" name="Picture 5" title="Korist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284984"/>
            <a:ext cx="3552395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uorakulmio 1"/>
          <p:cNvSpPr/>
          <p:nvPr/>
        </p:nvSpPr>
        <p:spPr>
          <a:xfrm>
            <a:off x="1711592" y="6494810"/>
            <a:ext cx="752432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Does fine sediment constrain salmonid </a:t>
            </a:r>
            <a:r>
              <a:rPr lang="en-US" sz="1400" dirty="0" err="1" smtClean="0"/>
              <a:t>alevin</a:t>
            </a:r>
            <a:r>
              <a:rPr lang="en-US" sz="1400" dirty="0"/>
              <a:t> </a:t>
            </a:r>
            <a:r>
              <a:rPr lang="en-US" sz="1400" dirty="0" smtClean="0"/>
              <a:t>development </a:t>
            </a:r>
            <a:r>
              <a:rPr lang="en-US" sz="1400" dirty="0"/>
              <a:t>and survival</a:t>
            </a:r>
            <a:r>
              <a:rPr lang="en-US" sz="1400" dirty="0" smtClean="0"/>
              <a:t>? CJFAS, 68</a:t>
            </a:r>
            <a:r>
              <a:rPr lang="en-US" sz="1400" dirty="0"/>
              <a:t>, </a:t>
            </a:r>
            <a:r>
              <a:rPr lang="en-US" sz="1400" dirty="0" smtClean="0"/>
              <a:t>1819-1826.</a:t>
            </a:r>
            <a:endParaRPr lang="fi-FI" sz="1400" dirty="0"/>
          </a:p>
        </p:txBody>
      </p:sp>
      <p:sp>
        <p:nvSpPr>
          <p:cNvPr id="5" name="Tekstiruutu 4"/>
          <p:cNvSpPr txBox="1"/>
          <p:nvPr/>
        </p:nvSpPr>
        <p:spPr>
          <a:xfrm>
            <a:off x="522784" y="260648"/>
            <a:ext cx="3096344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000" dirty="0" smtClean="0"/>
              <a:t>Hyvin pienetkin hienon kiintoaineen pitoisuudet </a:t>
            </a:r>
            <a:r>
              <a:rPr lang="fi-FI" sz="2000" dirty="0" err="1" smtClean="0"/>
              <a:t>soraikossa</a:t>
            </a:r>
            <a:r>
              <a:rPr lang="fi-FI" sz="2000" dirty="0" smtClean="0"/>
              <a:t> lisäävät merkittävästi kuolleisuutta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i-FI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166643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112E58CE101F2D4B90895E5F3183DB0D" ma:contentTypeVersion="15" ma:contentTypeDescription="Luo uusi asiakirja." ma:contentTypeScope="" ma:versionID="5550fe5ea1fef170c1b7c92662bf2027">
  <xsd:schema xmlns:xsd="http://www.w3.org/2001/XMLSchema" xmlns:xs="http://www.w3.org/2001/XMLSchema" xmlns:p="http://schemas.microsoft.com/office/2006/metadata/properties" xmlns:ns2="07f82f05-2834-4a85-9f0d-97345fc438c7" xmlns:ns3="a4ceee9a-8660-4a90-926a-96641136a8a6" targetNamespace="http://schemas.microsoft.com/office/2006/metadata/properties" ma:root="true" ma:fieldsID="78913cb1d491925b17086ebb8c036969" ns2:_="" ns3:_="">
    <xsd:import namespace="07f82f05-2834-4a85-9f0d-97345fc438c7"/>
    <xsd:import namespace="a4ceee9a-8660-4a90-926a-96641136a8a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f82f05-2834-4a85-9f0d-97345fc438c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Kuvien tunnisteet" ma:readOnly="false" ma:fieldId="{5cf76f15-5ced-4ddc-b409-7134ff3c332f}" ma:taxonomyMulti="true" ma:sspId="d8a5ecd6-af6c-43f6-aded-cfb13d62c2b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2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ceee9a-8660-4a90-926a-96641136a8a6" elementFormDefault="qualified">
    <xsd:import namespace="http://schemas.microsoft.com/office/2006/documentManagement/types"/>
    <xsd:import namespace="http://schemas.microsoft.com/office/infopath/2007/PartnerControls"/>
    <xsd:element name="TaxCatchAll" ma:index="21" nillable="true" ma:displayName="Taxonomy Catch All Column" ma:hidden="true" ma:list="{3145a95e-bcbf-4b50-a2a3-dea2b6810ed4}" ma:internalName="TaxCatchAll" ma:showField="CatchAllData" ma:web="a4ceee9a-8660-4a90-926a-96641136a8a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B320F3B-46A3-4738-9801-FA0C8A56D8C1}"/>
</file>

<file path=customXml/itemProps2.xml><?xml version="1.0" encoding="utf-8"?>
<ds:datastoreItem xmlns:ds="http://schemas.openxmlformats.org/officeDocument/2006/customXml" ds:itemID="{C5EE87EC-9F7F-43B8-A686-B12DC05DF745}"/>
</file>

<file path=docProps/app.xml><?xml version="1.0" encoding="utf-8"?>
<Properties xmlns="http://schemas.openxmlformats.org/officeDocument/2006/extended-properties" xmlns:vt="http://schemas.openxmlformats.org/officeDocument/2006/docPropsVTypes">
  <TotalTime>645</TotalTime>
  <Words>415</Words>
  <Application>Microsoft Office PowerPoint</Application>
  <PresentationFormat>Näytössä katseltava diaesitys (4:3)</PresentationFormat>
  <Paragraphs>77</Paragraphs>
  <Slides>11</Slides>
  <Notes>1</Notes>
  <HiddenSlides>0</HiddenSlides>
  <MMClips>0</MMClips>
  <ScaleCrop>false</ScaleCrop>
  <HeadingPairs>
    <vt:vector size="6" baseType="variant">
      <vt:variant>
        <vt:lpstr>Käytetyt fontit</vt:lpstr>
      </vt:variant>
      <vt:variant>
        <vt:i4>2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11</vt:i4>
      </vt:variant>
    </vt:vector>
  </HeadingPairs>
  <TitlesOfParts>
    <vt:vector size="14" baseType="lpstr">
      <vt:lpstr>Arial</vt:lpstr>
      <vt:lpstr>Calibri</vt:lpstr>
      <vt:lpstr>Office-teema</vt:lpstr>
      <vt:lpstr>Kiintoaineen eroosio ja sedimentaatio virtavesissä  - luonnollisesta prosessista virtavesien ja lohikalojen riesaksi</vt:lpstr>
      <vt:lpstr>Kiintoaine ja sen eroosio</vt:lpstr>
      <vt:lpstr>PowerPoint-esitys</vt:lpstr>
      <vt:lpstr>Maankäyttö &amp; eroosio</vt:lpstr>
      <vt:lpstr>PowerPoint-esitys</vt:lpstr>
      <vt:lpstr>Mitä vaikutuksia (virta)vesiin?</vt:lpstr>
      <vt:lpstr>Vaikutuksia kaloihin</vt:lpstr>
      <vt:lpstr>Vaikutukset lohikaloihin</vt:lpstr>
      <vt:lpstr>PowerPoint-esitys</vt:lpstr>
      <vt:lpstr>Ratkaisuja haasteeseen</vt:lpstr>
      <vt:lpstr>Kiitos!</vt:lpstr>
    </vt:vector>
  </TitlesOfParts>
  <Company>Ympäristöhallinto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Kiintoaineen eroosio ja sedimentaatio virtavesissä - luonnollisesta prosessista virtavesien ja lohikalojen riesaksi</dc:title>
  <dc:creator>Turunen Jarno</dc:creator>
  <cp:lastModifiedBy>Kantonen Tyyni (MMM)</cp:lastModifiedBy>
  <cp:revision>55</cp:revision>
  <dcterms:created xsi:type="dcterms:W3CDTF">2019-11-06T11:54:19Z</dcterms:created>
  <dcterms:modified xsi:type="dcterms:W3CDTF">2020-07-21T11:41:51Z</dcterms:modified>
</cp:coreProperties>
</file>