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3" r:id="rId1"/>
    <p:sldMasterId id="2147484205" r:id="rId2"/>
    <p:sldMasterId id="2147484092" r:id="rId3"/>
    <p:sldMasterId id="2147484122" r:id="rId4"/>
    <p:sldMasterId id="2147484223" r:id="rId5"/>
    <p:sldMasterId id="2147484176" r:id="rId6"/>
    <p:sldMasterId id="2147484232" r:id="rId7"/>
  </p:sldMasterIdLst>
  <p:notesMasterIdLst>
    <p:notesMasterId r:id="rId95"/>
  </p:notesMasterIdLst>
  <p:handoutMasterIdLst>
    <p:handoutMasterId r:id="rId96"/>
  </p:handoutMasterIdLst>
  <p:sldIdLst>
    <p:sldId id="368" r:id="rId8"/>
    <p:sldId id="376" r:id="rId9"/>
    <p:sldId id="378" r:id="rId10"/>
    <p:sldId id="401" r:id="rId11"/>
    <p:sldId id="369" r:id="rId12"/>
    <p:sldId id="367" r:id="rId13"/>
    <p:sldId id="370" r:id="rId14"/>
    <p:sldId id="630" r:id="rId15"/>
    <p:sldId id="653" r:id="rId16"/>
    <p:sldId id="372" r:id="rId17"/>
    <p:sldId id="371" r:id="rId18"/>
    <p:sldId id="373" r:id="rId19"/>
    <p:sldId id="395" r:id="rId20"/>
    <p:sldId id="396" r:id="rId21"/>
    <p:sldId id="397" r:id="rId22"/>
    <p:sldId id="536" r:id="rId23"/>
    <p:sldId id="651" r:id="rId24"/>
    <p:sldId id="379" r:id="rId25"/>
    <p:sldId id="392" r:id="rId26"/>
    <p:sldId id="431" r:id="rId27"/>
    <p:sldId id="561" r:id="rId28"/>
    <p:sldId id="604" r:id="rId29"/>
    <p:sldId id="589" r:id="rId30"/>
    <p:sldId id="458" r:id="rId31"/>
    <p:sldId id="456" r:id="rId32"/>
    <p:sldId id="463" r:id="rId33"/>
    <p:sldId id="606" r:id="rId34"/>
    <p:sldId id="528" r:id="rId35"/>
    <p:sldId id="566" r:id="rId36"/>
    <p:sldId id="568" r:id="rId37"/>
    <p:sldId id="588" r:id="rId38"/>
    <p:sldId id="605" r:id="rId39"/>
    <p:sldId id="487" r:id="rId40"/>
    <p:sldId id="523" r:id="rId41"/>
    <p:sldId id="464" r:id="rId42"/>
    <p:sldId id="549" r:id="rId43"/>
    <p:sldId id="544" r:id="rId44"/>
    <p:sldId id="550" r:id="rId45"/>
    <p:sldId id="547" r:id="rId46"/>
    <p:sldId id="393" r:id="rId47"/>
    <p:sldId id="641" r:id="rId48"/>
    <p:sldId id="645" r:id="rId49"/>
    <p:sldId id="642" r:id="rId50"/>
    <p:sldId id="652" r:id="rId51"/>
    <p:sldId id="611" r:id="rId52"/>
    <p:sldId id="387" r:id="rId53"/>
    <p:sldId id="591" r:id="rId54"/>
    <p:sldId id="402" r:id="rId55"/>
    <p:sldId id="586" r:id="rId56"/>
    <p:sldId id="633" r:id="rId57"/>
    <p:sldId id="629" r:id="rId58"/>
    <p:sldId id="404" r:id="rId59"/>
    <p:sldId id="649" r:id="rId60"/>
    <p:sldId id="617" r:id="rId61"/>
    <p:sldId id="627" r:id="rId62"/>
    <p:sldId id="616" r:id="rId63"/>
    <p:sldId id="417" r:id="rId64"/>
    <p:sldId id="648" r:id="rId65"/>
    <p:sldId id="595" r:id="rId66"/>
    <p:sldId id="529" r:id="rId67"/>
    <p:sldId id="422" r:id="rId68"/>
    <p:sldId id="488" r:id="rId69"/>
    <p:sldId id="618" r:id="rId70"/>
    <p:sldId id="581" r:id="rId71"/>
    <p:sldId id="635" r:id="rId72"/>
    <p:sldId id="637" r:id="rId73"/>
    <p:sldId id="636" r:id="rId74"/>
    <p:sldId id="639" r:id="rId75"/>
    <p:sldId id="644" r:id="rId76"/>
    <p:sldId id="608" r:id="rId77"/>
    <p:sldId id="647" r:id="rId78"/>
    <p:sldId id="646" r:id="rId79"/>
    <p:sldId id="643" r:id="rId80"/>
    <p:sldId id="621" r:id="rId81"/>
    <p:sldId id="622" r:id="rId82"/>
    <p:sldId id="623" r:id="rId83"/>
    <p:sldId id="624" r:id="rId84"/>
    <p:sldId id="569" r:id="rId85"/>
    <p:sldId id="631" r:id="rId86"/>
    <p:sldId id="632" r:id="rId87"/>
    <p:sldId id="650" r:id="rId88"/>
    <p:sldId id="654" r:id="rId89"/>
    <p:sldId id="521" r:id="rId90"/>
    <p:sldId id="530" r:id="rId91"/>
    <p:sldId id="570" r:id="rId92"/>
    <p:sldId id="571" r:id="rId93"/>
    <p:sldId id="400" r:id="rId9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01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arni Kaija (LUKE)" initials="SK(" lastIdx="1" clrIdx="0">
    <p:extLst>
      <p:ext uri="{19B8F6BF-5375-455C-9EA6-DF929625EA0E}">
        <p15:presenceInfo xmlns:p15="http://schemas.microsoft.com/office/powerpoint/2012/main" userId="S::kaija.saarni@luke.fi::f67ff690-3e52-46af-80dd-a23b8b4b72b5" providerId="AD"/>
      </p:ext>
    </p:extLst>
  </p:cmAuthor>
  <p:cmAuthor id="2" name="Setälä Jari (LUKE)" initials="SJ(" lastIdx="1" clrIdx="1">
    <p:extLst>
      <p:ext uri="{19B8F6BF-5375-455C-9EA6-DF929625EA0E}">
        <p15:presenceInfo xmlns:p15="http://schemas.microsoft.com/office/powerpoint/2012/main" userId="S::jari.setala@luke.fi::2e3bc9aa-ae0f-4895-8cef-fd62651a3c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0B0"/>
    <a:srgbClr val="000000"/>
    <a:srgbClr val="C0C0C0"/>
    <a:srgbClr val="54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5BCBC-F273-4D6F-89C2-98BB99398998}" v="1" dt="2022-10-31T07:40:11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772" autoAdjust="0"/>
  </p:normalViewPr>
  <p:slideViewPr>
    <p:cSldViewPr snapToGrid="0" snapToObjects="1">
      <p:cViewPr varScale="1">
        <p:scale>
          <a:sx n="79" d="100"/>
          <a:sy n="79" d="100"/>
        </p:scale>
        <p:origin x="796" y="48"/>
      </p:cViewPr>
      <p:guideLst>
        <p:guide orient="horz" pos="2701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10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tälä Jari (LUKE)" userId="2e3bc9aa-ae0f-4895-8cef-fd62651a3c43" providerId="ADAL" clId="{9DD5BCBC-F273-4D6F-89C2-98BB99398998}"/>
    <pc:docChg chg="custSel modSld">
      <pc:chgData name="Setälä Jari (LUKE)" userId="2e3bc9aa-ae0f-4895-8cef-fd62651a3c43" providerId="ADAL" clId="{9DD5BCBC-F273-4D6F-89C2-98BB99398998}" dt="2022-10-31T07:43:57.471" v="414" actId="207"/>
      <pc:docMkLst>
        <pc:docMk/>
      </pc:docMkLst>
      <pc:sldChg chg="modSp mod">
        <pc:chgData name="Setälä Jari (LUKE)" userId="2e3bc9aa-ae0f-4895-8cef-fd62651a3c43" providerId="ADAL" clId="{9DD5BCBC-F273-4D6F-89C2-98BB99398998}" dt="2022-10-28T15:23:33.689" v="8" actId="1076"/>
        <pc:sldMkLst>
          <pc:docMk/>
          <pc:sldMk cId="3430578369" sldId="368"/>
        </pc:sldMkLst>
        <pc:spChg chg="mod">
          <ac:chgData name="Setälä Jari (LUKE)" userId="2e3bc9aa-ae0f-4895-8cef-fd62651a3c43" providerId="ADAL" clId="{9DD5BCBC-F273-4D6F-89C2-98BB99398998}" dt="2022-10-28T15:23:33.689" v="8" actId="1076"/>
          <ac:spMkLst>
            <pc:docMk/>
            <pc:sldMk cId="3430578369" sldId="368"/>
            <ac:spMk id="2" creationId="{1E6B63D2-9847-43C3-A499-F3F122D71222}"/>
          </ac:spMkLst>
        </pc:spChg>
        <pc:spChg chg="mod">
          <ac:chgData name="Setälä Jari (LUKE)" userId="2e3bc9aa-ae0f-4895-8cef-fd62651a3c43" providerId="ADAL" clId="{9DD5BCBC-F273-4D6F-89C2-98BB99398998}" dt="2022-10-28T15:23:30.824" v="7" actId="1076"/>
          <ac:spMkLst>
            <pc:docMk/>
            <pc:sldMk cId="3430578369" sldId="368"/>
            <ac:spMk id="4" creationId="{A37B601E-4F8A-40B4-AD7A-8B88EF5B69D1}"/>
          </ac:spMkLst>
        </pc:spChg>
      </pc:sldChg>
      <pc:sldChg chg="modSp mod">
        <pc:chgData name="Setälä Jari (LUKE)" userId="2e3bc9aa-ae0f-4895-8cef-fd62651a3c43" providerId="ADAL" clId="{9DD5BCBC-F273-4D6F-89C2-98BB99398998}" dt="2022-10-31T06:41:05.584" v="9" actId="207"/>
        <pc:sldMkLst>
          <pc:docMk/>
          <pc:sldMk cId="2755395134" sldId="378"/>
        </pc:sldMkLst>
        <pc:spChg chg="mod">
          <ac:chgData name="Setälä Jari (LUKE)" userId="2e3bc9aa-ae0f-4895-8cef-fd62651a3c43" providerId="ADAL" clId="{9DD5BCBC-F273-4D6F-89C2-98BB99398998}" dt="2022-10-31T06:41:05.584" v="9" actId="207"/>
          <ac:spMkLst>
            <pc:docMk/>
            <pc:sldMk cId="2755395134" sldId="378"/>
            <ac:spMk id="2" creationId="{7B94CFB2-0E06-4FBB-8FB2-8803BD8DD17E}"/>
          </ac:spMkLst>
        </pc:spChg>
      </pc:sldChg>
      <pc:sldChg chg="modSp mod">
        <pc:chgData name="Setälä Jari (LUKE)" userId="2e3bc9aa-ae0f-4895-8cef-fd62651a3c43" providerId="ADAL" clId="{9DD5BCBC-F273-4D6F-89C2-98BB99398998}" dt="2022-10-31T07:12:16.297" v="142" actId="20577"/>
        <pc:sldMkLst>
          <pc:docMk/>
          <pc:sldMk cId="2017913166" sldId="397"/>
        </pc:sldMkLst>
        <pc:spChg chg="mod">
          <ac:chgData name="Setälä Jari (LUKE)" userId="2e3bc9aa-ae0f-4895-8cef-fd62651a3c43" providerId="ADAL" clId="{9DD5BCBC-F273-4D6F-89C2-98BB99398998}" dt="2022-10-31T07:12:16.297" v="142" actId="20577"/>
          <ac:spMkLst>
            <pc:docMk/>
            <pc:sldMk cId="2017913166" sldId="397"/>
            <ac:spMk id="3" creationId="{1975BC42-E314-4C2E-B5C0-85E6278F4DF4}"/>
          </ac:spMkLst>
        </pc:spChg>
      </pc:sldChg>
      <pc:sldChg chg="modSp mod">
        <pc:chgData name="Setälä Jari (LUKE)" userId="2e3bc9aa-ae0f-4895-8cef-fd62651a3c43" providerId="ADAL" clId="{9DD5BCBC-F273-4D6F-89C2-98BB99398998}" dt="2022-10-31T07:34:31.641" v="318" actId="20577"/>
        <pc:sldMkLst>
          <pc:docMk/>
          <pc:sldMk cId="1900975124" sldId="571"/>
        </pc:sldMkLst>
        <pc:spChg chg="mod">
          <ac:chgData name="Setälä Jari (LUKE)" userId="2e3bc9aa-ae0f-4895-8cef-fd62651a3c43" providerId="ADAL" clId="{9DD5BCBC-F273-4D6F-89C2-98BB99398998}" dt="2022-10-31T07:34:09.693" v="313" actId="20577"/>
          <ac:spMkLst>
            <pc:docMk/>
            <pc:sldMk cId="1900975124" sldId="571"/>
            <ac:spMk id="2" creationId="{515575D2-0D79-41BE-9D39-3966974E4CD4}"/>
          </ac:spMkLst>
        </pc:spChg>
        <pc:spChg chg="mod">
          <ac:chgData name="Setälä Jari (LUKE)" userId="2e3bc9aa-ae0f-4895-8cef-fd62651a3c43" providerId="ADAL" clId="{9DD5BCBC-F273-4D6F-89C2-98BB99398998}" dt="2022-10-31T07:34:31.641" v="318" actId="20577"/>
          <ac:spMkLst>
            <pc:docMk/>
            <pc:sldMk cId="1900975124" sldId="571"/>
            <ac:spMk id="3" creationId="{F345D179-084C-488F-9D5D-BDC793AA707B}"/>
          </ac:spMkLst>
        </pc:spChg>
      </pc:sldChg>
      <pc:sldChg chg="modSp mod">
        <pc:chgData name="Setälä Jari (LUKE)" userId="2e3bc9aa-ae0f-4895-8cef-fd62651a3c43" providerId="ADAL" clId="{9DD5BCBC-F273-4D6F-89C2-98BB99398998}" dt="2022-10-31T07:27:37.782" v="194" actId="20577"/>
        <pc:sldMkLst>
          <pc:docMk/>
          <pc:sldMk cId="3539956157" sldId="618"/>
        </pc:sldMkLst>
        <pc:spChg chg="mod">
          <ac:chgData name="Setälä Jari (LUKE)" userId="2e3bc9aa-ae0f-4895-8cef-fd62651a3c43" providerId="ADAL" clId="{9DD5BCBC-F273-4D6F-89C2-98BB99398998}" dt="2022-10-31T07:27:37.782" v="194" actId="20577"/>
          <ac:spMkLst>
            <pc:docMk/>
            <pc:sldMk cId="3539956157" sldId="618"/>
            <ac:spMk id="3" creationId="{DED8B989-89B6-40FE-BA38-967AF2FE85A9}"/>
          </ac:spMkLst>
        </pc:spChg>
      </pc:sldChg>
      <pc:sldChg chg="modSp mod">
        <pc:chgData name="Setälä Jari (LUKE)" userId="2e3bc9aa-ae0f-4895-8cef-fd62651a3c43" providerId="ADAL" clId="{9DD5BCBC-F273-4D6F-89C2-98BB99398998}" dt="2022-10-31T06:53:55.652" v="111" actId="1076"/>
        <pc:sldMkLst>
          <pc:docMk/>
          <pc:sldMk cId="3495526849" sldId="621"/>
        </pc:sldMkLst>
        <pc:spChg chg="mod">
          <ac:chgData name="Setälä Jari (LUKE)" userId="2e3bc9aa-ae0f-4895-8cef-fd62651a3c43" providerId="ADAL" clId="{9DD5BCBC-F273-4D6F-89C2-98BB99398998}" dt="2022-10-31T06:53:55.652" v="111" actId="1076"/>
          <ac:spMkLst>
            <pc:docMk/>
            <pc:sldMk cId="3495526849" sldId="621"/>
            <ac:spMk id="2" creationId="{0C19F343-0883-45D8-804A-85F802488209}"/>
          </ac:spMkLst>
        </pc:spChg>
      </pc:sldChg>
      <pc:sldChg chg="modSp mod">
        <pc:chgData name="Setälä Jari (LUKE)" userId="2e3bc9aa-ae0f-4895-8cef-fd62651a3c43" providerId="ADAL" clId="{9DD5BCBC-F273-4D6F-89C2-98BB99398998}" dt="2022-10-31T06:53:30.261" v="110" actId="1036"/>
        <pc:sldMkLst>
          <pc:docMk/>
          <pc:sldMk cId="614322509" sldId="622"/>
        </pc:sldMkLst>
        <pc:spChg chg="mod">
          <ac:chgData name="Setälä Jari (LUKE)" userId="2e3bc9aa-ae0f-4895-8cef-fd62651a3c43" providerId="ADAL" clId="{9DD5BCBC-F273-4D6F-89C2-98BB99398998}" dt="2022-10-31T06:53:30.261" v="110" actId="1036"/>
          <ac:spMkLst>
            <pc:docMk/>
            <pc:sldMk cId="614322509" sldId="622"/>
            <ac:spMk id="9" creationId="{01725F67-7AA2-43E4-A1D6-39D625E2BA5A}"/>
          </ac:spMkLst>
        </pc:spChg>
        <pc:spChg chg="mod">
          <ac:chgData name="Setälä Jari (LUKE)" userId="2e3bc9aa-ae0f-4895-8cef-fd62651a3c43" providerId="ADAL" clId="{9DD5BCBC-F273-4D6F-89C2-98BB99398998}" dt="2022-10-31T06:53:30.261" v="110" actId="1036"/>
          <ac:spMkLst>
            <pc:docMk/>
            <pc:sldMk cId="614322509" sldId="622"/>
            <ac:spMk id="10" creationId="{EE803D32-E6BD-450E-97F6-E6CA2A705265}"/>
          </ac:spMkLst>
        </pc:spChg>
        <pc:picChg chg="mod">
          <ac:chgData name="Setälä Jari (LUKE)" userId="2e3bc9aa-ae0f-4895-8cef-fd62651a3c43" providerId="ADAL" clId="{9DD5BCBC-F273-4D6F-89C2-98BB99398998}" dt="2022-10-31T06:53:30.261" v="110" actId="1036"/>
          <ac:picMkLst>
            <pc:docMk/>
            <pc:sldMk cId="614322509" sldId="622"/>
            <ac:picMk id="3" creationId="{7D124EAC-E220-4D6D-9BE7-D3C140965083}"/>
          </ac:picMkLst>
        </pc:picChg>
        <pc:picChg chg="mod">
          <ac:chgData name="Setälä Jari (LUKE)" userId="2e3bc9aa-ae0f-4895-8cef-fd62651a3c43" providerId="ADAL" clId="{9DD5BCBC-F273-4D6F-89C2-98BB99398998}" dt="2022-10-31T06:53:30.261" v="110" actId="1036"/>
          <ac:picMkLst>
            <pc:docMk/>
            <pc:sldMk cId="614322509" sldId="622"/>
            <ac:picMk id="4" creationId="{FF17AB4A-DA48-4B8D-9CB4-077EAE3F255F}"/>
          </ac:picMkLst>
        </pc:picChg>
      </pc:sldChg>
      <pc:sldChg chg="modSp mod">
        <pc:chgData name="Setälä Jari (LUKE)" userId="2e3bc9aa-ae0f-4895-8cef-fd62651a3c43" providerId="ADAL" clId="{9DD5BCBC-F273-4D6F-89C2-98BB99398998}" dt="2022-10-31T07:27:57.100" v="195" actId="20577"/>
        <pc:sldMkLst>
          <pc:docMk/>
          <pc:sldMk cId="3488704324" sldId="635"/>
        </pc:sldMkLst>
        <pc:spChg chg="mod">
          <ac:chgData name="Setälä Jari (LUKE)" userId="2e3bc9aa-ae0f-4895-8cef-fd62651a3c43" providerId="ADAL" clId="{9DD5BCBC-F273-4D6F-89C2-98BB99398998}" dt="2022-10-31T07:27:57.100" v="195" actId="20577"/>
          <ac:spMkLst>
            <pc:docMk/>
            <pc:sldMk cId="3488704324" sldId="635"/>
            <ac:spMk id="3" creationId="{532BC6F7-F1C5-45B8-9356-094FB26B3429}"/>
          </ac:spMkLst>
        </pc:spChg>
      </pc:sldChg>
      <pc:sldChg chg="modSp mod">
        <pc:chgData name="Setälä Jari (LUKE)" userId="2e3bc9aa-ae0f-4895-8cef-fd62651a3c43" providerId="ADAL" clId="{9DD5BCBC-F273-4D6F-89C2-98BB99398998}" dt="2022-10-31T07:29:47.385" v="230" actId="20577"/>
        <pc:sldMkLst>
          <pc:docMk/>
          <pc:sldMk cId="2287461293" sldId="636"/>
        </pc:sldMkLst>
        <pc:spChg chg="mod">
          <ac:chgData name="Setälä Jari (LUKE)" userId="2e3bc9aa-ae0f-4895-8cef-fd62651a3c43" providerId="ADAL" clId="{9DD5BCBC-F273-4D6F-89C2-98BB99398998}" dt="2022-10-31T07:29:47.385" v="230" actId="20577"/>
          <ac:spMkLst>
            <pc:docMk/>
            <pc:sldMk cId="2287461293" sldId="636"/>
            <ac:spMk id="3" creationId="{532BC6F7-F1C5-45B8-9356-094FB26B3429}"/>
          </ac:spMkLst>
        </pc:spChg>
      </pc:sldChg>
      <pc:sldChg chg="modSp mod">
        <pc:chgData name="Setälä Jari (LUKE)" userId="2e3bc9aa-ae0f-4895-8cef-fd62651a3c43" providerId="ADAL" clId="{9DD5BCBC-F273-4D6F-89C2-98BB99398998}" dt="2022-10-31T07:30:22.381" v="233" actId="20577"/>
        <pc:sldMkLst>
          <pc:docMk/>
          <pc:sldMk cId="1981064345" sldId="639"/>
        </pc:sldMkLst>
        <pc:spChg chg="mod">
          <ac:chgData name="Setälä Jari (LUKE)" userId="2e3bc9aa-ae0f-4895-8cef-fd62651a3c43" providerId="ADAL" clId="{9DD5BCBC-F273-4D6F-89C2-98BB99398998}" dt="2022-10-31T07:30:22.381" v="233" actId="20577"/>
          <ac:spMkLst>
            <pc:docMk/>
            <pc:sldMk cId="1981064345" sldId="639"/>
            <ac:spMk id="3" creationId="{532BC6F7-F1C5-45B8-9356-094FB26B3429}"/>
          </ac:spMkLst>
        </pc:spChg>
      </pc:sldChg>
      <pc:sldChg chg="modSp mod">
        <pc:chgData name="Setälä Jari (LUKE)" userId="2e3bc9aa-ae0f-4895-8cef-fd62651a3c43" providerId="ADAL" clId="{9DD5BCBC-F273-4D6F-89C2-98BB99398998}" dt="2022-10-31T06:47:14.225" v="69" actId="1076"/>
        <pc:sldMkLst>
          <pc:docMk/>
          <pc:sldMk cId="5680827" sldId="641"/>
        </pc:sldMkLst>
        <pc:spChg chg="mod">
          <ac:chgData name="Setälä Jari (LUKE)" userId="2e3bc9aa-ae0f-4895-8cef-fd62651a3c43" providerId="ADAL" clId="{9DD5BCBC-F273-4D6F-89C2-98BB99398998}" dt="2022-10-31T06:47:14.225" v="69" actId="1076"/>
          <ac:spMkLst>
            <pc:docMk/>
            <pc:sldMk cId="5680827" sldId="641"/>
            <ac:spMk id="3" creationId="{93EA1143-83C2-4708-B739-59B030A08E15}"/>
          </ac:spMkLst>
        </pc:spChg>
      </pc:sldChg>
      <pc:sldChg chg="modSp mod">
        <pc:chgData name="Setälä Jari (LUKE)" userId="2e3bc9aa-ae0f-4895-8cef-fd62651a3c43" providerId="ADAL" clId="{9DD5BCBC-F273-4D6F-89C2-98BB99398998}" dt="2022-10-31T07:20:53.342" v="145" actId="20577"/>
        <pc:sldMkLst>
          <pc:docMk/>
          <pc:sldMk cId="2228012169" sldId="642"/>
        </pc:sldMkLst>
        <pc:spChg chg="mod">
          <ac:chgData name="Setälä Jari (LUKE)" userId="2e3bc9aa-ae0f-4895-8cef-fd62651a3c43" providerId="ADAL" clId="{9DD5BCBC-F273-4D6F-89C2-98BB99398998}" dt="2022-10-31T07:20:53.342" v="145" actId="20577"/>
          <ac:spMkLst>
            <pc:docMk/>
            <pc:sldMk cId="2228012169" sldId="642"/>
            <ac:spMk id="3" creationId="{93EA1143-83C2-4708-B739-59B030A08E15}"/>
          </ac:spMkLst>
        </pc:spChg>
      </pc:sldChg>
      <pc:sldChg chg="modSp mod">
        <pc:chgData name="Setälä Jari (LUKE)" userId="2e3bc9aa-ae0f-4895-8cef-fd62651a3c43" providerId="ADAL" clId="{9DD5BCBC-F273-4D6F-89C2-98BB99398998}" dt="2022-10-31T07:33:19.026" v="311" actId="1076"/>
        <pc:sldMkLst>
          <pc:docMk/>
          <pc:sldMk cId="2078189576" sldId="646"/>
        </pc:sldMkLst>
        <pc:spChg chg="mod">
          <ac:chgData name="Setälä Jari (LUKE)" userId="2e3bc9aa-ae0f-4895-8cef-fd62651a3c43" providerId="ADAL" clId="{9DD5BCBC-F273-4D6F-89C2-98BB99398998}" dt="2022-10-31T07:33:19.026" v="311" actId="1076"/>
          <ac:spMkLst>
            <pc:docMk/>
            <pc:sldMk cId="2078189576" sldId="646"/>
            <ac:spMk id="3" creationId="{B3CD2134-AD7D-49C7-8210-4DBC4AE881BA}"/>
          </ac:spMkLst>
        </pc:spChg>
      </pc:sldChg>
      <pc:sldChg chg="modSp mod">
        <pc:chgData name="Setälä Jari (LUKE)" userId="2e3bc9aa-ae0f-4895-8cef-fd62651a3c43" providerId="ADAL" clId="{9DD5BCBC-F273-4D6F-89C2-98BB99398998}" dt="2022-10-31T06:52:07.017" v="92" actId="1076"/>
        <pc:sldMkLst>
          <pc:docMk/>
          <pc:sldMk cId="866056728" sldId="647"/>
        </pc:sldMkLst>
        <pc:spChg chg="mod">
          <ac:chgData name="Setälä Jari (LUKE)" userId="2e3bc9aa-ae0f-4895-8cef-fd62651a3c43" providerId="ADAL" clId="{9DD5BCBC-F273-4D6F-89C2-98BB99398998}" dt="2022-10-31T06:52:07.017" v="92" actId="1076"/>
          <ac:spMkLst>
            <pc:docMk/>
            <pc:sldMk cId="866056728" sldId="647"/>
            <ac:spMk id="10" creationId="{184EBC71-AC5F-4A6E-811D-692F3D1367E4}"/>
          </ac:spMkLst>
        </pc:spChg>
      </pc:sldChg>
      <pc:sldChg chg="modSp mod">
        <pc:chgData name="Setälä Jari (LUKE)" userId="2e3bc9aa-ae0f-4895-8cef-fd62651a3c43" providerId="ADAL" clId="{9DD5BCBC-F273-4D6F-89C2-98BB99398998}" dt="2022-10-31T06:48:48.914" v="90" actId="1076"/>
        <pc:sldMkLst>
          <pc:docMk/>
          <pc:sldMk cId="3854998190" sldId="648"/>
        </pc:sldMkLst>
        <pc:spChg chg="mod">
          <ac:chgData name="Setälä Jari (LUKE)" userId="2e3bc9aa-ae0f-4895-8cef-fd62651a3c43" providerId="ADAL" clId="{9DD5BCBC-F273-4D6F-89C2-98BB99398998}" dt="2022-10-31T06:48:44.707" v="89" actId="1035"/>
          <ac:spMkLst>
            <pc:docMk/>
            <pc:sldMk cId="3854998190" sldId="648"/>
            <ac:spMk id="2" creationId="{5731101D-3FDE-412B-AB82-0BEF0BBF77B6}"/>
          </ac:spMkLst>
        </pc:spChg>
        <pc:spChg chg="mod">
          <ac:chgData name="Setälä Jari (LUKE)" userId="2e3bc9aa-ae0f-4895-8cef-fd62651a3c43" providerId="ADAL" clId="{9DD5BCBC-F273-4D6F-89C2-98BB99398998}" dt="2022-10-31T06:48:48.914" v="90" actId="1076"/>
          <ac:spMkLst>
            <pc:docMk/>
            <pc:sldMk cId="3854998190" sldId="648"/>
            <ac:spMk id="8" creationId="{8CB65951-F43B-441D-B862-BEDA0CD4B6CB}"/>
          </ac:spMkLst>
        </pc:spChg>
        <pc:spChg chg="mod">
          <ac:chgData name="Setälä Jari (LUKE)" userId="2e3bc9aa-ae0f-4895-8cef-fd62651a3c43" providerId="ADAL" clId="{9DD5BCBC-F273-4D6F-89C2-98BB99398998}" dt="2022-10-31T06:48:44.707" v="89" actId="1035"/>
          <ac:spMkLst>
            <pc:docMk/>
            <pc:sldMk cId="3854998190" sldId="648"/>
            <ac:spMk id="9" creationId="{8B7E59C0-6BDE-4AF0-A256-BC316B958575}"/>
          </ac:spMkLst>
        </pc:spChg>
        <pc:spChg chg="mod">
          <ac:chgData name="Setälä Jari (LUKE)" userId="2e3bc9aa-ae0f-4895-8cef-fd62651a3c43" providerId="ADAL" clId="{9DD5BCBC-F273-4D6F-89C2-98BB99398998}" dt="2022-10-31T06:48:44.707" v="89" actId="1035"/>
          <ac:spMkLst>
            <pc:docMk/>
            <pc:sldMk cId="3854998190" sldId="648"/>
            <ac:spMk id="10" creationId="{CD505BA6-1141-476F-AB32-1C7472B32C68}"/>
          </ac:spMkLst>
        </pc:spChg>
        <pc:spChg chg="mod">
          <ac:chgData name="Setälä Jari (LUKE)" userId="2e3bc9aa-ae0f-4895-8cef-fd62651a3c43" providerId="ADAL" clId="{9DD5BCBC-F273-4D6F-89C2-98BB99398998}" dt="2022-10-31T06:48:44.707" v="89" actId="1035"/>
          <ac:spMkLst>
            <pc:docMk/>
            <pc:sldMk cId="3854998190" sldId="648"/>
            <ac:spMk id="11" creationId="{7E696987-0545-4D98-AF0B-63232A718CDB}"/>
          </ac:spMkLst>
        </pc:spChg>
        <pc:picChg chg="mod">
          <ac:chgData name="Setälä Jari (LUKE)" userId="2e3bc9aa-ae0f-4895-8cef-fd62651a3c43" providerId="ADAL" clId="{9DD5BCBC-F273-4D6F-89C2-98BB99398998}" dt="2022-10-31T06:48:44.707" v="89" actId="1035"/>
          <ac:picMkLst>
            <pc:docMk/>
            <pc:sldMk cId="3854998190" sldId="648"/>
            <ac:picMk id="4" creationId="{77995CBE-3391-422F-B908-4D6A0A8F52FA}"/>
          </ac:picMkLst>
        </pc:picChg>
      </pc:sldChg>
      <pc:sldChg chg="modSp mod">
        <pc:chgData name="Setälä Jari (LUKE)" userId="2e3bc9aa-ae0f-4895-8cef-fd62651a3c43" providerId="ADAL" clId="{9DD5BCBC-F273-4D6F-89C2-98BB99398998}" dt="2022-10-31T06:46:32.270" v="68" actId="1036"/>
        <pc:sldMkLst>
          <pc:docMk/>
          <pc:sldMk cId="4287609990" sldId="651"/>
        </pc:sldMkLst>
        <pc:spChg chg="mod">
          <ac:chgData name="Setälä Jari (LUKE)" userId="2e3bc9aa-ae0f-4895-8cef-fd62651a3c43" providerId="ADAL" clId="{9DD5BCBC-F273-4D6F-89C2-98BB99398998}" dt="2022-10-31T06:46:32.270" v="68" actId="1036"/>
          <ac:spMkLst>
            <pc:docMk/>
            <pc:sldMk cId="4287609990" sldId="651"/>
            <ac:spMk id="3" creationId="{1975BC42-E314-4C2E-B5C0-85E6278F4DF4}"/>
          </ac:spMkLst>
        </pc:spChg>
      </pc:sldChg>
      <pc:sldChg chg="delSp modSp mod">
        <pc:chgData name="Setälä Jari (LUKE)" userId="2e3bc9aa-ae0f-4895-8cef-fd62651a3c43" providerId="ADAL" clId="{9DD5BCBC-F273-4D6F-89C2-98BB99398998}" dt="2022-10-31T07:25:47.832" v="188" actId="1076"/>
        <pc:sldMkLst>
          <pc:docMk/>
          <pc:sldMk cId="363075266" sldId="652"/>
        </pc:sldMkLst>
        <pc:spChg chg="mod">
          <ac:chgData name="Setälä Jari (LUKE)" userId="2e3bc9aa-ae0f-4895-8cef-fd62651a3c43" providerId="ADAL" clId="{9DD5BCBC-F273-4D6F-89C2-98BB99398998}" dt="2022-10-31T07:25:47.832" v="188" actId="1076"/>
          <ac:spMkLst>
            <pc:docMk/>
            <pc:sldMk cId="363075266" sldId="652"/>
            <ac:spMk id="3" creationId="{93EA1143-83C2-4708-B739-59B030A08E15}"/>
          </ac:spMkLst>
        </pc:spChg>
        <pc:spChg chg="mod">
          <ac:chgData name="Setälä Jari (LUKE)" userId="2e3bc9aa-ae0f-4895-8cef-fd62651a3c43" providerId="ADAL" clId="{9DD5BCBC-F273-4D6F-89C2-98BB99398998}" dt="2022-10-31T07:23:23.098" v="176" actId="20577"/>
          <ac:spMkLst>
            <pc:docMk/>
            <pc:sldMk cId="363075266" sldId="652"/>
            <ac:spMk id="6" creationId="{54342EE9-3883-496A-81ED-618B9624C5BB}"/>
          </ac:spMkLst>
        </pc:spChg>
        <pc:spChg chg="del mod">
          <ac:chgData name="Setälä Jari (LUKE)" userId="2e3bc9aa-ae0f-4895-8cef-fd62651a3c43" providerId="ADAL" clId="{9DD5BCBC-F273-4D6F-89C2-98BB99398998}" dt="2022-10-31T07:25:15.159" v="178" actId="478"/>
          <ac:spMkLst>
            <pc:docMk/>
            <pc:sldMk cId="363075266" sldId="652"/>
            <ac:spMk id="8" creationId="{E80F6204-6071-4DD8-906D-3B7310483AB4}"/>
          </ac:spMkLst>
        </pc:spChg>
        <pc:spChg chg="del mod">
          <ac:chgData name="Setälä Jari (LUKE)" userId="2e3bc9aa-ae0f-4895-8cef-fd62651a3c43" providerId="ADAL" clId="{9DD5BCBC-F273-4D6F-89C2-98BB99398998}" dt="2022-10-31T07:25:20.992" v="179" actId="478"/>
          <ac:spMkLst>
            <pc:docMk/>
            <pc:sldMk cId="363075266" sldId="652"/>
            <ac:spMk id="9" creationId="{AA4170A8-37B8-448C-AB07-A5913E785BE9}"/>
          </ac:spMkLst>
        </pc:spChg>
        <pc:spChg chg="del mod">
          <ac:chgData name="Setälä Jari (LUKE)" userId="2e3bc9aa-ae0f-4895-8cef-fd62651a3c43" providerId="ADAL" clId="{9DD5BCBC-F273-4D6F-89C2-98BB99398998}" dt="2022-10-31T07:25:20.992" v="179" actId="478"/>
          <ac:spMkLst>
            <pc:docMk/>
            <pc:sldMk cId="363075266" sldId="652"/>
            <ac:spMk id="10" creationId="{E851FE75-9F30-4116-A30E-744D16E3B70D}"/>
          </ac:spMkLst>
        </pc:spChg>
        <pc:spChg chg="del mod">
          <ac:chgData name="Setälä Jari (LUKE)" userId="2e3bc9aa-ae0f-4895-8cef-fd62651a3c43" providerId="ADAL" clId="{9DD5BCBC-F273-4D6F-89C2-98BB99398998}" dt="2022-10-31T07:25:20.992" v="179" actId="478"/>
          <ac:spMkLst>
            <pc:docMk/>
            <pc:sldMk cId="363075266" sldId="652"/>
            <ac:spMk id="11" creationId="{A762770B-6CCE-4628-AA78-4874E09F28AE}"/>
          </ac:spMkLst>
        </pc:spChg>
        <pc:picChg chg="del mod">
          <ac:chgData name="Setälä Jari (LUKE)" userId="2e3bc9aa-ae0f-4895-8cef-fd62651a3c43" providerId="ADAL" clId="{9DD5BCBC-F273-4D6F-89C2-98BB99398998}" dt="2022-10-31T07:25:11.646" v="177" actId="478"/>
          <ac:picMkLst>
            <pc:docMk/>
            <pc:sldMk cId="363075266" sldId="652"/>
            <ac:picMk id="7" creationId="{ECC3474A-83C3-41E6-983A-EFE2B9E987B4}"/>
          </ac:picMkLst>
        </pc:picChg>
      </pc:sldChg>
      <pc:sldChg chg="addSp delSp modSp mod">
        <pc:chgData name="Setälä Jari (LUKE)" userId="2e3bc9aa-ae0f-4895-8cef-fd62651a3c43" providerId="ADAL" clId="{9DD5BCBC-F273-4D6F-89C2-98BB99398998}" dt="2022-10-31T07:43:57.471" v="414" actId="207"/>
        <pc:sldMkLst>
          <pc:docMk/>
          <pc:sldMk cId="631005264" sldId="654"/>
        </pc:sldMkLst>
        <pc:spChg chg="mod">
          <ac:chgData name="Setälä Jari (LUKE)" userId="2e3bc9aa-ae0f-4895-8cef-fd62651a3c43" providerId="ADAL" clId="{9DD5BCBC-F273-4D6F-89C2-98BB99398998}" dt="2022-10-31T07:43:57.471" v="414" actId="207"/>
          <ac:spMkLst>
            <pc:docMk/>
            <pc:sldMk cId="631005264" sldId="654"/>
            <ac:spMk id="2" creationId="{515575D2-0D79-41BE-9D39-3966974E4CD4}"/>
          </ac:spMkLst>
        </pc:spChg>
        <pc:spChg chg="del">
          <ac:chgData name="Setälä Jari (LUKE)" userId="2e3bc9aa-ae0f-4895-8cef-fd62651a3c43" providerId="ADAL" clId="{9DD5BCBC-F273-4D6F-89C2-98BB99398998}" dt="2022-10-31T07:40:14.918" v="319" actId="478"/>
          <ac:spMkLst>
            <pc:docMk/>
            <pc:sldMk cId="631005264" sldId="654"/>
            <ac:spMk id="3" creationId="{F345D179-084C-488F-9D5D-BDC793AA707B}"/>
          </ac:spMkLst>
        </pc:spChg>
        <pc:spChg chg="mod">
          <ac:chgData name="Setälä Jari (LUKE)" userId="2e3bc9aa-ae0f-4895-8cef-fd62651a3c43" providerId="ADAL" clId="{9DD5BCBC-F273-4D6F-89C2-98BB99398998}" dt="2022-10-31T07:43:24.458" v="411" actId="20577"/>
          <ac:spMkLst>
            <pc:docMk/>
            <pc:sldMk cId="631005264" sldId="654"/>
            <ac:spMk id="4" creationId="{CE573015-ABEF-40F3-8340-684F7856DC51}"/>
          </ac:spMkLst>
        </pc:spChg>
        <pc:spChg chg="add del mod">
          <ac:chgData name="Setälä Jari (LUKE)" userId="2e3bc9aa-ae0f-4895-8cef-fd62651a3c43" providerId="ADAL" clId="{9DD5BCBC-F273-4D6F-89C2-98BB99398998}" dt="2022-10-31T07:42:43.573" v="397" actId="478"/>
          <ac:spMkLst>
            <pc:docMk/>
            <pc:sldMk cId="631005264" sldId="654"/>
            <ac:spMk id="7" creationId="{A7CB4233-C9A5-4115-A02B-4DECA6067972}"/>
          </ac:spMkLst>
        </pc:spChg>
        <pc:picChg chg="add mod">
          <ac:chgData name="Setälä Jari (LUKE)" userId="2e3bc9aa-ae0f-4895-8cef-fd62651a3c43" providerId="ADAL" clId="{9DD5BCBC-F273-4D6F-89C2-98BB99398998}" dt="2022-10-31T07:42:53.605" v="401" actId="14100"/>
          <ac:picMkLst>
            <pc:docMk/>
            <pc:sldMk cId="631005264" sldId="654"/>
            <ac:picMk id="9" creationId="{12E3B92D-1B04-4E50-B08B-858F6F74625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>
                <a:solidFill>
                  <a:schemeClr val="tx1">
                    <a:lumMod val="50000"/>
                  </a:schemeClr>
                </a:solidFill>
              </a:rPr>
              <a:t>Suomen kalan ja kalarehun viennin arvo vuonna  2021,</a:t>
            </a:r>
            <a:r>
              <a:rPr lang="fi-FI" b="1" baseline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b="1">
                <a:solidFill>
                  <a:schemeClr val="tx1">
                    <a:lumMod val="50000"/>
                  </a:schemeClr>
                </a:solidFill>
              </a:rPr>
              <a:t>77 Milj. €</a:t>
            </a:r>
          </a:p>
          <a:p>
            <a:pPr>
              <a:defRPr b="1">
                <a:solidFill>
                  <a:schemeClr val="tx1">
                    <a:lumMod val="50000"/>
                  </a:schemeClr>
                </a:solidFill>
              </a:defRPr>
            </a:pPr>
            <a:endParaRPr lang="fi-FI" b="1">
              <a:solidFill>
                <a:schemeClr val="tx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5993770488232539"/>
          <c:y val="2.8622556377421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4603499562554679"/>
          <c:y val="0.23273148148148143"/>
          <c:w val="0.36626356080489936"/>
          <c:h val="0.6104392680081656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C5-4B9D-8021-11C82BE0FA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C5-4B9D-8021-11C82BE0FA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C5-4B9D-8021-11C82BE0FA82}"/>
              </c:ext>
            </c:extLst>
          </c:dPt>
          <c:dLbls>
            <c:dLbl>
              <c:idx val="0"/>
              <c:layout>
                <c:manualLayout>
                  <c:x val="-0.13699113698570622"/>
                  <c:y val="3.51617184280888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C5-4B9D-8021-11C82BE0FA82}"/>
                </c:ext>
              </c:extLst>
            </c:dLbl>
            <c:dLbl>
              <c:idx val="1"/>
              <c:layout>
                <c:manualLayout>
                  <c:x val="0.1098069220978375"/>
                  <c:y val="-0.13485255371225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C5-4B9D-8021-11C82BE0FA82}"/>
                </c:ext>
              </c:extLst>
            </c:dLbl>
            <c:dLbl>
              <c:idx val="2"/>
              <c:layout>
                <c:manualLayout>
                  <c:x val="6.4985582315164797E-2"/>
                  <c:y val="0.115341121051926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C5-4B9D-8021-11C82BE0F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Luke_Kal_Ulkaupp_01!$P$63:$P$65</c:f>
              <c:strCache>
                <c:ptCount val="3"/>
                <c:pt idx="0">
                  <c:v>Venäjä, Valko-Venäjä, Ukraina</c:v>
                </c:pt>
                <c:pt idx="1">
                  <c:v>Viro</c:v>
                </c:pt>
                <c:pt idx="2">
                  <c:v>Muut maat</c:v>
                </c:pt>
              </c:strCache>
            </c:strRef>
          </c:cat>
          <c:val>
            <c:numRef>
              <c:f>Luke_Kal_Ulkaupp_01!$R$63:$R$65</c:f>
              <c:numCache>
                <c:formatCode>General</c:formatCode>
                <c:ptCount val="3"/>
                <c:pt idx="0" formatCode="#,##0">
                  <c:v>35615.100000000006</c:v>
                </c:pt>
                <c:pt idx="1">
                  <c:v>28970</c:v>
                </c:pt>
                <c:pt idx="2">
                  <c:v>12450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C5-4B9D-8021-11C82BE0F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Mädin ja mätituotteiden viennin arvo 2010-21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Luke_Kal_Ulkaupp_01!$B$10</c:f>
              <c:strCache>
                <c:ptCount val="1"/>
                <c:pt idx="0">
                  <c:v>Ukraina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Luke_Kal_Ulkaupp_01!$C$10:$N$10</c:f>
              <c:numCache>
                <c:formatCode>0</c:formatCode>
                <c:ptCount val="12"/>
                <c:pt idx="0">
                  <c:v>44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50</c:v>
                </c:pt>
                <c:pt idx="7">
                  <c:v>0</c:v>
                </c:pt>
                <c:pt idx="8">
                  <c:v>322</c:v>
                </c:pt>
                <c:pt idx="9">
                  <c:v>160</c:v>
                </c:pt>
                <c:pt idx="10">
                  <c:v>486</c:v>
                </c:pt>
                <c:pt idx="11">
                  <c:v>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E-43C8-A72B-E79478706B55}"/>
            </c:ext>
          </c:extLst>
        </c:ser>
        <c:ser>
          <c:idx val="1"/>
          <c:order val="1"/>
          <c:tx>
            <c:strRef>
              <c:f>Luke_Kal_Ulkaupp_01!$B$11</c:f>
              <c:strCache>
                <c:ptCount val="1"/>
                <c:pt idx="0">
                  <c:v>Valko-Venäjä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Luke_Kal_Ulkaupp_01!$C$11:$N$11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144</c:v>
                </c:pt>
                <c:pt idx="7">
                  <c:v>0</c:v>
                </c:pt>
                <c:pt idx="8">
                  <c:v>639</c:v>
                </c:pt>
                <c:pt idx="9">
                  <c:v>128</c:v>
                </c:pt>
                <c:pt idx="10">
                  <c:v>0</c:v>
                </c:pt>
                <c:pt idx="11">
                  <c:v>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E-43C8-A72B-E79478706B55}"/>
            </c:ext>
          </c:extLst>
        </c:ser>
        <c:ser>
          <c:idx val="2"/>
          <c:order val="2"/>
          <c:tx>
            <c:strRef>
              <c:f>Luke_Kal_Ulkaupp_01!$B$12</c:f>
              <c:strCache>
                <c:ptCount val="1"/>
                <c:pt idx="0">
                  <c:v>Venäjä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Luke_Kal_Ulkaupp_01!$C$12:$N$12</c:f>
              <c:numCache>
                <c:formatCode>0</c:formatCode>
                <c:ptCount val="12"/>
                <c:pt idx="0">
                  <c:v>372</c:v>
                </c:pt>
                <c:pt idx="1">
                  <c:v>2</c:v>
                </c:pt>
                <c:pt idx="2">
                  <c:v>9</c:v>
                </c:pt>
                <c:pt idx="3">
                  <c:v>415</c:v>
                </c:pt>
                <c:pt idx="4">
                  <c:v>77</c:v>
                </c:pt>
                <c:pt idx="5">
                  <c:v>14</c:v>
                </c:pt>
                <c:pt idx="6">
                  <c:v>28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</c:v>
                </c:pt>
                <c:pt idx="1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7E-43C8-A72B-E79478706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463316696"/>
        <c:axId val="463310464"/>
      </c:barChart>
      <c:catAx>
        <c:axId val="46331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10464"/>
        <c:crosses val="autoZero"/>
        <c:auto val="1"/>
        <c:lblAlgn val="ctr"/>
        <c:lblOffset val="100"/>
        <c:noMultiLvlLbl val="0"/>
      </c:catAx>
      <c:valAx>
        <c:axId val="46331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Viennin arvo, 1000 €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1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/>
              <a:t>Elävän kalan viennin arvo Venäjälle 2010-21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Luke_Kal_Ulkaupp_01!$C$4</c:f>
              <c:strCache>
                <c:ptCount val="1"/>
                <c:pt idx="0">
                  <c:v>Arvo (1 000 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Luke_Kal_Ulkaupp_01!$A$5:$A$16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Luke_Kal_Ulkaupp_01!$C$5:$C$16</c:f>
              <c:numCache>
                <c:formatCode>0</c:formatCode>
                <c:ptCount val="12"/>
                <c:pt idx="0">
                  <c:v>2201</c:v>
                </c:pt>
                <c:pt idx="1">
                  <c:v>2412</c:v>
                </c:pt>
                <c:pt idx="2">
                  <c:v>1036</c:v>
                </c:pt>
                <c:pt idx="3">
                  <c:v>692</c:v>
                </c:pt>
                <c:pt idx="4">
                  <c:v>590</c:v>
                </c:pt>
                <c:pt idx="5">
                  <c:v>391</c:v>
                </c:pt>
                <c:pt idx="6">
                  <c:v>1176</c:v>
                </c:pt>
                <c:pt idx="7">
                  <c:v>1139</c:v>
                </c:pt>
                <c:pt idx="8">
                  <c:v>1085</c:v>
                </c:pt>
                <c:pt idx="9">
                  <c:v>1086</c:v>
                </c:pt>
                <c:pt idx="10">
                  <c:v>1512</c:v>
                </c:pt>
                <c:pt idx="11">
                  <c:v>1682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B-4E52-89CB-91EE49436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27"/>
        <c:axId val="463304888"/>
        <c:axId val="463313088"/>
      </c:barChart>
      <c:catAx>
        <c:axId val="46330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13088"/>
        <c:crosses val="autoZero"/>
        <c:auto val="1"/>
        <c:lblAlgn val="ctr"/>
        <c:lblOffset val="100"/>
        <c:noMultiLvlLbl val="0"/>
      </c:catAx>
      <c:valAx>
        <c:axId val="46331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Viennin arvo, 1000 €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0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Polttoaineiden hintakehitys Suomessa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polttonesteiden_hinnat_eur!$B$1</c:f>
              <c:strCache>
                <c:ptCount val="1"/>
                <c:pt idx="0">
                  <c:v>Diesel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polttonesteiden_hinnat_eur!$A$2:$A$249</c:f>
              <c:strCache>
                <c:ptCount val="248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  <c:pt idx="121">
                  <c:v>2012M02</c:v>
                </c:pt>
                <c:pt idx="122">
                  <c:v>2012M03</c:v>
                </c:pt>
                <c:pt idx="123">
                  <c:v>2012M04</c:v>
                </c:pt>
                <c:pt idx="124">
                  <c:v>2012M05</c:v>
                </c:pt>
                <c:pt idx="125">
                  <c:v>2012M06</c:v>
                </c:pt>
                <c:pt idx="126">
                  <c:v>2012M07</c:v>
                </c:pt>
                <c:pt idx="127">
                  <c:v>2012M08</c:v>
                </c:pt>
                <c:pt idx="128">
                  <c:v>2012M09</c:v>
                </c:pt>
                <c:pt idx="129">
                  <c:v>2012M10</c:v>
                </c:pt>
                <c:pt idx="130">
                  <c:v>2012M11</c:v>
                </c:pt>
                <c:pt idx="131">
                  <c:v>2012M12</c:v>
                </c:pt>
                <c:pt idx="132">
                  <c:v>2013M01</c:v>
                </c:pt>
                <c:pt idx="133">
                  <c:v>2013M02</c:v>
                </c:pt>
                <c:pt idx="134">
                  <c:v>2013M03</c:v>
                </c:pt>
                <c:pt idx="135">
                  <c:v>2013M04</c:v>
                </c:pt>
                <c:pt idx="136">
                  <c:v>2013M05</c:v>
                </c:pt>
                <c:pt idx="137">
                  <c:v>2013M06</c:v>
                </c:pt>
                <c:pt idx="138">
                  <c:v>2013M07</c:v>
                </c:pt>
                <c:pt idx="139">
                  <c:v>2013M08</c:v>
                </c:pt>
                <c:pt idx="140">
                  <c:v>2013M09</c:v>
                </c:pt>
                <c:pt idx="141">
                  <c:v>2013M10</c:v>
                </c:pt>
                <c:pt idx="142">
                  <c:v>2013M11</c:v>
                </c:pt>
                <c:pt idx="143">
                  <c:v>2013M12</c:v>
                </c:pt>
                <c:pt idx="144">
                  <c:v>2014M01</c:v>
                </c:pt>
                <c:pt idx="145">
                  <c:v>2014M02</c:v>
                </c:pt>
                <c:pt idx="146">
                  <c:v>2014M03</c:v>
                </c:pt>
                <c:pt idx="147">
                  <c:v>2014M04</c:v>
                </c:pt>
                <c:pt idx="148">
                  <c:v>2014M05</c:v>
                </c:pt>
                <c:pt idx="149">
                  <c:v>2014M06</c:v>
                </c:pt>
                <c:pt idx="150">
                  <c:v>2014M07</c:v>
                </c:pt>
                <c:pt idx="151">
                  <c:v>2014M08</c:v>
                </c:pt>
                <c:pt idx="152">
                  <c:v>2014M09</c:v>
                </c:pt>
                <c:pt idx="153">
                  <c:v>2014M10</c:v>
                </c:pt>
                <c:pt idx="154">
                  <c:v>2014M11</c:v>
                </c:pt>
                <c:pt idx="155">
                  <c:v>2014M12</c:v>
                </c:pt>
                <c:pt idx="156">
                  <c:v>2015M01</c:v>
                </c:pt>
                <c:pt idx="157">
                  <c:v>2015M02</c:v>
                </c:pt>
                <c:pt idx="158">
                  <c:v>2015M03</c:v>
                </c:pt>
                <c:pt idx="159">
                  <c:v>2015M04</c:v>
                </c:pt>
                <c:pt idx="160">
                  <c:v>2015M05</c:v>
                </c:pt>
                <c:pt idx="161">
                  <c:v>2015M06</c:v>
                </c:pt>
                <c:pt idx="162">
                  <c:v>2015M07</c:v>
                </c:pt>
                <c:pt idx="163">
                  <c:v>2015M08</c:v>
                </c:pt>
                <c:pt idx="164">
                  <c:v>2015M09</c:v>
                </c:pt>
                <c:pt idx="165">
                  <c:v>2015M10</c:v>
                </c:pt>
                <c:pt idx="166">
                  <c:v>2015M11</c:v>
                </c:pt>
                <c:pt idx="167">
                  <c:v>2015M12</c:v>
                </c:pt>
                <c:pt idx="168">
                  <c:v>2016M01</c:v>
                </c:pt>
                <c:pt idx="169">
                  <c:v>2016M02</c:v>
                </c:pt>
                <c:pt idx="170">
                  <c:v>2016M03</c:v>
                </c:pt>
                <c:pt idx="171">
                  <c:v>2016M04</c:v>
                </c:pt>
                <c:pt idx="172">
                  <c:v>2016M05</c:v>
                </c:pt>
                <c:pt idx="173">
                  <c:v>2016M06</c:v>
                </c:pt>
                <c:pt idx="174">
                  <c:v>2016M07</c:v>
                </c:pt>
                <c:pt idx="175">
                  <c:v>2016M08</c:v>
                </c:pt>
                <c:pt idx="176">
                  <c:v>2016M09</c:v>
                </c:pt>
                <c:pt idx="177">
                  <c:v>2016M10</c:v>
                </c:pt>
                <c:pt idx="178">
                  <c:v>2016M11</c:v>
                </c:pt>
                <c:pt idx="179">
                  <c:v>2016M12</c:v>
                </c:pt>
                <c:pt idx="180">
                  <c:v>2017M01</c:v>
                </c:pt>
                <c:pt idx="181">
                  <c:v>2017M02</c:v>
                </c:pt>
                <c:pt idx="182">
                  <c:v>2017M03</c:v>
                </c:pt>
                <c:pt idx="183">
                  <c:v>2017M04</c:v>
                </c:pt>
                <c:pt idx="184">
                  <c:v>2017M05</c:v>
                </c:pt>
                <c:pt idx="185">
                  <c:v>2017M06</c:v>
                </c:pt>
                <c:pt idx="186">
                  <c:v>2017M07</c:v>
                </c:pt>
                <c:pt idx="187">
                  <c:v>2017M08</c:v>
                </c:pt>
                <c:pt idx="188">
                  <c:v>2017M09</c:v>
                </c:pt>
                <c:pt idx="189">
                  <c:v>2017M10</c:v>
                </c:pt>
                <c:pt idx="190">
                  <c:v>2017M11</c:v>
                </c:pt>
                <c:pt idx="191">
                  <c:v>2017M12</c:v>
                </c:pt>
                <c:pt idx="192">
                  <c:v>2018M01</c:v>
                </c:pt>
                <c:pt idx="193">
                  <c:v>2018M02</c:v>
                </c:pt>
                <c:pt idx="194">
                  <c:v>2018M03</c:v>
                </c:pt>
                <c:pt idx="195">
                  <c:v>2018M04</c:v>
                </c:pt>
                <c:pt idx="196">
                  <c:v>2018M05</c:v>
                </c:pt>
                <c:pt idx="197">
                  <c:v>2018M06</c:v>
                </c:pt>
                <c:pt idx="198">
                  <c:v>2018M07</c:v>
                </c:pt>
                <c:pt idx="199">
                  <c:v>2018M08</c:v>
                </c:pt>
                <c:pt idx="200">
                  <c:v>2018M09</c:v>
                </c:pt>
                <c:pt idx="201">
                  <c:v>2018M10</c:v>
                </c:pt>
                <c:pt idx="202">
                  <c:v>2018M11</c:v>
                </c:pt>
                <c:pt idx="203">
                  <c:v>2018M12</c:v>
                </c:pt>
                <c:pt idx="204">
                  <c:v>2019M01</c:v>
                </c:pt>
                <c:pt idx="205">
                  <c:v>2019M02</c:v>
                </c:pt>
                <c:pt idx="206">
                  <c:v>2019M03</c:v>
                </c:pt>
                <c:pt idx="207">
                  <c:v>2019M04</c:v>
                </c:pt>
                <c:pt idx="208">
                  <c:v>2019M05</c:v>
                </c:pt>
                <c:pt idx="209">
                  <c:v>2019M06</c:v>
                </c:pt>
                <c:pt idx="210">
                  <c:v>2019M07</c:v>
                </c:pt>
                <c:pt idx="211">
                  <c:v>2019M08</c:v>
                </c:pt>
                <c:pt idx="212">
                  <c:v>2019M09</c:v>
                </c:pt>
                <c:pt idx="213">
                  <c:v>2019M10</c:v>
                </c:pt>
                <c:pt idx="214">
                  <c:v>2019M11</c:v>
                </c:pt>
                <c:pt idx="215">
                  <c:v>2019M12</c:v>
                </c:pt>
                <c:pt idx="216">
                  <c:v>2020M01</c:v>
                </c:pt>
                <c:pt idx="217">
                  <c:v>2020M02</c:v>
                </c:pt>
                <c:pt idx="218">
                  <c:v>2020M03</c:v>
                </c:pt>
                <c:pt idx="219">
                  <c:v>2020M04</c:v>
                </c:pt>
                <c:pt idx="220">
                  <c:v>2020M05</c:v>
                </c:pt>
                <c:pt idx="221">
                  <c:v>2020M06</c:v>
                </c:pt>
                <c:pt idx="222">
                  <c:v>2020M07</c:v>
                </c:pt>
                <c:pt idx="223">
                  <c:v>2020M08</c:v>
                </c:pt>
                <c:pt idx="224">
                  <c:v>2020M09</c:v>
                </c:pt>
                <c:pt idx="225">
                  <c:v>2020M10</c:v>
                </c:pt>
                <c:pt idx="226">
                  <c:v>2020M11</c:v>
                </c:pt>
                <c:pt idx="227">
                  <c:v>2020M12</c:v>
                </c:pt>
                <c:pt idx="228">
                  <c:v>2021M1</c:v>
                </c:pt>
                <c:pt idx="229">
                  <c:v>2021M2</c:v>
                </c:pt>
                <c:pt idx="230">
                  <c:v>2021M3</c:v>
                </c:pt>
                <c:pt idx="231">
                  <c:v>2021M4</c:v>
                </c:pt>
                <c:pt idx="232">
                  <c:v>2021M5</c:v>
                </c:pt>
                <c:pt idx="233">
                  <c:v>2021M6</c:v>
                </c:pt>
                <c:pt idx="234">
                  <c:v>2021M7</c:v>
                </c:pt>
                <c:pt idx="235">
                  <c:v>2021M8</c:v>
                </c:pt>
                <c:pt idx="236">
                  <c:v>2021M9</c:v>
                </c:pt>
                <c:pt idx="237">
                  <c:v>2021M10</c:v>
                </c:pt>
                <c:pt idx="238">
                  <c:v>2021M11</c:v>
                </c:pt>
                <c:pt idx="239">
                  <c:v>2021M12</c:v>
                </c:pt>
                <c:pt idx="240">
                  <c:v>2022M1</c:v>
                </c:pt>
                <c:pt idx="241">
                  <c:v>2022M2</c:v>
                </c:pt>
                <c:pt idx="242">
                  <c:v>2022M3</c:v>
                </c:pt>
                <c:pt idx="243">
                  <c:v>2022M4</c:v>
                </c:pt>
                <c:pt idx="244">
                  <c:v>2022M5</c:v>
                </c:pt>
                <c:pt idx="245">
                  <c:v>2022M6</c:v>
                </c:pt>
                <c:pt idx="246">
                  <c:v>2022M7</c:v>
                </c:pt>
                <c:pt idx="247">
                  <c:v>2022M8</c:v>
                </c:pt>
              </c:strCache>
            </c:strRef>
          </c:cat>
          <c:val>
            <c:numRef>
              <c:f>polttonesteiden_hinnat_eur!$B$2:$B$249</c:f>
              <c:numCache>
                <c:formatCode>General</c:formatCode>
                <c:ptCount val="248"/>
                <c:pt idx="0">
                  <c:v>0.78</c:v>
                </c:pt>
                <c:pt idx="1">
                  <c:v>0.77</c:v>
                </c:pt>
                <c:pt idx="2">
                  <c:v>0.77</c:v>
                </c:pt>
                <c:pt idx="3">
                  <c:v>0.79</c:v>
                </c:pt>
                <c:pt idx="4">
                  <c:v>0.78</c:v>
                </c:pt>
                <c:pt idx="5">
                  <c:v>0.77</c:v>
                </c:pt>
                <c:pt idx="6">
                  <c:v>0.78</c:v>
                </c:pt>
                <c:pt idx="7">
                  <c:v>0.77</c:v>
                </c:pt>
                <c:pt idx="8">
                  <c:v>0.79</c:v>
                </c:pt>
                <c:pt idx="9">
                  <c:v>0.79</c:v>
                </c:pt>
                <c:pt idx="10">
                  <c:v>0.79</c:v>
                </c:pt>
                <c:pt idx="11">
                  <c:v>0.79</c:v>
                </c:pt>
                <c:pt idx="12">
                  <c:v>0.83</c:v>
                </c:pt>
                <c:pt idx="13">
                  <c:v>0.86</c:v>
                </c:pt>
                <c:pt idx="14">
                  <c:v>0.94</c:v>
                </c:pt>
                <c:pt idx="15">
                  <c:v>0.84</c:v>
                </c:pt>
                <c:pt idx="16">
                  <c:v>0.77</c:v>
                </c:pt>
                <c:pt idx="17">
                  <c:v>0.76</c:v>
                </c:pt>
                <c:pt idx="18">
                  <c:v>0.77</c:v>
                </c:pt>
                <c:pt idx="19">
                  <c:v>0.78</c:v>
                </c:pt>
                <c:pt idx="20">
                  <c:v>0.77</c:v>
                </c:pt>
                <c:pt idx="21">
                  <c:v>0.76</c:v>
                </c:pt>
                <c:pt idx="22">
                  <c:v>0.78</c:v>
                </c:pt>
                <c:pt idx="23">
                  <c:v>0.78</c:v>
                </c:pt>
                <c:pt idx="24">
                  <c:v>0.78</c:v>
                </c:pt>
                <c:pt idx="25">
                  <c:v>0.78</c:v>
                </c:pt>
                <c:pt idx="26">
                  <c:v>0.79</c:v>
                </c:pt>
                <c:pt idx="27">
                  <c:v>0.8</c:v>
                </c:pt>
                <c:pt idx="28">
                  <c:v>0.83</c:v>
                </c:pt>
                <c:pt idx="29">
                  <c:v>0.81</c:v>
                </c:pt>
                <c:pt idx="30">
                  <c:v>0.82</c:v>
                </c:pt>
                <c:pt idx="31">
                  <c:v>0.86</c:v>
                </c:pt>
                <c:pt idx="32">
                  <c:v>0.87</c:v>
                </c:pt>
                <c:pt idx="33">
                  <c:v>0.92</c:v>
                </c:pt>
                <c:pt idx="34">
                  <c:v>0.92</c:v>
                </c:pt>
                <c:pt idx="35">
                  <c:v>0.92</c:v>
                </c:pt>
                <c:pt idx="36">
                  <c:v>0.88</c:v>
                </c:pt>
                <c:pt idx="37">
                  <c:v>0.88</c:v>
                </c:pt>
                <c:pt idx="38">
                  <c:v>0.93</c:v>
                </c:pt>
                <c:pt idx="39">
                  <c:v>0.98</c:v>
                </c:pt>
                <c:pt idx="40">
                  <c:v>0.94</c:v>
                </c:pt>
                <c:pt idx="41">
                  <c:v>0.96</c:v>
                </c:pt>
                <c:pt idx="42">
                  <c:v>0.96</c:v>
                </c:pt>
                <c:pt idx="43">
                  <c:v>0.99</c:v>
                </c:pt>
                <c:pt idx="44">
                  <c:v>1.04</c:v>
                </c:pt>
                <c:pt idx="45">
                  <c:v>1.05</c:v>
                </c:pt>
                <c:pt idx="46">
                  <c:v>1.01</c:v>
                </c:pt>
                <c:pt idx="47">
                  <c:v>1</c:v>
                </c:pt>
                <c:pt idx="48">
                  <c:v>1.01</c:v>
                </c:pt>
                <c:pt idx="49">
                  <c:v>1.02</c:v>
                </c:pt>
                <c:pt idx="50">
                  <c:v>1.02</c:v>
                </c:pt>
                <c:pt idx="51">
                  <c:v>1.03</c:v>
                </c:pt>
                <c:pt idx="52">
                  <c:v>1.05</c:v>
                </c:pt>
                <c:pt idx="53">
                  <c:v>1.04</c:v>
                </c:pt>
                <c:pt idx="54">
                  <c:v>1.05</c:v>
                </c:pt>
                <c:pt idx="55">
                  <c:v>1.05</c:v>
                </c:pt>
                <c:pt idx="56">
                  <c:v>1.02</c:v>
                </c:pt>
                <c:pt idx="57">
                  <c:v>0.99</c:v>
                </c:pt>
                <c:pt idx="58">
                  <c:v>1</c:v>
                </c:pt>
                <c:pt idx="59">
                  <c:v>0.99</c:v>
                </c:pt>
                <c:pt idx="60">
                  <c:v>0.96</c:v>
                </c:pt>
                <c:pt idx="61">
                  <c:v>0.97</c:v>
                </c:pt>
                <c:pt idx="62">
                  <c:v>0.99</c:v>
                </c:pt>
                <c:pt idx="63">
                  <c:v>0.99</c:v>
                </c:pt>
                <c:pt idx="64">
                  <c:v>0.99</c:v>
                </c:pt>
                <c:pt idx="65">
                  <c:v>0.99</c:v>
                </c:pt>
                <c:pt idx="66">
                  <c:v>1.01</c:v>
                </c:pt>
                <c:pt idx="67">
                  <c:v>1.01</c:v>
                </c:pt>
                <c:pt idx="68">
                  <c:v>1.02</c:v>
                </c:pt>
                <c:pt idx="69">
                  <c:v>1.03</c:v>
                </c:pt>
                <c:pt idx="70">
                  <c:v>1.1399999999999999</c:v>
                </c:pt>
                <c:pt idx="71">
                  <c:v>1.1399999999999999</c:v>
                </c:pt>
                <c:pt idx="72">
                  <c:v>1.22</c:v>
                </c:pt>
                <c:pt idx="73">
                  <c:v>1.2</c:v>
                </c:pt>
                <c:pt idx="74">
                  <c:v>1.25</c:v>
                </c:pt>
                <c:pt idx="75">
                  <c:v>1.26</c:v>
                </c:pt>
                <c:pt idx="76">
                  <c:v>1.33</c:v>
                </c:pt>
                <c:pt idx="77">
                  <c:v>1.44</c:v>
                </c:pt>
                <c:pt idx="78">
                  <c:v>1.44</c:v>
                </c:pt>
                <c:pt idx="79">
                  <c:v>1.37</c:v>
                </c:pt>
                <c:pt idx="80">
                  <c:v>1.33</c:v>
                </c:pt>
                <c:pt idx="81">
                  <c:v>1.22</c:v>
                </c:pt>
                <c:pt idx="82">
                  <c:v>1.1100000000000001</c:v>
                </c:pt>
                <c:pt idx="83">
                  <c:v>1.03</c:v>
                </c:pt>
                <c:pt idx="84">
                  <c:v>0.99</c:v>
                </c:pt>
                <c:pt idx="85">
                  <c:v>0.98</c:v>
                </c:pt>
                <c:pt idx="86">
                  <c:v>0.94</c:v>
                </c:pt>
                <c:pt idx="87">
                  <c:v>0.95</c:v>
                </c:pt>
                <c:pt idx="88">
                  <c:v>0.98</c:v>
                </c:pt>
                <c:pt idx="89">
                  <c:v>1</c:v>
                </c:pt>
                <c:pt idx="90">
                  <c:v>1</c:v>
                </c:pt>
                <c:pt idx="91">
                  <c:v>1.02</c:v>
                </c:pt>
                <c:pt idx="92">
                  <c:v>1</c:v>
                </c:pt>
                <c:pt idx="93">
                  <c:v>0.99</c:v>
                </c:pt>
                <c:pt idx="94">
                  <c:v>1.03</c:v>
                </c:pt>
                <c:pt idx="95">
                  <c:v>1.03</c:v>
                </c:pt>
                <c:pt idx="96">
                  <c:v>1.07</c:v>
                </c:pt>
                <c:pt idx="97">
                  <c:v>1.06</c:v>
                </c:pt>
                <c:pt idx="98">
                  <c:v>1.1100000000000001</c:v>
                </c:pt>
                <c:pt idx="99">
                  <c:v>1.1399999999999999</c:v>
                </c:pt>
                <c:pt idx="100">
                  <c:v>1.1599999999999999</c:v>
                </c:pt>
                <c:pt idx="101">
                  <c:v>1.1399999999999999</c:v>
                </c:pt>
                <c:pt idx="102">
                  <c:v>1.1499999999999999</c:v>
                </c:pt>
                <c:pt idx="103">
                  <c:v>1.1399999999999999</c:v>
                </c:pt>
                <c:pt idx="104">
                  <c:v>1.1399999999999999</c:v>
                </c:pt>
                <c:pt idx="105">
                  <c:v>1.1399999999999999</c:v>
                </c:pt>
                <c:pt idx="106">
                  <c:v>1.17</c:v>
                </c:pt>
                <c:pt idx="107">
                  <c:v>1.27</c:v>
                </c:pt>
                <c:pt idx="108">
                  <c:v>1.31</c:v>
                </c:pt>
                <c:pt idx="109">
                  <c:v>1.32</c:v>
                </c:pt>
                <c:pt idx="110">
                  <c:v>1.38</c:v>
                </c:pt>
                <c:pt idx="111">
                  <c:v>1.38</c:v>
                </c:pt>
                <c:pt idx="112">
                  <c:v>1.38</c:v>
                </c:pt>
                <c:pt idx="113">
                  <c:v>1.37</c:v>
                </c:pt>
                <c:pt idx="114">
                  <c:v>1.37</c:v>
                </c:pt>
                <c:pt idx="115">
                  <c:v>1.37</c:v>
                </c:pt>
                <c:pt idx="116">
                  <c:v>1.37</c:v>
                </c:pt>
                <c:pt idx="117">
                  <c:v>1.36</c:v>
                </c:pt>
                <c:pt idx="118">
                  <c:v>1.4</c:v>
                </c:pt>
                <c:pt idx="119">
                  <c:v>1.4</c:v>
                </c:pt>
                <c:pt idx="120">
                  <c:v>1.55</c:v>
                </c:pt>
                <c:pt idx="121">
                  <c:v>1.57</c:v>
                </c:pt>
                <c:pt idx="122">
                  <c:v>1.58</c:v>
                </c:pt>
                <c:pt idx="123">
                  <c:v>1.58</c:v>
                </c:pt>
                <c:pt idx="124">
                  <c:v>1.53</c:v>
                </c:pt>
                <c:pt idx="125">
                  <c:v>1.5</c:v>
                </c:pt>
                <c:pt idx="126">
                  <c:v>1.51</c:v>
                </c:pt>
                <c:pt idx="127">
                  <c:v>1.54</c:v>
                </c:pt>
                <c:pt idx="128">
                  <c:v>1.58</c:v>
                </c:pt>
                <c:pt idx="129">
                  <c:v>1.57</c:v>
                </c:pt>
                <c:pt idx="130">
                  <c:v>1.55</c:v>
                </c:pt>
                <c:pt idx="131">
                  <c:v>1.54</c:v>
                </c:pt>
                <c:pt idx="132">
                  <c:v>1.54</c:v>
                </c:pt>
                <c:pt idx="133">
                  <c:v>1.57</c:v>
                </c:pt>
                <c:pt idx="134">
                  <c:v>1.57</c:v>
                </c:pt>
                <c:pt idx="135">
                  <c:v>1.55</c:v>
                </c:pt>
                <c:pt idx="136">
                  <c:v>1.49</c:v>
                </c:pt>
                <c:pt idx="137">
                  <c:v>1.49</c:v>
                </c:pt>
                <c:pt idx="138">
                  <c:v>1.5</c:v>
                </c:pt>
                <c:pt idx="139">
                  <c:v>1.51</c:v>
                </c:pt>
                <c:pt idx="140">
                  <c:v>1.52</c:v>
                </c:pt>
                <c:pt idx="141">
                  <c:v>1.51</c:v>
                </c:pt>
                <c:pt idx="142">
                  <c:v>1.5</c:v>
                </c:pt>
                <c:pt idx="143">
                  <c:v>1.51</c:v>
                </c:pt>
                <c:pt idx="144">
                  <c:v>1.53</c:v>
                </c:pt>
                <c:pt idx="145">
                  <c:v>1.53</c:v>
                </c:pt>
                <c:pt idx="146">
                  <c:v>1.51</c:v>
                </c:pt>
                <c:pt idx="147">
                  <c:v>1.51</c:v>
                </c:pt>
                <c:pt idx="148">
                  <c:v>1.49</c:v>
                </c:pt>
                <c:pt idx="149">
                  <c:v>1.49</c:v>
                </c:pt>
                <c:pt idx="150">
                  <c:v>1.5</c:v>
                </c:pt>
                <c:pt idx="151">
                  <c:v>1.48</c:v>
                </c:pt>
                <c:pt idx="152">
                  <c:v>1.47</c:v>
                </c:pt>
                <c:pt idx="153">
                  <c:v>1.44</c:v>
                </c:pt>
                <c:pt idx="154">
                  <c:v>1.44</c:v>
                </c:pt>
                <c:pt idx="155">
                  <c:v>1.37</c:v>
                </c:pt>
                <c:pt idx="156">
                  <c:v>1.28</c:v>
                </c:pt>
                <c:pt idx="157">
                  <c:v>1.3</c:v>
                </c:pt>
                <c:pt idx="158">
                  <c:v>1.36</c:v>
                </c:pt>
                <c:pt idx="159">
                  <c:v>1.36</c:v>
                </c:pt>
                <c:pt idx="160">
                  <c:v>1.36</c:v>
                </c:pt>
                <c:pt idx="161">
                  <c:v>1.37</c:v>
                </c:pt>
                <c:pt idx="162">
                  <c:v>1.35</c:v>
                </c:pt>
                <c:pt idx="163">
                  <c:v>1.31</c:v>
                </c:pt>
                <c:pt idx="164">
                  <c:v>1.25</c:v>
                </c:pt>
                <c:pt idx="165">
                  <c:v>1.24</c:v>
                </c:pt>
                <c:pt idx="166">
                  <c:v>1.26</c:v>
                </c:pt>
                <c:pt idx="167">
                  <c:v>1.22</c:v>
                </c:pt>
                <c:pt idx="168">
                  <c:v>1.17</c:v>
                </c:pt>
                <c:pt idx="169">
                  <c:v>1.1299999999999999</c:v>
                </c:pt>
                <c:pt idx="170">
                  <c:v>1.1399999999999999</c:v>
                </c:pt>
                <c:pt idx="171">
                  <c:v>1.1499999999999999</c:v>
                </c:pt>
                <c:pt idx="172">
                  <c:v>1.18</c:v>
                </c:pt>
                <c:pt idx="173">
                  <c:v>1.23</c:v>
                </c:pt>
                <c:pt idx="174">
                  <c:v>1.2</c:v>
                </c:pt>
                <c:pt idx="175">
                  <c:v>1.1599999999999999</c:v>
                </c:pt>
                <c:pt idx="176">
                  <c:v>1.19</c:v>
                </c:pt>
                <c:pt idx="177">
                  <c:v>1.24</c:v>
                </c:pt>
                <c:pt idx="178">
                  <c:v>1.27</c:v>
                </c:pt>
                <c:pt idx="179">
                  <c:v>1.32</c:v>
                </c:pt>
                <c:pt idx="180">
                  <c:v>1.38</c:v>
                </c:pt>
                <c:pt idx="181">
                  <c:v>1.36</c:v>
                </c:pt>
                <c:pt idx="182">
                  <c:v>1.34</c:v>
                </c:pt>
                <c:pt idx="183">
                  <c:v>1.3</c:v>
                </c:pt>
                <c:pt idx="184">
                  <c:v>1.28</c:v>
                </c:pt>
                <c:pt idx="185">
                  <c:v>1.25</c:v>
                </c:pt>
                <c:pt idx="186">
                  <c:v>1.25</c:v>
                </c:pt>
                <c:pt idx="187">
                  <c:v>1.25</c:v>
                </c:pt>
                <c:pt idx="188">
                  <c:v>1.28</c:v>
                </c:pt>
                <c:pt idx="189">
                  <c:v>1.28</c:v>
                </c:pt>
                <c:pt idx="190">
                  <c:v>1.34</c:v>
                </c:pt>
                <c:pt idx="191">
                  <c:v>1.32</c:v>
                </c:pt>
                <c:pt idx="192">
                  <c:v>1.35</c:v>
                </c:pt>
                <c:pt idx="193">
                  <c:v>1.33</c:v>
                </c:pt>
                <c:pt idx="194">
                  <c:v>1.32</c:v>
                </c:pt>
                <c:pt idx="195">
                  <c:v>1.34</c:v>
                </c:pt>
                <c:pt idx="196">
                  <c:v>1.37</c:v>
                </c:pt>
                <c:pt idx="197">
                  <c:v>1.41</c:v>
                </c:pt>
                <c:pt idx="198">
                  <c:v>1.39</c:v>
                </c:pt>
                <c:pt idx="199">
                  <c:v>1.39</c:v>
                </c:pt>
                <c:pt idx="200">
                  <c:v>1.41</c:v>
                </c:pt>
                <c:pt idx="201">
                  <c:v>1.48</c:v>
                </c:pt>
                <c:pt idx="202">
                  <c:v>1.54</c:v>
                </c:pt>
                <c:pt idx="203">
                  <c:v>1.47</c:v>
                </c:pt>
                <c:pt idx="204">
                  <c:v>1.39</c:v>
                </c:pt>
                <c:pt idx="205">
                  <c:v>1.4</c:v>
                </c:pt>
                <c:pt idx="206">
                  <c:v>1.44</c:v>
                </c:pt>
                <c:pt idx="207">
                  <c:v>1.42</c:v>
                </c:pt>
                <c:pt idx="208">
                  <c:v>1.42</c:v>
                </c:pt>
                <c:pt idx="209">
                  <c:v>1.4</c:v>
                </c:pt>
                <c:pt idx="210">
                  <c:v>1.38</c:v>
                </c:pt>
                <c:pt idx="211">
                  <c:v>1.36</c:v>
                </c:pt>
                <c:pt idx="212">
                  <c:v>1.4</c:v>
                </c:pt>
                <c:pt idx="213">
                  <c:v>1.42</c:v>
                </c:pt>
                <c:pt idx="214">
                  <c:v>1.42</c:v>
                </c:pt>
                <c:pt idx="215">
                  <c:v>1.43</c:v>
                </c:pt>
                <c:pt idx="216">
                  <c:v>1.46</c:v>
                </c:pt>
                <c:pt idx="217">
                  <c:v>1.39</c:v>
                </c:pt>
                <c:pt idx="218">
                  <c:v>1.3</c:v>
                </c:pt>
                <c:pt idx="219">
                  <c:v>1.23</c:v>
                </c:pt>
                <c:pt idx="220">
                  <c:v>1.1599999999999999</c:v>
                </c:pt>
                <c:pt idx="221">
                  <c:v>1.18</c:v>
                </c:pt>
                <c:pt idx="222">
                  <c:v>1.22</c:v>
                </c:pt>
                <c:pt idx="223">
                  <c:v>1.28</c:v>
                </c:pt>
                <c:pt idx="224">
                  <c:v>1.25</c:v>
                </c:pt>
                <c:pt idx="225">
                  <c:v>1.24</c:v>
                </c:pt>
                <c:pt idx="226">
                  <c:v>1.24</c:v>
                </c:pt>
                <c:pt idx="227">
                  <c:v>1.3</c:v>
                </c:pt>
                <c:pt idx="228">
                  <c:v>1.38</c:v>
                </c:pt>
                <c:pt idx="229">
                  <c:v>1.44</c:v>
                </c:pt>
                <c:pt idx="230">
                  <c:v>1.5</c:v>
                </c:pt>
                <c:pt idx="231">
                  <c:v>1.5</c:v>
                </c:pt>
                <c:pt idx="232">
                  <c:v>1.5</c:v>
                </c:pt>
                <c:pt idx="233">
                  <c:v>1.49</c:v>
                </c:pt>
                <c:pt idx="234">
                  <c:v>1.52</c:v>
                </c:pt>
                <c:pt idx="235">
                  <c:v>1.53</c:v>
                </c:pt>
                <c:pt idx="236">
                  <c:v>1.52</c:v>
                </c:pt>
                <c:pt idx="237">
                  <c:v>1.63</c:v>
                </c:pt>
                <c:pt idx="238">
                  <c:v>1.7</c:v>
                </c:pt>
                <c:pt idx="239">
                  <c:v>1.67</c:v>
                </c:pt>
                <c:pt idx="240">
                  <c:v>1.78</c:v>
                </c:pt>
                <c:pt idx="241">
                  <c:v>1.87</c:v>
                </c:pt>
                <c:pt idx="242">
                  <c:v>2.33</c:v>
                </c:pt>
                <c:pt idx="243">
                  <c:v>2.2200000000000002</c:v>
                </c:pt>
                <c:pt idx="244">
                  <c:v>2.27</c:v>
                </c:pt>
                <c:pt idx="245">
                  <c:v>2.44</c:v>
                </c:pt>
                <c:pt idx="246">
                  <c:v>2.27</c:v>
                </c:pt>
                <c:pt idx="247">
                  <c:v>2.09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3E-4C52-BF8E-643A414883AB}"/>
            </c:ext>
          </c:extLst>
        </c:ser>
        <c:ser>
          <c:idx val="1"/>
          <c:order val="1"/>
          <c:tx>
            <c:strRef>
              <c:f>polttonesteiden_hinnat_eur!$C$1</c:f>
              <c:strCache>
                <c:ptCount val="1"/>
                <c:pt idx="0">
                  <c:v>Bensiini 95 E10 / Gasoline 95 E10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polttonesteiden_hinnat_eur!$A$2:$A$249</c:f>
              <c:strCache>
                <c:ptCount val="248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  <c:pt idx="121">
                  <c:v>2012M02</c:v>
                </c:pt>
                <c:pt idx="122">
                  <c:v>2012M03</c:v>
                </c:pt>
                <c:pt idx="123">
                  <c:v>2012M04</c:v>
                </c:pt>
                <c:pt idx="124">
                  <c:v>2012M05</c:v>
                </c:pt>
                <c:pt idx="125">
                  <c:v>2012M06</c:v>
                </c:pt>
                <c:pt idx="126">
                  <c:v>2012M07</c:v>
                </c:pt>
                <c:pt idx="127">
                  <c:v>2012M08</c:v>
                </c:pt>
                <c:pt idx="128">
                  <c:v>2012M09</c:v>
                </c:pt>
                <c:pt idx="129">
                  <c:v>2012M10</c:v>
                </c:pt>
                <c:pt idx="130">
                  <c:v>2012M11</c:v>
                </c:pt>
                <c:pt idx="131">
                  <c:v>2012M12</c:v>
                </c:pt>
                <c:pt idx="132">
                  <c:v>2013M01</c:v>
                </c:pt>
                <c:pt idx="133">
                  <c:v>2013M02</c:v>
                </c:pt>
                <c:pt idx="134">
                  <c:v>2013M03</c:v>
                </c:pt>
                <c:pt idx="135">
                  <c:v>2013M04</c:v>
                </c:pt>
                <c:pt idx="136">
                  <c:v>2013M05</c:v>
                </c:pt>
                <c:pt idx="137">
                  <c:v>2013M06</c:v>
                </c:pt>
                <c:pt idx="138">
                  <c:v>2013M07</c:v>
                </c:pt>
                <c:pt idx="139">
                  <c:v>2013M08</c:v>
                </c:pt>
                <c:pt idx="140">
                  <c:v>2013M09</c:v>
                </c:pt>
                <c:pt idx="141">
                  <c:v>2013M10</c:v>
                </c:pt>
                <c:pt idx="142">
                  <c:v>2013M11</c:v>
                </c:pt>
                <c:pt idx="143">
                  <c:v>2013M12</c:v>
                </c:pt>
                <c:pt idx="144">
                  <c:v>2014M01</c:v>
                </c:pt>
                <c:pt idx="145">
                  <c:v>2014M02</c:v>
                </c:pt>
                <c:pt idx="146">
                  <c:v>2014M03</c:v>
                </c:pt>
                <c:pt idx="147">
                  <c:v>2014M04</c:v>
                </c:pt>
                <c:pt idx="148">
                  <c:v>2014M05</c:v>
                </c:pt>
                <c:pt idx="149">
                  <c:v>2014M06</c:v>
                </c:pt>
                <c:pt idx="150">
                  <c:v>2014M07</c:v>
                </c:pt>
                <c:pt idx="151">
                  <c:v>2014M08</c:v>
                </c:pt>
                <c:pt idx="152">
                  <c:v>2014M09</c:v>
                </c:pt>
                <c:pt idx="153">
                  <c:v>2014M10</c:v>
                </c:pt>
                <c:pt idx="154">
                  <c:v>2014M11</c:v>
                </c:pt>
                <c:pt idx="155">
                  <c:v>2014M12</c:v>
                </c:pt>
                <c:pt idx="156">
                  <c:v>2015M01</c:v>
                </c:pt>
                <c:pt idx="157">
                  <c:v>2015M02</c:v>
                </c:pt>
                <c:pt idx="158">
                  <c:v>2015M03</c:v>
                </c:pt>
                <c:pt idx="159">
                  <c:v>2015M04</c:v>
                </c:pt>
                <c:pt idx="160">
                  <c:v>2015M05</c:v>
                </c:pt>
                <c:pt idx="161">
                  <c:v>2015M06</c:v>
                </c:pt>
                <c:pt idx="162">
                  <c:v>2015M07</c:v>
                </c:pt>
                <c:pt idx="163">
                  <c:v>2015M08</c:v>
                </c:pt>
                <c:pt idx="164">
                  <c:v>2015M09</c:v>
                </c:pt>
                <c:pt idx="165">
                  <c:v>2015M10</c:v>
                </c:pt>
                <c:pt idx="166">
                  <c:v>2015M11</c:v>
                </c:pt>
                <c:pt idx="167">
                  <c:v>2015M12</c:v>
                </c:pt>
                <c:pt idx="168">
                  <c:v>2016M01</c:v>
                </c:pt>
                <c:pt idx="169">
                  <c:v>2016M02</c:v>
                </c:pt>
                <c:pt idx="170">
                  <c:v>2016M03</c:v>
                </c:pt>
                <c:pt idx="171">
                  <c:v>2016M04</c:v>
                </c:pt>
                <c:pt idx="172">
                  <c:v>2016M05</c:v>
                </c:pt>
                <c:pt idx="173">
                  <c:v>2016M06</c:v>
                </c:pt>
                <c:pt idx="174">
                  <c:v>2016M07</c:v>
                </c:pt>
                <c:pt idx="175">
                  <c:v>2016M08</c:v>
                </c:pt>
                <c:pt idx="176">
                  <c:v>2016M09</c:v>
                </c:pt>
                <c:pt idx="177">
                  <c:v>2016M10</c:v>
                </c:pt>
                <c:pt idx="178">
                  <c:v>2016M11</c:v>
                </c:pt>
                <c:pt idx="179">
                  <c:v>2016M12</c:v>
                </c:pt>
                <c:pt idx="180">
                  <c:v>2017M01</c:v>
                </c:pt>
                <c:pt idx="181">
                  <c:v>2017M02</c:v>
                </c:pt>
                <c:pt idx="182">
                  <c:v>2017M03</c:v>
                </c:pt>
                <c:pt idx="183">
                  <c:v>2017M04</c:v>
                </c:pt>
                <c:pt idx="184">
                  <c:v>2017M05</c:v>
                </c:pt>
                <c:pt idx="185">
                  <c:v>2017M06</c:v>
                </c:pt>
                <c:pt idx="186">
                  <c:v>2017M07</c:v>
                </c:pt>
                <c:pt idx="187">
                  <c:v>2017M08</c:v>
                </c:pt>
                <c:pt idx="188">
                  <c:v>2017M09</c:v>
                </c:pt>
                <c:pt idx="189">
                  <c:v>2017M10</c:v>
                </c:pt>
                <c:pt idx="190">
                  <c:v>2017M11</c:v>
                </c:pt>
                <c:pt idx="191">
                  <c:v>2017M12</c:v>
                </c:pt>
                <c:pt idx="192">
                  <c:v>2018M01</c:v>
                </c:pt>
                <c:pt idx="193">
                  <c:v>2018M02</c:v>
                </c:pt>
                <c:pt idx="194">
                  <c:v>2018M03</c:v>
                </c:pt>
                <c:pt idx="195">
                  <c:v>2018M04</c:v>
                </c:pt>
                <c:pt idx="196">
                  <c:v>2018M05</c:v>
                </c:pt>
                <c:pt idx="197">
                  <c:v>2018M06</c:v>
                </c:pt>
                <c:pt idx="198">
                  <c:v>2018M07</c:v>
                </c:pt>
                <c:pt idx="199">
                  <c:v>2018M08</c:v>
                </c:pt>
                <c:pt idx="200">
                  <c:v>2018M09</c:v>
                </c:pt>
                <c:pt idx="201">
                  <c:v>2018M10</c:v>
                </c:pt>
                <c:pt idx="202">
                  <c:v>2018M11</c:v>
                </c:pt>
                <c:pt idx="203">
                  <c:v>2018M12</c:v>
                </c:pt>
                <c:pt idx="204">
                  <c:v>2019M01</c:v>
                </c:pt>
                <c:pt idx="205">
                  <c:v>2019M02</c:v>
                </c:pt>
                <c:pt idx="206">
                  <c:v>2019M03</c:v>
                </c:pt>
                <c:pt idx="207">
                  <c:v>2019M04</c:v>
                </c:pt>
                <c:pt idx="208">
                  <c:v>2019M05</c:v>
                </c:pt>
                <c:pt idx="209">
                  <c:v>2019M06</c:v>
                </c:pt>
                <c:pt idx="210">
                  <c:v>2019M07</c:v>
                </c:pt>
                <c:pt idx="211">
                  <c:v>2019M08</c:v>
                </c:pt>
                <c:pt idx="212">
                  <c:v>2019M09</c:v>
                </c:pt>
                <c:pt idx="213">
                  <c:v>2019M10</c:v>
                </c:pt>
                <c:pt idx="214">
                  <c:v>2019M11</c:v>
                </c:pt>
                <c:pt idx="215">
                  <c:v>2019M12</c:v>
                </c:pt>
                <c:pt idx="216">
                  <c:v>2020M01</c:v>
                </c:pt>
                <c:pt idx="217">
                  <c:v>2020M02</c:v>
                </c:pt>
                <c:pt idx="218">
                  <c:v>2020M03</c:v>
                </c:pt>
                <c:pt idx="219">
                  <c:v>2020M04</c:v>
                </c:pt>
                <c:pt idx="220">
                  <c:v>2020M05</c:v>
                </c:pt>
                <c:pt idx="221">
                  <c:v>2020M06</c:v>
                </c:pt>
                <c:pt idx="222">
                  <c:v>2020M07</c:v>
                </c:pt>
                <c:pt idx="223">
                  <c:v>2020M08</c:v>
                </c:pt>
                <c:pt idx="224">
                  <c:v>2020M09</c:v>
                </c:pt>
                <c:pt idx="225">
                  <c:v>2020M10</c:v>
                </c:pt>
                <c:pt idx="226">
                  <c:v>2020M11</c:v>
                </c:pt>
                <c:pt idx="227">
                  <c:v>2020M12</c:v>
                </c:pt>
                <c:pt idx="228">
                  <c:v>2021M1</c:v>
                </c:pt>
                <c:pt idx="229">
                  <c:v>2021M2</c:v>
                </c:pt>
                <c:pt idx="230">
                  <c:v>2021M3</c:v>
                </c:pt>
                <c:pt idx="231">
                  <c:v>2021M4</c:v>
                </c:pt>
                <c:pt idx="232">
                  <c:v>2021M5</c:v>
                </c:pt>
                <c:pt idx="233">
                  <c:v>2021M6</c:v>
                </c:pt>
                <c:pt idx="234">
                  <c:v>2021M7</c:v>
                </c:pt>
                <c:pt idx="235">
                  <c:v>2021M8</c:v>
                </c:pt>
                <c:pt idx="236">
                  <c:v>2021M9</c:v>
                </c:pt>
                <c:pt idx="237">
                  <c:v>2021M10</c:v>
                </c:pt>
                <c:pt idx="238">
                  <c:v>2021M11</c:v>
                </c:pt>
                <c:pt idx="239">
                  <c:v>2021M12</c:v>
                </c:pt>
                <c:pt idx="240">
                  <c:v>2022M1</c:v>
                </c:pt>
                <c:pt idx="241">
                  <c:v>2022M2</c:v>
                </c:pt>
                <c:pt idx="242">
                  <c:v>2022M3</c:v>
                </c:pt>
                <c:pt idx="243">
                  <c:v>2022M4</c:v>
                </c:pt>
                <c:pt idx="244">
                  <c:v>2022M5</c:v>
                </c:pt>
                <c:pt idx="245">
                  <c:v>2022M6</c:v>
                </c:pt>
                <c:pt idx="246">
                  <c:v>2022M7</c:v>
                </c:pt>
                <c:pt idx="247">
                  <c:v>2022M8</c:v>
                </c:pt>
              </c:strCache>
            </c:strRef>
          </c:cat>
          <c:val>
            <c:numRef>
              <c:f>polttonesteiden_hinnat_eur!$C$2:$C$249</c:f>
              <c:numCache>
                <c:formatCode>General</c:formatCode>
                <c:ptCount val="248"/>
                <c:pt idx="0">
                  <c:v>1</c:v>
                </c:pt>
                <c:pt idx="1">
                  <c:v>1.01</c:v>
                </c:pt>
                <c:pt idx="2">
                  <c:v>1.04</c:v>
                </c:pt>
                <c:pt idx="3">
                  <c:v>1.1200000000000001</c:v>
                </c:pt>
                <c:pt idx="4">
                  <c:v>1.1100000000000001</c:v>
                </c:pt>
                <c:pt idx="5">
                  <c:v>1.1000000000000001</c:v>
                </c:pt>
                <c:pt idx="6">
                  <c:v>1.1100000000000001</c:v>
                </c:pt>
                <c:pt idx="7">
                  <c:v>1.0900000000000001</c:v>
                </c:pt>
                <c:pt idx="8">
                  <c:v>1.1100000000000001</c:v>
                </c:pt>
                <c:pt idx="9">
                  <c:v>1.1000000000000001</c:v>
                </c:pt>
                <c:pt idx="10">
                  <c:v>1.08</c:v>
                </c:pt>
                <c:pt idx="11">
                  <c:v>1.05</c:v>
                </c:pt>
                <c:pt idx="12">
                  <c:v>1.1299999999999999</c:v>
                </c:pt>
                <c:pt idx="13">
                  <c:v>1.1599999999999999</c:v>
                </c:pt>
                <c:pt idx="14">
                  <c:v>1.1499999999999999</c:v>
                </c:pt>
                <c:pt idx="15">
                  <c:v>1.1000000000000001</c:v>
                </c:pt>
                <c:pt idx="16">
                  <c:v>1.08</c:v>
                </c:pt>
                <c:pt idx="17">
                  <c:v>1.08</c:v>
                </c:pt>
                <c:pt idx="18">
                  <c:v>1.1000000000000001</c:v>
                </c:pt>
                <c:pt idx="19">
                  <c:v>1.1100000000000001</c:v>
                </c:pt>
                <c:pt idx="20">
                  <c:v>1.0900000000000001</c:v>
                </c:pt>
                <c:pt idx="21">
                  <c:v>1.04</c:v>
                </c:pt>
                <c:pt idx="22">
                  <c:v>1.03</c:v>
                </c:pt>
                <c:pt idx="23">
                  <c:v>1.04</c:v>
                </c:pt>
                <c:pt idx="24">
                  <c:v>1.06</c:v>
                </c:pt>
                <c:pt idx="25">
                  <c:v>1.08</c:v>
                </c:pt>
                <c:pt idx="26">
                  <c:v>1.1000000000000001</c:v>
                </c:pt>
                <c:pt idx="27">
                  <c:v>1.1200000000000001</c:v>
                </c:pt>
                <c:pt idx="28">
                  <c:v>1.19</c:v>
                </c:pt>
                <c:pt idx="29">
                  <c:v>1.1599999999999999</c:v>
                </c:pt>
                <c:pt idx="30">
                  <c:v>1.17</c:v>
                </c:pt>
                <c:pt idx="31">
                  <c:v>1.17</c:v>
                </c:pt>
                <c:pt idx="32">
                  <c:v>1.17</c:v>
                </c:pt>
                <c:pt idx="33">
                  <c:v>1.2</c:v>
                </c:pt>
                <c:pt idx="34">
                  <c:v>1.1599999999999999</c:v>
                </c:pt>
                <c:pt idx="35">
                  <c:v>1.1299999999999999</c:v>
                </c:pt>
                <c:pt idx="36">
                  <c:v>1.0900000000000001</c:v>
                </c:pt>
                <c:pt idx="37">
                  <c:v>1.1299999999999999</c:v>
                </c:pt>
                <c:pt idx="38">
                  <c:v>1.1399999999999999</c:v>
                </c:pt>
                <c:pt idx="39">
                  <c:v>1.22</c:v>
                </c:pt>
                <c:pt idx="40">
                  <c:v>1.18</c:v>
                </c:pt>
                <c:pt idx="41">
                  <c:v>1.21</c:v>
                </c:pt>
                <c:pt idx="42">
                  <c:v>1.21</c:v>
                </c:pt>
                <c:pt idx="43">
                  <c:v>1.28</c:v>
                </c:pt>
                <c:pt idx="44">
                  <c:v>1.36</c:v>
                </c:pt>
                <c:pt idx="45">
                  <c:v>1.33</c:v>
                </c:pt>
                <c:pt idx="46">
                  <c:v>1.23</c:v>
                </c:pt>
                <c:pt idx="47">
                  <c:v>1.22</c:v>
                </c:pt>
                <c:pt idx="48">
                  <c:v>1.24</c:v>
                </c:pt>
                <c:pt idx="49">
                  <c:v>1.26</c:v>
                </c:pt>
                <c:pt idx="50">
                  <c:v>1.25</c:v>
                </c:pt>
                <c:pt idx="51">
                  <c:v>1.34</c:v>
                </c:pt>
                <c:pt idx="52">
                  <c:v>1.35</c:v>
                </c:pt>
                <c:pt idx="53">
                  <c:v>1.34</c:v>
                </c:pt>
                <c:pt idx="54">
                  <c:v>1.4</c:v>
                </c:pt>
                <c:pt idx="55">
                  <c:v>1.38</c:v>
                </c:pt>
                <c:pt idx="56">
                  <c:v>1.28</c:v>
                </c:pt>
                <c:pt idx="57">
                  <c:v>1.23</c:v>
                </c:pt>
                <c:pt idx="58">
                  <c:v>1.21</c:v>
                </c:pt>
                <c:pt idx="59">
                  <c:v>1.21</c:v>
                </c:pt>
                <c:pt idx="60">
                  <c:v>1.18</c:v>
                </c:pt>
                <c:pt idx="61">
                  <c:v>1.2</c:v>
                </c:pt>
                <c:pt idx="62">
                  <c:v>1.26</c:v>
                </c:pt>
                <c:pt idx="63">
                  <c:v>1.29</c:v>
                </c:pt>
                <c:pt idx="64">
                  <c:v>1.34</c:v>
                </c:pt>
                <c:pt idx="65">
                  <c:v>1.35</c:v>
                </c:pt>
                <c:pt idx="66">
                  <c:v>1.36</c:v>
                </c:pt>
                <c:pt idx="67">
                  <c:v>1.32</c:v>
                </c:pt>
                <c:pt idx="68">
                  <c:v>1.31</c:v>
                </c:pt>
                <c:pt idx="69">
                  <c:v>1.29</c:v>
                </c:pt>
                <c:pt idx="70">
                  <c:v>1.35</c:v>
                </c:pt>
                <c:pt idx="71">
                  <c:v>1.33</c:v>
                </c:pt>
                <c:pt idx="72">
                  <c:v>1.42</c:v>
                </c:pt>
                <c:pt idx="73">
                  <c:v>1.4</c:v>
                </c:pt>
                <c:pt idx="74">
                  <c:v>1.42</c:v>
                </c:pt>
                <c:pt idx="75">
                  <c:v>1.42</c:v>
                </c:pt>
                <c:pt idx="76">
                  <c:v>1.48</c:v>
                </c:pt>
                <c:pt idx="77">
                  <c:v>1.57</c:v>
                </c:pt>
                <c:pt idx="78">
                  <c:v>1.58</c:v>
                </c:pt>
                <c:pt idx="79">
                  <c:v>1.51</c:v>
                </c:pt>
                <c:pt idx="80">
                  <c:v>1.5</c:v>
                </c:pt>
                <c:pt idx="81">
                  <c:v>1.41</c:v>
                </c:pt>
                <c:pt idx="82">
                  <c:v>1.25</c:v>
                </c:pt>
                <c:pt idx="83">
                  <c:v>1.1599999999999999</c:v>
                </c:pt>
                <c:pt idx="84">
                  <c:v>1.1599999999999999</c:v>
                </c:pt>
                <c:pt idx="85">
                  <c:v>1.2</c:v>
                </c:pt>
                <c:pt idx="86">
                  <c:v>1.2</c:v>
                </c:pt>
                <c:pt idx="87">
                  <c:v>1.23</c:v>
                </c:pt>
                <c:pt idx="88">
                  <c:v>1.3</c:v>
                </c:pt>
                <c:pt idx="89">
                  <c:v>1.36</c:v>
                </c:pt>
                <c:pt idx="90">
                  <c:v>1.35</c:v>
                </c:pt>
                <c:pt idx="91">
                  <c:v>1.36</c:v>
                </c:pt>
                <c:pt idx="92">
                  <c:v>1.32</c:v>
                </c:pt>
                <c:pt idx="93">
                  <c:v>1.3</c:v>
                </c:pt>
                <c:pt idx="94">
                  <c:v>1.33</c:v>
                </c:pt>
                <c:pt idx="95">
                  <c:v>1.32</c:v>
                </c:pt>
                <c:pt idx="96">
                  <c:v>1.36</c:v>
                </c:pt>
                <c:pt idx="97">
                  <c:v>1.35</c:v>
                </c:pt>
                <c:pt idx="98">
                  <c:v>1.42</c:v>
                </c:pt>
                <c:pt idx="99">
                  <c:v>1.45</c:v>
                </c:pt>
                <c:pt idx="100">
                  <c:v>1.46</c:v>
                </c:pt>
                <c:pt idx="101">
                  <c:v>1.44</c:v>
                </c:pt>
                <c:pt idx="102">
                  <c:v>1.44</c:v>
                </c:pt>
                <c:pt idx="103">
                  <c:v>1.43</c:v>
                </c:pt>
                <c:pt idx="104">
                  <c:v>1.43</c:v>
                </c:pt>
                <c:pt idx="105">
                  <c:v>1.41</c:v>
                </c:pt>
                <c:pt idx="106">
                  <c:v>1.42</c:v>
                </c:pt>
                <c:pt idx="107">
                  <c:v>1.49</c:v>
                </c:pt>
                <c:pt idx="108">
                  <c:v>1.51</c:v>
                </c:pt>
                <c:pt idx="109">
                  <c:v>1.5</c:v>
                </c:pt>
                <c:pt idx="110">
                  <c:v>1.56</c:v>
                </c:pt>
                <c:pt idx="111">
                  <c:v>1.57</c:v>
                </c:pt>
                <c:pt idx="112">
                  <c:v>1.59</c:v>
                </c:pt>
                <c:pt idx="113">
                  <c:v>1.58</c:v>
                </c:pt>
                <c:pt idx="114">
                  <c:v>1.58</c:v>
                </c:pt>
                <c:pt idx="115">
                  <c:v>1.58</c:v>
                </c:pt>
                <c:pt idx="116">
                  <c:v>1.58</c:v>
                </c:pt>
                <c:pt idx="117">
                  <c:v>1.57</c:v>
                </c:pt>
                <c:pt idx="118">
                  <c:v>1.56</c:v>
                </c:pt>
                <c:pt idx="119">
                  <c:v>1.53</c:v>
                </c:pt>
                <c:pt idx="120">
                  <c:v>1.6</c:v>
                </c:pt>
                <c:pt idx="121">
                  <c:v>1.64</c:v>
                </c:pt>
                <c:pt idx="122">
                  <c:v>1.68</c:v>
                </c:pt>
                <c:pt idx="123">
                  <c:v>1.72</c:v>
                </c:pt>
                <c:pt idx="124">
                  <c:v>1.68</c:v>
                </c:pt>
                <c:pt idx="125">
                  <c:v>1.64</c:v>
                </c:pt>
                <c:pt idx="126">
                  <c:v>1.66</c:v>
                </c:pt>
                <c:pt idx="127">
                  <c:v>1.69</c:v>
                </c:pt>
                <c:pt idx="128">
                  <c:v>1.74</c:v>
                </c:pt>
                <c:pt idx="129">
                  <c:v>1.71</c:v>
                </c:pt>
                <c:pt idx="130">
                  <c:v>1.64</c:v>
                </c:pt>
                <c:pt idx="131">
                  <c:v>1.61</c:v>
                </c:pt>
                <c:pt idx="132">
                  <c:v>1.62</c:v>
                </c:pt>
                <c:pt idx="133">
                  <c:v>1.66</c:v>
                </c:pt>
                <c:pt idx="134">
                  <c:v>1.68</c:v>
                </c:pt>
                <c:pt idx="135">
                  <c:v>1.67</c:v>
                </c:pt>
                <c:pt idx="136">
                  <c:v>1.62</c:v>
                </c:pt>
                <c:pt idx="137">
                  <c:v>1.64</c:v>
                </c:pt>
                <c:pt idx="138">
                  <c:v>1.66</c:v>
                </c:pt>
                <c:pt idx="139">
                  <c:v>1.67</c:v>
                </c:pt>
                <c:pt idx="140">
                  <c:v>1.67</c:v>
                </c:pt>
                <c:pt idx="141">
                  <c:v>1.63</c:v>
                </c:pt>
                <c:pt idx="142">
                  <c:v>1.6</c:v>
                </c:pt>
                <c:pt idx="143">
                  <c:v>1.6</c:v>
                </c:pt>
                <c:pt idx="144">
                  <c:v>1.62</c:v>
                </c:pt>
                <c:pt idx="145">
                  <c:v>1.62</c:v>
                </c:pt>
                <c:pt idx="146">
                  <c:v>1.61</c:v>
                </c:pt>
                <c:pt idx="147">
                  <c:v>1.62</c:v>
                </c:pt>
                <c:pt idx="148">
                  <c:v>1.62</c:v>
                </c:pt>
                <c:pt idx="149">
                  <c:v>1.64</c:v>
                </c:pt>
                <c:pt idx="150">
                  <c:v>1.66</c:v>
                </c:pt>
                <c:pt idx="151">
                  <c:v>1.64</c:v>
                </c:pt>
                <c:pt idx="152">
                  <c:v>1.64</c:v>
                </c:pt>
                <c:pt idx="153">
                  <c:v>1.6</c:v>
                </c:pt>
                <c:pt idx="154">
                  <c:v>1.54</c:v>
                </c:pt>
                <c:pt idx="155">
                  <c:v>1.46</c:v>
                </c:pt>
                <c:pt idx="156">
                  <c:v>1.37</c:v>
                </c:pt>
                <c:pt idx="157">
                  <c:v>1.39</c:v>
                </c:pt>
                <c:pt idx="158">
                  <c:v>1.46</c:v>
                </c:pt>
                <c:pt idx="159">
                  <c:v>1.5</c:v>
                </c:pt>
                <c:pt idx="160">
                  <c:v>1.55</c:v>
                </c:pt>
                <c:pt idx="161">
                  <c:v>1.57</c:v>
                </c:pt>
                <c:pt idx="162">
                  <c:v>1.56</c:v>
                </c:pt>
                <c:pt idx="163">
                  <c:v>1.53</c:v>
                </c:pt>
                <c:pt idx="164">
                  <c:v>1.45</c:v>
                </c:pt>
                <c:pt idx="165">
                  <c:v>1.41</c:v>
                </c:pt>
                <c:pt idx="166">
                  <c:v>1.42</c:v>
                </c:pt>
                <c:pt idx="167">
                  <c:v>1.39</c:v>
                </c:pt>
                <c:pt idx="168">
                  <c:v>1.36</c:v>
                </c:pt>
                <c:pt idx="169">
                  <c:v>1.32</c:v>
                </c:pt>
                <c:pt idx="170">
                  <c:v>1.32</c:v>
                </c:pt>
                <c:pt idx="171">
                  <c:v>1.35</c:v>
                </c:pt>
                <c:pt idx="172">
                  <c:v>1.4</c:v>
                </c:pt>
                <c:pt idx="173">
                  <c:v>1.44</c:v>
                </c:pt>
                <c:pt idx="174">
                  <c:v>1.4</c:v>
                </c:pt>
                <c:pt idx="175">
                  <c:v>1.36</c:v>
                </c:pt>
                <c:pt idx="176">
                  <c:v>1.38</c:v>
                </c:pt>
                <c:pt idx="177">
                  <c:v>1.42</c:v>
                </c:pt>
                <c:pt idx="178">
                  <c:v>1.4</c:v>
                </c:pt>
                <c:pt idx="179">
                  <c:v>1.43</c:v>
                </c:pt>
                <c:pt idx="180">
                  <c:v>1.49</c:v>
                </c:pt>
                <c:pt idx="181">
                  <c:v>1.5</c:v>
                </c:pt>
                <c:pt idx="182">
                  <c:v>1.47</c:v>
                </c:pt>
                <c:pt idx="183">
                  <c:v>1.49</c:v>
                </c:pt>
                <c:pt idx="184">
                  <c:v>1.48</c:v>
                </c:pt>
                <c:pt idx="185">
                  <c:v>1.46</c:v>
                </c:pt>
                <c:pt idx="186">
                  <c:v>1.45</c:v>
                </c:pt>
                <c:pt idx="187">
                  <c:v>1.44</c:v>
                </c:pt>
                <c:pt idx="188">
                  <c:v>1.47</c:v>
                </c:pt>
                <c:pt idx="189">
                  <c:v>1.44</c:v>
                </c:pt>
                <c:pt idx="190">
                  <c:v>1.48</c:v>
                </c:pt>
                <c:pt idx="191">
                  <c:v>1.42</c:v>
                </c:pt>
                <c:pt idx="192">
                  <c:v>1.47</c:v>
                </c:pt>
                <c:pt idx="193">
                  <c:v>1.45</c:v>
                </c:pt>
                <c:pt idx="194">
                  <c:v>1.43</c:v>
                </c:pt>
                <c:pt idx="195">
                  <c:v>1.48</c:v>
                </c:pt>
                <c:pt idx="196">
                  <c:v>1.53</c:v>
                </c:pt>
                <c:pt idx="197">
                  <c:v>1.57</c:v>
                </c:pt>
                <c:pt idx="198">
                  <c:v>1.55</c:v>
                </c:pt>
                <c:pt idx="199">
                  <c:v>1.57</c:v>
                </c:pt>
                <c:pt idx="200">
                  <c:v>1.58</c:v>
                </c:pt>
                <c:pt idx="201">
                  <c:v>1.58</c:v>
                </c:pt>
                <c:pt idx="202">
                  <c:v>1.58</c:v>
                </c:pt>
                <c:pt idx="203">
                  <c:v>1.48</c:v>
                </c:pt>
                <c:pt idx="204">
                  <c:v>1.44</c:v>
                </c:pt>
                <c:pt idx="205">
                  <c:v>1.43</c:v>
                </c:pt>
                <c:pt idx="206">
                  <c:v>1.48</c:v>
                </c:pt>
                <c:pt idx="207">
                  <c:v>1.56</c:v>
                </c:pt>
                <c:pt idx="208">
                  <c:v>1.59</c:v>
                </c:pt>
                <c:pt idx="209">
                  <c:v>1.58</c:v>
                </c:pt>
                <c:pt idx="210">
                  <c:v>1.57</c:v>
                </c:pt>
                <c:pt idx="211">
                  <c:v>1.54</c:v>
                </c:pt>
                <c:pt idx="212">
                  <c:v>1.54</c:v>
                </c:pt>
                <c:pt idx="213">
                  <c:v>1.53</c:v>
                </c:pt>
                <c:pt idx="214">
                  <c:v>1.53</c:v>
                </c:pt>
                <c:pt idx="215">
                  <c:v>1.53</c:v>
                </c:pt>
                <c:pt idx="216">
                  <c:v>1.55</c:v>
                </c:pt>
                <c:pt idx="217">
                  <c:v>1.51</c:v>
                </c:pt>
                <c:pt idx="218">
                  <c:v>1.43</c:v>
                </c:pt>
                <c:pt idx="219">
                  <c:v>1.33</c:v>
                </c:pt>
                <c:pt idx="220">
                  <c:v>1.28</c:v>
                </c:pt>
                <c:pt idx="221">
                  <c:v>1.35</c:v>
                </c:pt>
                <c:pt idx="222">
                  <c:v>1.4</c:v>
                </c:pt>
                <c:pt idx="223">
                  <c:v>1.45</c:v>
                </c:pt>
                <c:pt idx="224">
                  <c:v>1.45</c:v>
                </c:pt>
                <c:pt idx="225">
                  <c:v>1.45</c:v>
                </c:pt>
                <c:pt idx="226">
                  <c:v>1.38</c:v>
                </c:pt>
                <c:pt idx="227">
                  <c:v>1.43</c:v>
                </c:pt>
                <c:pt idx="228">
                  <c:v>1.48</c:v>
                </c:pt>
                <c:pt idx="229">
                  <c:v>1.55</c:v>
                </c:pt>
                <c:pt idx="230">
                  <c:v>1.61</c:v>
                </c:pt>
                <c:pt idx="231">
                  <c:v>1.64</c:v>
                </c:pt>
                <c:pt idx="232">
                  <c:v>1.66</c:v>
                </c:pt>
                <c:pt idx="233">
                  <c:v>1.64</c:v>
                </c:pt>
                <c:pt idx="234">
                  <c:v>1.7</c:v>
                </c:pt>
                <c:pt idx="235">
                  <c:v>1.73</c:v>
                </c:pt>
                <c:pt idx="236">
                  <c:v>1.72</c:v>
                </c:pt>
                <c:pt idx="237">
                  <c:v>1.8</c:v>
                </c:pt>
                <c:pt idx="238">
                  <c:v>1.89</c:v>
                </c:pt>
                <c:pt idx="239">
                  <c:v>1.82</c:v>
                </c:pt>
                <c:pt idx="240">
                  <c:v>1.88</c:v>
                </c:pt>
                <c:pt idx="241">
                  <c:v>1.94</c:v>
                </c:pt>
                <c:pt idx="242">
                  <c:v>2.23</c:v>
                </c:pt>
                <c:pt idx="243">
                  <c:v>2.17</c:v>
                </c:pt>
                <c:pt idx="244">
                  <c:v>2.2999999999999998</c:v>
                </c:pt>
                <c:pt idx="245">
                  <c:v>2.57</c:v>
                </c:pt>
                <c:pt idx="246">
                  <c:v>2.33</c:v>
                </c:pt>
                <c:pt idx="247">
                  <c:v>2.14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3E-4C52-BF8E-643A414883AB}"/>
            </c:ext>
          </c:extLst>
        </c:ser>
        <c:ser>
          <c:idx val="2"/>
          <c:order val="2"/>
          <c:tx>
            <c:strRef>
              <c:f>polttonesteiden_hinnat_eur!$D$1</c:f>
              <c:strCache>
                <c:ptCount val="1"/>
                <c:pt idx="0">
                  <c:v>Bensiini 98 E5 / Gasoline 98 E5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polttonesteiden_hinnat_eur!$A$2:$A$249</c:f>
              <c:strCache>
                <c:ptCount val="248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  <c:pt idx="121">
                  <c:v>2012M02</c:v>
                </c:pt>
                <c:pt idx="122">
                  <c:v>2012M03</c:v>
                </c:pt>
                <c:pt idx="123">
                  <c:v>2012M04</c:v>
                </c:pt>
                <c:pt idx="124">
                  <c:v>2012M05</c:v>
                </c:pt>
                <c:pt idx="125">
                  <c:v>2012M06</c:v>
                </c:pt>
                <c:pt idx="126">
                  <c:v>2012M07</c:v>
                </c:pt>
                <c:pt idx="127">
                  <c:v>2012M08</c:v>
                </c:pt>
                <c:pt idx="128">
                  <c:v>2012M09</c:v>
                </c:pt>
                <c:pt idx="129">
                  <c:v>2012M10</c:v>
                </c:pt>
                <c:pt idx="130">
                  <c:v>2012M11</c:v>
                </c:pt>
                <c:pt idx="131">
                  <c:v>2012M12</c:v>
                </c:pt>
                <c:pt idx="132">
                  <c:v>2013M01</c:v>
                </c:pt>
                <c:pt idx="133">
                  <c:v>2013M02</c:v>
                </c:pt>
                <c:pt idx="134">
                  <c:v>2013M03</c:v>
                </c:pt>
                <c:pt idx="135">
                  <c:v>2013M04</c:v>
                </c:pt>
                <c:pt idx="136">
                  <c:v>2013M05</c:v>
                </c:pt>
                <c:pt idx="137">
                  <c:v>2013M06</c:v>
                </c:pt>
                <c:pt idx="138">
                  <c:v>2013M07</c:v>
                </c:pt>
                <c:pt idx="139">
                  <c:v>2013M08</c:v>
                </c:pt>
                <c:pt idx="140">
                  <c:v>2013M09</c:v>
                </c:pt>
                <c:pt idx="141">
                  <c:v>2013M10</c:v>
                </c:pt>
                <c:pt idx="142">
                  <c:v>2013M11</c:v>
                </c:pt>
                <c:pt idx="143">
                  <c:v>2013M12</c:v>
                </c:pt>
                <c:pt idx="144">
                  <c:v>2014M01</c:v>
                </c:pt>
                <c:pt idx="145">
                  <c:v>2014M02</c:v>
                </c:pt>
                <c:pt idx="146">
                  <c:v>2014M03</c:v>
                </c:pt>
                <c:pt idx="147">
                  <c:v>2014M04</c:v>
                </c:pt>
                <c:pt idx="148">
                  <c:v>2014M05</c:v>
                </c:pt>
                <c:pt idx="149">
                  <c:v>2014M06</c:v>
                </c:pt>
                <c:pt idx="150">
                  <c:v>2014M07</c:v>
                </c:pt>
                <c:pt idx="151">
                  <c:v>2014M08</c:v>
                </c:pt>
                <c:pt idx="152">
                  <c:v>2014M09</c:v>
                </c:pt>
                <c:pt idx="153">
                  <c:v>2014M10</c:v>
                </c:pt>
                <c:pt idx="154">
                  <c:v>2014M11</c:v>
                </c:pt>
                <c:pt idx="155">
                  <c:v>2014M12</c:v>
                </c:pt>
                <c:pt idx="156">
                  <c:v>2015M01</c:v>
                </c:pt>
                <c:pt idx="157">
                  <c:v>2015M02</c:v>
                </c:pt>
                <c:pt idx="158">
                  <c:v>2015M03</c:v>
                </c:pt>
                <c:pt idx="159">
                  <c:v>2015M04</c:v>
                </c:pt>
                <c:pt idx="160">
                  <c:v>2015M05</c:v>
                </c:pt>
                <c:pt idx="161">
                  <c:v>2015M06</c:v>
                </c:pt>
                <c:pt idx="162">
                  <c:v>2015M07</c:v>
                </c:pt>
                <c:pt idx="163">
                  <c:v>2015M08</c:v>
                </c:pt>
                <c:pt idx="164">
                  <c:v>2015M09</c:v>
                </c:pt>
                <c:pt idx="165">
                  <c:v>2015M10</c:v>
                </c:pt>
                <c:pt idx="166">
                  <c:v>2015M11</c:v>
                </c:pt>
                <c:pt idx="167">
                  <c:v>2015M12</c:v>
                </c:pt>
                <c:pt idx="168">
                  <c:v>2016M01</c:v>
                </c:pt>
                <c:pt idx="169">
                  <c:v>2016M02</c:v>
                </c:pt>
                <c:pt idx="170">
                  <c:v>2016M03</c:v>
                </c:pt>
                <c:pt idx="171">
                  <c:v>2016M04</c:v>
                </c:pt>
                <c:pt idx="172">
                  <c:v>2016M05</c:v>
                </c:pt>
                <c:pt idx="173">
                  <c:v>2016M06</c:v>
                </c:pt>
                <c:pt idx="174">
                  <c:v>2016M07</c:v>
                </c:pt>
                <c:pt idx="175">
                  <c:v>2016M08</c:v>
                </c:pt>
                <c:pt idx="176">
                  <c:v>2016M09</c:v>
                </c:pt>
                <c:pt idx="177">
                  <c:v>2016M10</c:v>
                </c:pt>
                <c:pt idx="178">
                  <c:v>2016M11</c:v>
                </c:pt>
                <c:pt idx="179">
                  <c:v>2016M12</c:v>
                </c:pt>
                <c:pt idx="180">
                  <c:v>2017M01</c:v>
                </c:pt>
                <c:pt idx="181">
                  <c:v>2017M02</c:v>
                </c:pt>
                <c:pt idx="182">
                  <c:v>2017M03</c:v>
                </c:pt>
                <c:pt idx="183">
                  <c:v>2017M04</c:v>
                </c:pt>
                <c:pt idx="184">
                  <c:v>2017M05</c:v>
                </c:pt>
                <c:pt idx="185">
                  <c:v>2017M06</c:v>
                </c:pt>
                <c:pt idx="186">
                  <c:v>2017M07</c:v>
                </c:pt>
                <c:pt idx="187">
                  <c:v>2017M08</c:v>
                </c:pt>
                <c:pt idx="188">
                  <c:v>2017M09</c:v>
                </c:pt>
                <c:pt idx="189">
                  <c:v>2017M10</c:v>
                </c:pt>
                <c:pt idx="190">
                  <c:v>2017M11</c:v>
                </c:pt>
                <c:pt idx="191">
                  <c:v>2017M12</c:v>
                </c:pt>
                <c:pt idx="192">
                  <c:v>2018M01</c:v>
                </c:pt>
                <c:pt idx="193">
                  <c:v>2018M02</c:v>
                </c:pt>
                <c:pt idx="194">
                  <c:v>2018M03</c:v>
                </c:pt>
                <c:pt idx="195">
                  <c:v>2018M04</c:v>
                </c:pt>
                <c:pt idx="196">
                  <c:v>2018M05</c:v>
                </c:pt>
                <c:pt idx="197">
                  <c:v>2018M06</c:v>
                </c:pt>
                <c:pt idx="198">
                  <c:v>2018M07</c:v>
                </c:pt>
                <c:pt idx="199">
                  <c:v>2018M08</c:v>
                </c:pt>
                <c:pt idx="200">
                  <c:v>2018M09</c:v>
                </c:pt>
                <c:pt idx="201">
                  <c:v>2018M10</c:v>
                </c:pt>
                <c:pt idx="202">
                  <c:v>2018M11</c:v>
                </c:pt>
                <c:pt idx="203">
                  <c:v>2018M12</c:v>
                </c:pt>
                <c:pt idx="204">
                  <c:v>2019M01</c:v>
                </c:pt>
                <c:pt idx="205">
                  <c:v>2019M02</c:v>
                </c:pt>
                <c:pt idx="206">
                  <c:v>2019M03</c:v>
                </c:pt>
                <c:pt idx="207">
                  <c:v>2019M04</c:v>
                </c:pt>
                <c:pt idx="208">
                  <c:v>2019M05</c:v>
                </c:pt>
                <c:pt idx="209">
                  <c:v>2019M06</c:v>
                </c:pt>
                <c:pt idx="210">
                  <c:v>2019M07</c:v>
                </c:pt>
                <c:pt idx="211">
                  <c:v>2019M08</c:v>
                </c:pt>
                <c:pt idx="212">
                  <c:v>2019M09</c:v>
                </c:pt>
                <c:pt idx="213">
                  <c:v>2019M10</c:v>
                </c:pt>
                <c:pt idx="214">
                  <c:v>2019M11</c:v>
                </c:pt>
                <c:pt idx="215">
                  <c:v>2019M12</c:v>
                </c:pt>
                <c:pt idx="216">
                  <c:v>2020M01</c:v>
                </c:pt>
                <c:pt idx="217">
                  <c:v>2020M02</c:v>
                </c:pt>
                <c:pt idx="218">
                  <c:v>2020M03</c:v>
                </c:pt>
                <c:pt idx="219">
                  <c:v>2020M04</c:v>
                </c:pt>
                <c:pt idx="220">
                  <c:v>2020M05</c:v>
                </c:pt>
                <c:pt idx="221">
                  <c:v>2020M06</c:v>
                </c:pt>
                <c:pt idx="222">
                  <c:v>2020M07</c:v>
                </c:pt>
                <c:pt idx="223">
                  <c:v>2020M08</c:v>
                </c:pt>
                <c:pt idx="224">
                  <c:v>2020M09</c:v>
                </c:pt>
                <c:pt idx="225">
                  <c:v>2020M10</c:v>
                </c:pt>
                <c:pt idx="226">
                  <c:v>2020M11</c:v>
                </c:pt>
                <c:pt idx="227">
                  <c:v>2020M12</c:v>
                </c:pt>
                <c:pt idx="228">
                  <c:v>2021M1</c:v>
                </c:pt>
                <c:pt idx="229">
                  <c:v>2021M2</c:v>
                </c:pt>
                <c:pt idx="230">
                  <c:v>2021M3</c:v>
                </c:pt>
                <c:pt idx="231">
                  <c:v>2021M4</c:v>
                </c:pt>
                <c:pt idx="232">
                  <c:v>2021M5</c:v>
                </c:pt>
                <c:pt idx="233">
                  <c:v>2021M6</c:v>
                </c:pt>
                <c:pt idx="234">
                  <c:v>2021M7</c:v>
                </c:pt>
                <c:pt idx="235">
                  <c:v>2021M8</c:v>
                </c:pt>
                <c:pt idx="236">
                  <c:v>2021M9</c:v>
                </c:pt>
                <c:pt idx="237">
                  <c:v>2021M10</c:v>
                </c:pt>
                <c:pt idx="238">
                  <c:v>2021M11</c:v>
                </c:pt>
                <c:pt idx="239">
                  <c:v>2021M12</c:v>
                </c:pt>
                <c:pt idx="240">
                  <c:v>2022M1</c:v>
                </c:pt>
                <c:pt idx="241">
                  <c:v>2022M2</c:v>
                </c:pt>
                <c:pt idx="242">
                  <c:v>2022M3</c:v>
                </c:pt>
                <c:pt idx="243">
                  <c:v>2022M4</c:v>
                </c:pt>
                <c:pt idx="244">
                  <c:v>2022M5</c:v>
                </c:pt>
                <c:pt idx="245">
                  <c:v>2022M6</c:v>
                </c:pt>
                <c:pt idx="246">
                  <c:v>2022M7</c:v>
                </c:pt>
                <c:pt idx="247">
                  <c:v>2022M8</c:v>
                </c:pt>
              </c:strCache>
            </c:strRef>
          </c:cat>
          <c:val>
            <c:numRef>
              <c:f>polttonesteiden_hinnat_eur!$D$2:$D$249</c:f>
              <c:numCache>
                <c:formatCode>General</c:formatCode>
                <c:ptCount val="248"/>
                <c:pt idx="0">
                  <c:v>1.03</c:v>
                </c:pt>
                <c:pt idx="1">
                  <c:v>1.04</c:v>
                </c:pt>
                <c:pt idx="2">
                  <c:v>1.06</c:v>
                </c:pt>
                <c:pt idx="3">
                  <c:v>1.1499999999999999</c:v>
                </c:pt>
                <c:pt idx="4">
                  <c:v>1.1399999999999999</c:v>
                </c:pt>
                <c:pt idx="5">
                  <c:v>1.1299999999999999</c:v>
                </c:pt>
                <c:pt idx="6">
                  <c:v>1.1399999999999999</c:v>
                </c:pt>
                <c:pt idx="7">
                  <c:v>1.1200000000000001</c:v>
                </c:pt>
                <c:pt idx="8">
                  <c:v>1.1299999999999999</c:v>
                </c:pt>
                <c:pt idx="9">
                  <c:v>1.1200000000000001</c:v>
                </c:pt>
                <c:pt idx="10">
                  <c:v>1.1100000000000001</c:v>
                </c:pt>
                <c:pt idx="11">
                  <c:v>1.08</c:v>
                </c:pt>
                <c:pt idx="12">
                  <c:v>1.1499999999999999</c:v>
                </c:pt>
                <c:pt idx="13">
                  <c:v>1.18</c:v>
                </c:pt>
                <c:pt idx="14">
                  <c:v>1.17</c:v>
                </c:pt>
                <c:pt idx="15">
                  <c:v>1.1299999999999999</c:v>
                </c:pt>
                <c:pt idx="16">
                  <c:v>1.1000000000000001</c:v>
                </c:pt>
                <c:pt idx="17">
                  <c:v>1.1000000000000001</c:v>
                </c:pt>
                <c:pt idx="18">
                  <c:v>1.1200000000000001</c:v>
                </c:pt>
                <c:pt idx="19">
                  <c:v>1.1399999999999999</c:v>
                </c:pt>
                <c:pt idx="20">
                  <c:v>1.1200000000000001</c:v>
                </c:pt>
                <c:pt idx="21">
                  <c:v>1.07</c:v>
                </c:pt>
                <c:pt idx="22">
                  <c:v>1.06</c:v>
                </c:pt>
                <c:pt idx="23">
                  <c:v>1.07</c:v>
                </c:pt>
                <c:pt idx="24">
                  <c:v>1.0900000000000001</c:v>
                </c:pt>
                <c:pt idx="25">
                  <c:v>1.1100000000000001</c:v>
                </c:pt>
                <c:pt idx="26">
                  <c:v>1.1299999999999999</c:v>
                </c:pt>
                <c:pt idx="27">
                  <c:v>1.1499999999999999</c:v>
                </c:pt>
                <c:pt idx="28">
                  <c:v>1.21</c:v>
                </c:pt>
                <c:pt idx="29">
                  <c:v>1.19</c:v>
                </c:pt>
                <c:pt idx="30">
                  <c:v>1.2</c:v>
                </c:pt>
                <c:pt idx="31">
                  <c:v>1.2</c:v>
                </c:pt>
                <c:pt idx="32">
                  <c:v>1.19</c:v>
                </c:pt>
                <c:pt idx="33">
                  <c:v>1.23</c:v>
                </c:pt>
                <c:pt idx="34">
                  <c:v>1.19</c:v>
                </c:pt>
                <c:pt idx="35">
                  <c:v>1.1499999999999999</c:v>
                </c:pt>
                <c:pt idx="36">
                  <c:v>1.1200000000000001</c:v>
                </c:pt>
                <c:pt idx="37">
                  <c:v>1.1599999999999999</c:v>
                </c:pt>
                <c:pt idx="38">
                  <c:v>1.1599999999999999</c:v>
                </c:pt>
                <c:pt idx="39">
                  <c:v>1.25</c:v>
                </c:pt>
                <c:pt idx="40">
                  <c:v>1.21</c:v>
                </c:pt>
                <c:pt idx="41">
                  <c:v>1.24</c:v>
                </c:pt>
                <c:pt idx="42">
                  <c:v>1.24</c:v>
                </c:pt>
                <c:pt idx="43">
                  <c:v>1.31</c:v>
                </c:pt>
                <c:pt idx="44">
                  <c:v>1.39</c:v>
                </c:pt>
                <c:pt idx="45">
                  <c:v>1.36</c:v>
                </c:pt>
                <c:pt idx="46">
                  <c:v>1.25</c:v>
                </c:pt>
                <c:pt idx="47">
                  <c:v>1.25</c:v>
                </c:pt>
                <c:pt idx="48">
                  <c:v>1.26</c:v>
                </c:pt>
                <c:pt idx="49">
                  <c:v>1.28</c:v>
                </c:pt>
                <c:pt idx="50">
                  <c:v>1.27</c:v>
                </c:pt>
                <c:pt idx="51">
                  <c:v>1.36</c:v>
                </c:pt>
                <c:pt idx="52">
                  <c:v>1.38</c:v>
                </c:pt>
                <c:pt idx="53">
                  <c:v>1.37</c:v>
                </c:pt>
                <c:pt idx="54">
                  <c:v>1.44</c:v>
                </c:pt>
                <c:pt idx="55">
                  <c:v>1.42</c:v>
                </c:pt>
                <c:pt idx="56">
                  <c:v>1.31</c:v>
                </c:pt>
                <c:pt idx="57">
                  <c:v>1.27</c:v>
                </c:pt>
                <c:pt idx="58">
                  <c:v>1.24</c:v>
                </c:pt>
                <c:pt idx="59">
                  <c:v>1.24</c:v>
                </c:pt>
                <c:pt idx="60">
                  <c:v>1.22</c:v>
                </c:pt>
                <c:pt idx="61">
                  <c:v>1.23</c:v>
                </c:pt>
                <c:pt idx="62">
                  <c:v>1.3</c:v>
                </c:pt>
                <c:pt idx="63">
                  <c:v>1.33</c:v>
                </c:pt>
                <c:pt idx="64">
                  <c:v>1.38</c:v>
                </c:pt>
                <c:pt idx="65">
                  <c:v>1.38</c:v>
                </c:pt>
                <c:pt idx="66">
                  <c:v>1.39</c:v>
                </c:pt>
                <c:pt idx="67">
                  <c:v>1.36</c:v>
                </c:pt>
                <c:pt idx="68">
                  <c:v>1.35</c:v>
                </c:pt>
                <c:pt idx="69">
                  <c:v>1.33</c:v>
                </c:pt>
                <c:pt idx="70">
                  <c:v>1.39</c:v>
                </c:pt>
                <c:pt idx="71">
                  <c:v>1.36</c:v>
                </c:pt>
                <c:pt idx="72">
                  <c:v>1.46</c:v>
                </c:pt>
                <c:pt idx="73">
                  <c:v>1.44</c:v>
                </c:pt>
                <c:pt idx="74">
                  <c:v>1.46</c:v>
                </c:pt>
                <c:pt idx="75">
                  <c:v>1.46</c:v>
                </c:pt>
                <c:pt idx="76">
                  <c:v>1.51</c:v>
                </c:pt>
                <c:pt idx="77">
                  <c:v>1.61</c:v>
                </c:pt>
                <c:pt idx="78">
                  <c:v>1.61</c:v>
                </c:pt>
                <c:pt idx="79">
                  <c:v>1.55</c:v>
                </c:pt>
                <c:pt idx="80">
                  <c:v>1.54</c:v>
                </c:pt>
                <c:pt idx="81">
                  <c:v>1.45</c:v>
                </c:pt>
                <c:pt idx="82">
                  <c:v>1.28</c:v>
                </c:pt>
                <c:pt idx="83">
                  <c:v>1.2</c:v>
                </c:pt>
                <c:pt idx="84">
                  <c:v>1.19</c:v>
                </c:pt>
                <c:pt idx="85">
                  <c:v>1.24</c:v>
                </c:pt>
                <c:pt idx="86">
                  <c:v>1.24</c:v>
                </c:pt>
                <c:pt idx="87">
                  <c:v>1.27</c:v>
                </c:pt>
                <c:pt idx="88">
                  <c:v>1.34</c:v>
                </c:pt>
                <c:pt idx="89">
                  <c:v>1.39</c:v>
                </c:pt>
                <c:pt idx="90">
                  <c:v>1.39</c:v>
                </c:pt>
                <c:pt idx="91">
                  <c:v>1.4</c:v>
                </c:pt>
                <c:pt idx="92">
                  <c:v>1.36</c:v>
                </c:pt>
                <c:pt idx="93">
                  <c:v>1.33</c:v>
                </c:pt>
                <c:pt idx="94">
                  <c:v>1.37</c:v>
                </c:pt>
                <c:pt idx="95">
                  <c:v>1.36</c:v>
                </c:pt>
                <c:pt idx="96">
                  <c:v>1.4</c:v>
                </c:pt>
                <c:pt idx="97">
                  <c:v>1.39</c:v>
                </c:pt>
                <c:pt idx="98">
                  <c:v>1.45</c:v>
                </c:pt>
                <c:pt idx="99">
                  <c:v>1.48</c:v>
                </c:pt>
                <c:pt idx="100">
                  <c:v>1.5</c:v>
                </c:pt>
                <c:pt idx="101">
                  <c:v>1.48</c:v>
                </c:pt>
                <c:pt idx="102">
                  <c:v>1.48</c:v>
                </c:pt>
                <c:pt idx="103">
                  <c:v>1.47</c:v>
                </c:pt>
                <c:pt idx="104">
                  <c:v>1.47</c:v>
                </c:pt>
                <c:pt idx="105">
                  <c:v>1.46</c:v>
                </c:pt>
                <c:pt idx="106">
                  <c:v>1.47</c:v>
                </c:pt>
                <c:pt idx="107">
                  <c:v>1.54</c:v>
                </c:pt>
                <c:pt idx="108">
                  <c:v>1.56</c:v>
                </c:pt>
                <c:pt idx="109">
                  <c:v>1.56</c:v>
                </c:pt>
                <c:pt idx="110">
                  <c:v>1.61</c:v>
                </c:pt>
                <c:pt idx="111">
                  <c:v>1.63</c:v>
                </c:pt>
                <c:pt idx="112">
                  <c:v>1.65</c:v>
                </c:pt>
                <c:pt idx="113">
                  <c:v>1.64</c:v>
                </c:pt>
                <c:pt idx="114">
                  <c:v>1.63</c:v>
                </c:pt>
                <c:pt idx="115">
                  <c:v>1.63</c:v>
                </c:pt>
                <c:pt idx="116">
                  <c:v>1.64</c:v>
                </c:pt>
                <c:pt idx="117">
                  <c:v>1.62</c:v>
                </c:pt>
                <c:pt idx="118">
                  <c:v>1.62</c:v>
                </c:pt>
                <c:pt idx="119">
                  <c:v>1.59</c:v>
                </c:pt>
                <c:pt idx="120">
                  <c:v>1.66</c:v>
                </c:pt>
                <c:pt idx="121">
                  <c:v>1.69</c:v>
                </c:pt>
                <c:pt idx="122">
                  <c:v>1.73</c:v>
                </c:pt>
                <c:pt idx="123">
                  <c:v>1.78</c:v>
                </c:pt>
                <c:pt idx="124">
                  <c:v>1.74</c:v>
                </c:pt>
                <c:pt idx="125">
                  <c:v>1.7</c:v>
                </c:pt>
                <c:pt idx="126">
                  <c:v>1.72</c:v>
                </c:pt>
                <c:pt idx="127">
                  <c:v>1.75</c:v>
                </c:pt>
                <c:pt idx="128">
                  <c:v>1.8</c:v>
                </c:pt>
                <c:pt idx="129">
                  <c:v>1.77</c:v>
                </c:pt>
                <c:pt idx="130">
                  <c:v>1.69</c:v>
                </c:pt>
                <c:pt idx="131">
                  <c:v>1.66</c:v>
                </c:pt>
                <c:pt idx="132">
                  <c:v>1.68</c:v>
                </c:pt>
                <c:pt idx="133">
                  <c:v>1.71</c:v>
                </c:pt>
                <c:pt idx="134">
                  <c:v>1.73</c:v>
                </c:pt>
                <c:pt idx="135">
                  <c:v>1.72</c:v>
                </c:pt>
                <c:pt idx="136">
                  <c:v>1.68</c:v>
                </c:pt>
                <c:pt idx="137">
                  <c:v>1.7</c:v>
                </c:pt>
                <c:pt idx="138">
                  <c:v>1.72</c:v>
                </c:pt>
                <c:pt idx="139">
                  <c:v>1.73</c:v>
                </c:pt>
                <c:pt idx="140">
                  <c:v>1.73</c:v>
                </c:pt>
                <c:pt idx="141">
                  <c:v>1.69</c:v>
                </c:pt>
                <c:pt idx="142">
                  <c:v>1.66</c:v>
                </c:pt>
                <c:pt idx="143">
                  <c:v>1.66</c:v>
                </c:pt>
                <c:pt idx="144">
                  <c:v>1.68</c:v>
                </c:pt>
                <c:pt idx="145">
                  <c:v>1.68</c:v>
                </c:pt>
                <c:pt idx="146">
                  <c:v>1.67</c:v>
                </c:pt>
                <c:pt idx="147">
                  <c:v>1.68</c:v>
                </c:pt>
                <c:pt idx="148">
                  <c:v>1.68</c:v>
                </c:pt>
                <c:pt idx="149">
                  <c:v>1.7</c:v>
                </c:pt>
                <c:pt idx="150">
                  <c:v>1.73</c:v>
                </c:pt>
                <c:pt idx="151">
                  <c:v>1.71</c:v>
                </c:pt>
                <c:pt idx="152">
                  <c:v>1.7</c:v>
                </c:pt>
                <c:pt idx="153">
                  <c:v>1.67</c:v>
                </c:pt>
                <c:pt idx="154">
                  <c:v>1.6</c:v>
                </c:pt>
                <c:pt idx="155">
                  <c:v>1.52</c:v>
                </c:pt>
                <c:pt idx="156">
                  <c:v>1.43</c:v>
                </c:pt>
                <c:pt idx="157">
                  <c:v>1.46</c:v>
                </c:pt>
                <c:pt idx="158">
                  <c:v>1.53</c:v>
                </c:pt>
                <c:pt idx="159">
                  <c:v>1.57</c:v>
                </c:pt>
                <c:pt idx="160">
                  <c:v>1.62</c:v>
                </c:pt>
                <c:pt idx="161">
                  <c:v>1.64</c:v>
                </c:pt>
                <c:pt idx="162">
                  <c:v>1.64</c:v>
                </c:pt>
                <c:pt idx="163">
                  <c:v>1.61</c:v>
                </c:pt>
                <c:pt idx="164">
                  <c:v>1.52</c:v>
                </c:pt>
                <c:pt idx="165">
                  <c:v>1.49</c:v>
                </c:pt>
                <c:pt idx="166">
                  <c:v>1.49</c:v>
                </c:pt>
                <c:pt idx="167">
                  <c:v>1.46</c:v>
                </c:pt>
                <c:pt idx="168">
                  <c:v>1.44</c:v>
                </c:pt>
                <c:pt idx="169">
                  <c:v>1.4</c:v>
                </c:pt>
                <c:pt idx="170">
                  <c:v>1.4</c:v>
                </c:pt>
                <c:pt idx="171">
                  <c:v>1.43</c:v>
                </c:pt>
                <c:pt idx="172">
                  <c:v>1.48</c:v>
                </c:pt>
                <c:pt idx="173">
                  <c:v>1.51</c:v>
                </c:pt>
                <c:pt idx="174">
                  <c:v>1.49</c:v>
                </c:pt>
                <c:pt idx="175">
                  <c:v>1.44</c:v>
                </c:pt>
                <c:pt idx="176">
                  <c:v>1.46</c:v>
                </c:pt>
                <c:pt idx="177">
                  <c:v>1.49</c:v>
                </c:pt>
                <c:pt idx="178">
                  <c:v>1.48</c:v>
                </c:pt>
                <c:pt idx="179">
                  <c:v>1.51</c:v>
                </c:pt>
                <c:pt idx="180">
                  <c:v>1.57</c:v>
                </c:pt>
                <c:pt idx="181">
                  <c:v>1.58</c:v>
                </c:pt>
                <c:pt idx="182">
                  <c:v>1.55</c:v>
                </c:pt>
                <c:pt idx="183">
                  <c:v>1.57</c:v>
                </c:pt>
                <c:pt idx="184">
                  <c:v>1.56</c:v>
                </c:pt>
                <c:pt idx="185">
                  <c:v>1.54</c:v>
                </c:pt>
                <c:pt idx="186">
                  <c:v>1.53</c:v>
                </c:pt>
                <c:pt idx="187">
                  <c:v>1.52</c:v>
                </c:pt>
                <c:pt idx="188">
                  <c:v>1.56</c:v>
                </c:pt>
                <c:pt idx="189">
                  <c:v>1.52</c:v>
                </c:pt>
                <c:pt idx="190">
                  <c:v>1.57</c:v>
                </c:pt>
                <c:pt idx="191">
                  <c:v>1.51</c:v>
                </c:pt>
                <c:pt idx="192">
                  <c:v>1.55</c:v>
                </c:pt>
                <c:pt idx="193">
                  <c:v>1.53</c:v>
                </c:pt>
                <c:pt idx="194">
                  <c:v>1.51</c:v>
                </c:pt>
                <c:pt idx="195">
                  <c:v>1.57</c:v>
                </c:pt>
                <c:pt idx="196">
                  <c:v>1.62</c:v>
                </c:pt>
                <c:pt idx="197">
                  <c:v>1.66</c:v>
                </c:pt>
                <c:pt idx="198">
                  <c:v>1.64</c:v>
                </c:pt>
                <c:pt idx="199">
                  <c:v>1.66</c:v>
                </c:pt>
                <c:pt idx="200">
                  <c:v>1.67</c:v>
                </c:pt>
                <c:pt idx="201">
                  <c:v>1.67</c:v>
                </c:pt>
                <c:pt idx="202">
                  <c:v>1.67</c:v>
                </c:pt>
                <c:pt idx="203">
                  <c:v>1.57</c:v>
                </c:pt>
                <c:pt idx="204">
                  <c:v>1.53</c:v>
                </c:pt>
                <c:pt idx="205">
                  <c:v>1.52</c:v>
                </c:pt>
                <c:pt idx="206">
                  <c:v>1.57</c:v>
                </c:pt>
                <c:pt idx="207">
                  <c:v>1.65</c:v>
                </c:pt>
                <c:pt idx="208">
                  <c:v>1.68</c:v>
                </c:pt>
                <c:pt idx="209">
                  <c:v>1.66</c:v>
                </c:pt>
                <c:pt idx="210">
                  <c:v>1.65</c:v>
                </c:pt>
                <c:pt idx="211">
                  <c:v>1.63</c:v>
                </c:pt>
                <c:pt idx="212">
                  <c:v>1.63</c:v>
                </c:pt>
                <c:pt idx="213">
                  <c:v>1.62</c:v>
                </c:pt>
                <c:pt idx="214">
                  <c:v>1.62</c:v>
                </c:pt>
                <c:pt idx="215">
                  <c:v>1.63</c:v>
                </c:pt>
                <c:pt idx="216">
                  <c:v>1.64</c:v>
                </c:pt>
                <c:pt idx="217">
                  <c:v>1.59</c:v>
                </c:pt>
                <c:pt idx="218">
                  <c:v>1.52</c:v>
                </c:pt>
                <c:pt idx="219">
                  <c:v>1.42</c:v>
                </c:pt>
                <c:pt idx="220">
                  <c:v>1.36</c:v>
                </c:pt>
                <c:pt idx="221">
                  <c:v>1.43</c:v>
                </c:pt>
                <c:pt idx="222">
                  <c:v>1.49</c:v>
                </c:pt>
                <c:pt idx="223">
                  <c:v>1.54</c:v>
                </c:pt>
                <c:pt idx="224">
                  <c:v>1.54</c:v>
                </c:pt>
                <c:pt idx="225">
                  <c:v>1.53</c:v>
                </c:pt>
                <c:pt idx="226">
                  <c:v>1.47</c:v>
                </c:pt>
                <c:pt idx="227">
                  <c:v>1.51</c:v>
                </c:pt>
                <c:pt idx="228">
                  <c:v>1.57</c:v>
                </c:pt>
                <c:pt idx="229">
                  <c:v>1.64</c:v>
                </c:pt>
                <c:pt idx="230">
                  <c:v>1.7</c:v>
                </c:pt>
                <c:pt idx="231">
                  <c:v>1.73</c:v>
                </c:pt>
                <c:pt idx="232">
                  <c:v>1.75</c:v>
                </c:pt>
                <c:pt idx="233">
                  <c:v>1.73</c:v>
                </c:pt>
                <c:pt idx="234">
                  <c:v>1.79</c:v>
                </c:pt>
                <c:pt idx="235">
                  <c:v>1.82</c:v>
                </c:pt>
                <c:pt idx="236">
                  <c:v>1.8</c:v>
                </c:pt>
                <c:pt idx="237">
                  <c:v>1.88</c:v>
                </c:pt>
                <c:pt idx="238">
                  <c:v>1.97</c:v>
                </c:pt>
                <c:pt idx="239">
                  <c:v>1.9</c:v>
                </c:pt>
                <c:pt idx="240">
                  <c:v>1.97</c:v>
                </c:pt>
                <c:pt idx="241">
                  <c:v>2.0299999999999998</c:v>
                </c:pt>
                <c:pt idx="242">
                  <c:v>2.3199999999999998</c:v>
                </c:pt>
                <c:pt idx="243">
                  <c:v>2.2599999999999998</c:v>
                </c:pt>
                <c:pt idx="244">
                  <c:v>2.39</c:v>
                </c:pt>
                <c:pt idx="245">
                  <c:v>2.67</c:v>
                </c:pt>
                <c:pt idx="246">
                  <c:v>2.42</c:v>
                </c:pt>
                <c:pt idx="247">
                  <c:v>2.23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3E-4C52-BF8E-643A41488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979160"/>
        <c:axId val="441979816"/>
      </c:lineChart>
      <c:catAx>
        <c:axId val="44197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1979816"/>
        <c:crosses val="autoZero"/>
        <c:auto val="1"/>
        <c:lblAlgn val="ctr"/>
        <c:lblOffset val="100"/>
        <c:noMultiLvlLbl val="0"/>
      </c:catAx>
      <c:valAx>
        <c:axId val="441979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1979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Viennin arvo sotaa käyviin maihin vuonna 2021, 36 Milj.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2269488188976381"/>
          <c:y val="0.29671296296296296"/>
          <c:w val="0.36016601049868768"/>
          <c:h val="0.600276684164479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80-4722-A605-F638595AB0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80-4722-A605-F638595AB0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80-4722-A605-F638595AB0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80-4722-A605-F638595AB0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80-4722-A605-F638595AB029}"/>
              </c:ext>
            </c:extLst>
          </c:dPt>
          <c:dLbls>
            <c:dLbl>
              <c:idx val="0"/>
              <c:layout>
                <c:manualLayout>
                  <c:x val="4.4689790959828661E-2"/>
                  <c:y val="-2.61883478348733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80-4722-A605-F638595AB029}"/>
                </c:ext>
              </c:extLst>
            </c:dLbl>
            <c:dLbl>
              <c:idx val="1"/>
              <c:layout>
                <c:manualLayout>
                  <c:x val="-5.2576224658621953E-2"/>
                  <c:y val="0.152765362370093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80-4722-A605-F638595AB029}"/>
                </c:ext>
              </c:extLst>
            </c:dLbl>
            <c:dLbl>
              <c:idx val="2"/>
              <c:layout>
                <c:manualLayout>
                  <c:x val="-0.14835044165063679"/>
                  <c:y val="0.147353447496658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80-4722-A605-F638595AB029}"/>
                </c:ext>
              </c:extLst>
            </c:dLbl>
            <c:dLbl>
              <c:idx val="3"/>
              <c:layout>
                <c:manualLayout>
                  <c:x val="-0.12252019786047884"/>
                  <c:y val="1.49486663704152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80-4722-A605-F638595AB029}"/>
                </c:ext>
              </c:extLst>
            </c:dLbl>
            <c:dLbl>
              <c:idx val="4"/>
              <c:layout>
                <c:manualLayout>
                  <c:x val="0.27202069267727036"/>
                  <c:y val="7.8703546184113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80-4722-A605-F638595AB02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Luke_Kal_Ulkaupp_01!$H$93:$H$97</c:f>
              <c:strCache>
                <c:ptCount val="5"/>
                <c:pt idx="0">
                  <c:v>Kalarehu</c:v>
                </c:pt>
                <c:pt idx="1">
                  <c:v>Kirjolohi ja lohi</c:v>
                </c:pt>
                <c:pt idx="2">
                  <c:v>Silakka, kilohaili ja kuore</c:v>
                </c:pt>
                <c:pt idx="3">
                  <c:v>Kalanpoikaset</c:v>
                </c:pt>
                <c:pt idx="4">
                  <c:v>Muuta kalatuotteet</c:v>
                </c:pt>
              </c:strCache>
            </c:strRef>
          </c:cat>
          <c:val>
            <c:numRef>
              <c:f>Luke_Kal_Ulkaupp_01!$J$93:$J$97</c:f>
              <c:numCache>
                <c:formatCode>0</c:formatCode>
                <c:ptCount val="5"/>
                <c:pt idx="0" formatCode="General">
                  <c:v>24700</c:v>
                </c:pt>
                <c:pt idx="1">
                  <c:v>4776</c:v>
                </c:pt>
                <c:pt idx="2">
                  <c:v>2679</c:v>
                </c:pt>
                <c:pt idx="3">
                  <c:v>1682</c:v>
                </c:pt>
                <c:pt idx="4">
                  <c:v>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80-4722-A605-F638595AB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/>
              <a:t>Viennin arvo 2021</a:t>
            </a:r>
          </a:p>
          <a:p>
            <a:pPr>
              <a:defRPr sz="1800"/>
            </a:pPr>
            <a:r>
              <a:rPr lang="fi-FI" sz="1800"/>
              <a:t>11 Milj.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0405030621172352"/>
          <c:y val="0.23333442694663167"/>
          <c:w val="0.38078849518810154"/>
          <c:h val="0.634647491980169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41-4DAF-A7F0-788B0B6DEB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41-4DAF-A7F0-788B0B6DEB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41-4DAF-A7F0-788B0B6DEB8A}"/>
              </c:ext>
            </c:extLst>
          </c:dPt>
          <c:dLbls>
            <c:dLbl>
              <c:idx val="1"/>
              <c:layout>
                <c:manualLayout>
                  <c:x val="5.4658792650918633E-3"/>
                  <c:y val="-0.208036599591717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41-4DAF-A7F0-788B0B6DE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Luke_Kal_Ulkaupp_01!$M$68:$M$70</c:f>
              <c:strCache>
                <c:ptCount val="3"/>
                <c:pt idx="0">
                  <c:v>Ukraina</c:v>
                </c:pt>
                <c:pt idx="1">
                  <c:v>Valko-Venäjä</c:v>
                </c:pt>
                <c:pt idx="2">
                  <c:v>Venäjä</c:v>
                </c:pt>
              </c:strCache>
            </c:strRef>
          </c:cat>
          <c:val>
            <c:numRef>
              <c:f>Luke_Kal_Ulkaupp_01!$N$68:$N$70</c:f>
              <c:numCache>
                <c:formatCode>0</c:formatCode>
                <c:ptCount val="3"/>
                <c:pt idx="0">
                  <c:v>1426</c:v>
                </c:pt>
                <c:pt idx="1">
                  <c:v>7234</c:v>
                </c:pt>
                <c:pt idx="2">
                  <c:v>1964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41-4DAF-A7F0-788B0B6DEB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08617672790901"/>
          <c:y val="0.88020778652668419"/>
          <c:w val="0.54845428696412946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Kirjolohen vienti Valko-Venäjälle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Luke_Kal_Ulkaupp_01!$H$4</c:f>
              <c:strCache>
                <c:ptCount val="1"/>
                <c:pt idx="0">
                  <c:v>1 000 €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Luke_Kal_Ulkaupp_01!$G$5:$G$16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Luke_Kal_Ulkaupp_01!$H$5:$H$16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974</c:v>
                </c:pt>
                <c:pt idx="6">
                  <c:v>6007</c:v>
                </c:pt>
                <c:pt idx="7">
                  <c:v>4725</c:v>
                </c:pt>
                <c:pt idx="8">
                  <c:v>3846</c:v>
                </c:pt>
                <c:pt idx="9">
                  <c:v>3383</c:v>
                </c:pt>
                <c:pt idx="10">
                  <c:v>17020</c:v>
                </c:pt>
                <c:pt idx="11">
                  <c:v>4777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E-4682-8259-8CF260649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27"/>
        <c:axId val="633381160"/>
        <c:axId val="633381816"/>
      </c:barChart>
      <c:catAx>
        <c:axId val="63338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3381816"/>
        <c:crosses val="autoZero"/>
        <c:auto val="1"/>
        <c:lblAlgn val="ctr"/>
        <c:lblOffset val="100"/>
        <c:noMultiLvlLbl val="0"/>
      </c:catAx>
      <c:valAx>
        <c:axId val="63338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050" dirty="0"/>
                  <a:t>Viennin</a:t>
                </a:r>
                <a:r>
                  <a:rPr lang="fi-FI" sz="1050" baseline="0" dirty="0"/>
                  <a:t> arvo</a:t>
                </a:r>
                <a:r>
                  <a:rPr lang="fi-FI" sz="1050" dirty="0"/>
                  <a:t>,</a:t>
                </a:r>
                <a:r>
                  <a:rPr lang="fi-FI" sz="1050" baseline="0" dirty="0"/>
                  <a:t> €</a:t>
                </a:r>
                <a:endParaRPr lang="fi-FI" sz="105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3381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Pakastetun silakan, kilohailin ja kuoreen </a:t>
            </a:r>
          </a:p>
          <a:p>
            <a:pPr>
              <a:defRPr/>
            </a:pPr>
            <a:r>
              <a:rPr lang="fi-FI"/>
              <a:t>viennin arvo 2010-2021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Luke_Kal_Ulkaupp_01!$B$13</c:f>
              <c:strCache>
                <c:ptCount val="1"/>
                <c:pt idx="0">
                  <c:v>Ukraina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Luke_Kal_Ulkaupp_01!$C$13:$N$13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51</c:v>
                </c:pt>
                <c:pt idx="3">
                  <c:v>482</c:v>
                </c:pt>
                <c:pt idx="4">
                  <c:v>518</c:v>
                </c:pt>
                <c:pt idx="5">
                  <c:v>622</c:v>
                </c:pt>
                <c:pt idx="6">
                  <c:v>400</c:v>
                </c:pt>
                <c:pt idx="7">
                  <c:v>400</c:v>
                </c:pt>
                <c:pt idx="8">
                  <c:v>326</c:v>
                </c:pt>
                <c:pt idx="9">
                  <c:v>807</c:v>
                </c:pt>
                <c:pt idx="10">
                  <c:v>1262</c:v>
                </c:pt>
                <c:pt idx="11">
                  <c:v>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C-4086-90DF-67CF8242DA30}"/>
            </c:ext>
          </c:extLst>
        </c:ser>
        <c:ser>
          <c:idx val="1"/>
          <c:order val="1"/>
          <c:tx>
            <c:strRef>
              <c:f>Luke_Kal_Ulkaupp_01!$B$14</c:f>
              <c:strCache>
                <c:ptCount val="1"/>
                <c:pt idx="0">
                  <c:v>Valko-Venäjä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Luke_Kal_Ulkaupp_01!$C$14:$N$14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400</c:v>
                </c:pt>
                <c:pt idx="6">
                  <c:v>1186</c:v>
                </c:pt>
                <c:pt idx="7">
                  <c:v>2059</c:v>
                </c:pt>
                <c:pt idx="8">
                  <c:v>508</c:v>
                </c:pt>
                <c:pt idx="9">
                  <c:v>519</c:v>
                </c:pt>
                <c:pt idx="10">
                  <c:v>869</c:v>
                </c:pt>
                <c:pt idx="11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3C-4086-90DF-67CF8242DA30}"/>
            </c:ext>
          </c:extLst>
        </c:ser>
        <c:ser>
          <c:idx val="2"/>
          <c:order val="2"/>
          <c:tx>
            <c:strRef>
              <c:f>Luke_Kal_Ulkaupp_01!$B$15</c:f>
              <c:strCache>
                <c:ptCount val="1"/>
                <c:pt idx="0">
                  <c:v>Venäjä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Luke_Kal_Ulkaupp_01!$C$15:$N$15</c:f>
              <c:numCache>
                <c:formatCode>0</c:formatCode>
                <c:ptCount val="12"/>
                <c:pt idx="0">
                  <c:v>4908</c:v>
                </c:pt>
                <c:pt idx="1">
                  <c:v>5173</c:v>
                </c:pt>
                <c:pt idx="2">
                  <c:v>7025</c:v>
                </c:pt>
                <c:pt idx="3">
                  <c:v>5157</c:v>
                </c:pt>
                <c:pt idx="4">
                  <c:v>3753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3C-4086-90DF-67CF8242D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732473776"/>
        <c:axId val="732474104"/>
      </c:barChart>
      <c:catAx>
        <c:axId val="7324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2474104"/>
        <c:crosses val="autoZero"/>
        <c:auto val="1"/>
        <c:lblAlgn val="ctr"/>
        <c:lblOffset val="100"/>
        <c:noMultiLvlLbl val="0"/>
      </c:catAx>
      <c:valAx>
        <c:axId val="732474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24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Pakastetun kokonaisen kalan vienti </a:t>
            </a:r>
          </a:p>
          <a:p>
            <a:pPr>
              <a:defRPr/>
            </a:pPr>
            <a:r>
              <a:rPr lang="fi-FI"/>
              <a:t>Ukrainaan 2021</a:t>
            </a:r>
          </a:p>
        </c:rich>
      </c:tx>
      <c:layout>
        <c:manualLayout>
          <c:xMode val="edge"/>
          <c:yMode val="edge"/>
          <c:x val="0.21738888888888888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80-4050-92F0-A457AE5C89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80-4050-92F0-A457AE5C89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80-4050-92F0-A457AE5C8962}"/>
              </c:ext>
            </c:extLst>
          </c:dPt>
          <c:cat>
            <c:strRef>
              <c:f>Luke_Kal_Ulkaupp_01!$W$17:$W$19</c:f>
              <c:strCache>
                <c:ptCount val="3"/>
                <c:pt idx="0">
                  <c:v>Silakka</c:v>
                </c:pt>
                <c:pt idx="1">
                  <c:v>Kilohaili</c:v>
                </c:pt>
                <c:pt idx="2">
                  <c:v>Muu</c:v>
                </c:pt>
              </c:strCache>
            </c:strRef>
          </c:cat>
          <c:val>
            <c:numRef>
              <c:f>Luke_Kal_Ulkaupp_01!$X$17:$X$19</c:f>
              <c:numCache>
                <c:formatCode>General</c:formatCode>
                <c:ptCount val="3"/>
                <c:pt idx="0" formatCode="0">
                  <c:v>255</c:v>
                </c:pt>
                <c:pt idx="1">
                  <c:v>0</c:v>
                </c:pt>
                <c:pt idx="2" formatCode="0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80-4050-92F0-A457AE5C8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Vienti Valko-Venäjälle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Luke_Kal_Ulkaupp_02!$C$25</c:f>
              <c:strCache>
                <c:ptCount val="1"/>
                <c:pt idx="0">
                  <c:v>Pakastettu kokonainen kala - silli ja silakka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Luke_Kal_Ulkaupp_02!$D$24:$AG$24</c:f>
              <c:strCache>
                <c:ptCount val="30"/>
                <c:pt idx="0">
                  <c:v>2020/01</c:v>
                </c:pt>
                <c:pt idx="1">
                  <c:v>2020/02</c:v>
                </c:pt>
                <c:pt idx="2">
                  <c:v>2020/03</c:v>
                </c:pt>
                <c:pt idx="3">
                  <c:v>2020/04</c:v>
                </c:pt>
                <c:pt idx="4">
                  <c:v>2020/05</c:v>
                </c:pt>
                <c:pt idx="5">
                  <c:v>2020/06</c:v>
                </c:pt>
                <c:pt idx="6">
                  <c:v>2020/07</c:v>
                </c:pt>
                <c:pt idx="7">
                  <c:v>2020/08</c:v>
                </c:pt>
                <c:pt idx="8">
                  <c:v>2020/09</c:v>
                </c:pt>
                <c:pt idx="9">
                  <c:v>2020/10</c:v>
                </c:pt>
                <c:pt idx="10">
                  <c:v>2020/11</c:v>
                </c:pt>
                <c:pt idx="11">
                  <c:v>2020/12</c:v>
                </c:pt>
                <c:pt idx="12">
                  <c:v>2021/01</c:v>
                </c:pt>
                <c:pt idx="13">
                  <c:v>2021/02</c:v>
                </c:pt>
                <c:pt idx="14">
                  <c:v>2021/03</c:v>
                </c:pt>
                <c:pt idx="15">
                  <c:v>2021/04</c:v>
                </c:pt>
                <c:pt idx="16">
                  <c:v>2021/05</c:v>
                </c:pt>
                <c:pt idx="17">
                  <c:v>2021/06</c:v>
                </c:pt>
                <c:pt idx="18">
                  <c:v>2021/07</c:v>
                </c:pt>
                <c:pt idx="19">
                  <c:v>2021/08</c:v>
                </c:pt>
                <c:pt idx="20">
                  <c:v>2021/09</c:v>
                </c:pt>
                <c:pt idx="21">
                  <c:v>2021/10</c:v>
                </c:pt>
                <c:pt idx="22">
                  <c:v>2021/11</c:v>
                </c:pt>
                <c:pt idx="23">
                  <c:v>2021/12</c:v>
                </c:pt>
                <c:pt idx="24">
                  <c:v>2022/01</c:v>
                </c:pt>
                <c:pt idx="25">
                  <c:v>2022/02</c:v>
                </c:pt>
                <c:pt idx="26">
                  <c:v>2022/03</c:v>
                </c:pt>
                <c:pt idx="27">
                  <c:v>2022/04</c:v>
                </c:pt>
                <c:pt idx="28">
                  <c:v>2022/05</c:v>
                </c:pt>
                <c:pt idx="29">
                  <c:v>2022/06</c:v>
                </c:pt>
              </c:strCache>
            </c:strRef>
          </c:cat>
          <c:val>
            <c:numRef>
              <c:f>Luke_Kal_Ulkaupp_02!$D$25:$AG$25</c:f>
              <c:numCache>
                <c:formatCode>0</c:formatCode>
                <c:ptCount val="30"/>
                <c:pt idx="0">
                  <c:v>40</c:v>
                </c:pt>
                <c:pt idx="1">
                  <c:v>61</c:v>
                </c:pt>
                <c:pt idx="2">
                  <c:v>40</c:v>
                </c:pt>
                <c:pt idx="3">
                  <c:v>0</c:v>
                </c:pt>
                <c:pt idx="4">
                  <c:v>101</c:v>
                </c:pt>
                <c:pt idx="5">
                  <c:v>86</c:v>
                </c:pt>
                <c:pt idx="6">
                  <c:v>192</c:v>
                </c:pt>
                <c:pt idx="7">
                  <c:v>267</c:v>
                </c:pt>
                <c:pt idx="8">
                  <c:v>184</c:v>
                </c:pt>
                <c:pt idx="9">
                  <c:v>0</c:v>
                </c:pt>
                <c:pt idx="10">
                  <c:v>31</c:v>
                </c:pt>
                <c:pt idx="11">
                  <c:v>102</c:v>
                </c:pt>
                <c:pt idx="12">
                  <c:v>135</c:v>
                </c:pt>
                <c:pt idx="13">
                  <c:v>370</c:v>
                </c:pt>
                <c:pt idx="14">
                  <c:v>368</c:v>
                </c:pt>
                <c:pt idx="15">
                  <c:v>300</c:v>
                </c:pt>
                <c:pt idx="16">
                  <c:v>404</c:v>
                </c:pt>
                <c:pt idx="17">
                  <c:v>127</c:v>
                </c:pt>
                <c:pt idx="18">
                  <c:v>80</c:v>
                </c:pt>
                <c:pt idx="19">
                  <c:v>154</c:v>
                </c:pt>
                <c:pt idx="20">
                  <c:v>0</c:v>
                </c:pt>
                <c:pt idx="21">
                  <c:v>286</c:v>
                </c:pt>
                <c:pt idx="22">
                  <c:v>502</c:v>
                </c:pt>
                <c:pt idx="23">
                  <c:v>297</c:v>
                </c:pt>
                <c:pt idx="24">
                  <c:v>119</c:v>
                </c:pt>
                <c:pt idx="25">
                  <c:v>202</c:v>
                </c:pt>
                <c:pt idx="26">
                  <c:v>102</c:v>
                </c:pt>
                <c:pt idx="27">
                  <c:v>82</c:v>
                </c:pt>
                <c:pt idx="28">
                  <c:v>18</c:v>
                </c:pt>
                <c:pt idx="2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B-44C7-845F-AD920158AAEE}"/>
            </c:ext>
          </c:extLst>
        </c:ser>
        <c:ser>
          <c:idx val="1"/>
          <c:order val="1"/>
          <c:tx>
            <c:strRef>
              <c:f>Luke_Kal_Ulkaupp_02!$C$26</c:f>
              <c:strCache>
                <c:ptCount val="1"/>
                <c:pt idx="0">
                  <c:v>Pakastettu kokonainen kala - kilohaili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Luke_Kal_Ulkaupp_02!$D$24:$AG$24</c:f>
              <c:strCache>
                <c:ptCount val="30"/>
                <c:pt idx="0">
                  <c:v>2020/01</c:v>
                </c:pt>
                <c:pt idx="1">
                  <c:v>2020/02</c:v>
                </c:pt>
                <c:pt idx="2">
                  <c:v>2020/03</c:v>
                </c:pt>
                <c:pt idx="3">
                  <c:v>2020/04</c:v>
                </c:pt>
                <c:pt idx="4">
                  <c:v>2020/05</c:v>
                </c:pt>
                <c:pt idx="5">
                  <c:v>2020/06</c:v>
                </c:pt>
                <c:pt idx="6">
                  <c:v>2020/07</c:v>
                </c:pt>
                <c:pt idx="7">
                  <c:v>2020/08</c:v>
                </c:pt>
                <c:pt idx="8">
                  <c:v>2020/09</c:v>
                </c:pt>
                <c:pt idx="9">
                  <c:v>2020/10</c:v>
                </c:pt>
                <c:pt idx="10">
                  <c:v>2020/11</c:v>
                </c:pt>
                <c:pt idx="11">
                  <c:v>2020/12</c:v>
                </c:pt>
                <c:pt idx="12">
                  <c:v>2021/01</c:v>
                </c:pt>
                <c:pt idx="13">
                  <c:v>2021/02</c:v>
                </c:pt>
                <c:pt idx="14">
                  <c:v>2021/03</c:v>
                </c:pt>
                <c:pt idx="15">
                  <c:v>2021/04</c:v>
                </c:pt>
                <c:pt idx="16">
                  <c:v>2021/05</c:v>
                </c:pt>
                <c:pt idx="17">
                  <c:v>2021/06</c:v>
                </c:pt>
                <c:pt idx="18">
                  <c:v>2021/07</c:v>
                </c:pt>
                <c:pt idx="19">
                  <c:v>2021/08</c:v>
                </c:pt>
                <c:pt idx="20">
                  <c:v>2021/09</c:v>
                </c:pt>
                <c:pt idx="21">
                  <c:v>2021/10</c:v>
                </c:pt>
                <c:pt idx="22">
                  <c:v>2021/11</c:v>
                </c:pt>
                <c:pt idx="23">
                  <c:v>2021/12</c:v>
                </c:pt>
                <c:pt idx="24">
                  <c:v>2022/01</c:v>
                </c:pt>
                <c:pt idx="25">
                  <c:v>2022/02</c:v>
                </c:pt>
                <c:pt idx="26">
                  <c:v>2022/03</c:v>
                </c:pt>
                <c:pt idx="27">
                  <c:v>2022/04</c:v>
                </c:pt>
                <c:pt idx="28">
                  <c:v>2022/05</c:v>
                </c:pt>
                <c:pt idx="29">
                  <c:v>2022/06</c:v>
                </c:pt>
              </c:strCache>
            </c:strRef>
          </c:cat>
          <c:val>
            <c:numRef>
              <c:f>Luke_Kal_Ulkaupp_02!$D$26:$AG$26</c:f>
              <c:numCache>
                <c:formatCode>0</c:formatCode>
                <c:ptCount val="30"/>
                <c:pt idx="0">
                  <c:v>21</c:v>
                </c:pt>
                <c:pt idx="1">
                  <c:v>62</c:v>
                </c:pt>
                <c:pt idx="2">
                  <c:v>42</c:v>
                </c:pt>
                <c:pt idx="3">
                  <c:v>0</c:v>
                </c:pt>
                <c:pt idx="4">
                  <c:v>21</c:v>
                </c:pt>
                <c:pt idx="5">
                  <c:v>48</c:v>
                </c:pt>
                <c:pt idx="6">
                  <c:v>92</c:v>
                </c:pt>
                <c:pt idx="7">
                  <c:v>0</c:v>
                </c:pt>
                <c:pt idx="8">
                  <c:v>0</c:v>
                </c:pt>
                <c:pt idx="9">
                  <c:v>21</c:v>
                </c:pt>
                <c:pt idx="10">
                  <c:v>30</c:v>
                </c:pt>
                <c:pt idx="11">
                  <c:v>21</c:v>
                </c:pt>
                <c:pt idx="12">
                  <c:v>31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20</c:v>
                </c:pt>
                <c:pt idx="17">
                  <c:v>21</c:v>
                </c:pt>
                <c:pt idx="18">
                  <c:v>41</c:v>
                </c:pt>
                <c:pt idx="19">
                  <c:v>26</c:v>
                </c:pt>
                <c:pt idx="20">
                  <c:v>20</c:v>
                </c:pt>
                <c:pt idx="21">
                  <c:v>185</c:v>
                </c:pt>
                <c:pt idx="22">
                  <c:v>71</c:v>
                </c:pt>
                <c:pt idx="23">
                  <c:v>30</c:v>
                </c:pt>
                <c:pt idx="24">
                  <c:v>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B-44C7-845F-AD920158AAEE}"/>
            </c:ext>
          </c:extLst>
        </c:ser>
        <c:ser>
          <c:idx val="2"/>
          <c:order val="2"/>
          <c:tx>
            <c:strRef>
              <c:f>Luke_Kal_Ulkaupp_02!$C$27</c:f>
              <c:strCache>
                <c:ptCount val="1"/>
                <c:pt idx="0">
                  <c:v>Pakastettu kokonainen kala - muut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Luke_Kal_Ulkaupp_02!$D$24:$AG$24</c:f>
              <c:strCache>
                <c:ptCount val="30"/>
                <c:pt idx="0">
                  <c:v>2020/01</c:v>
                </c:pt>
                <c:pt idx="1">
                  <c:v>2020/02</c:v>
                </c:pt>
                <c:pt idx="2">
                  <c:v>2020/03</c:v>
                </c:pt>
                <c:pt idx="3">
                  <c:v>2020/04</c:v>
                </c:pt>
                <c:pt idx="4">
                  <c:v>2020/05</c:v>
                </c:pt>
                <c:pt idx="5">
                  <c:v>2020/06</c:v>
                </c:pt>
                <c:pt idx="6">
                  <c:v>2020/07</c:v>
                </c:pt>
                <c:pt idx="7">
                  <c:v>2020/08</c:v>
                </c:pt>
                <c:pt idx="8">
                  <c:v>2020/09</c:v>
                </c:pt>
                <c:pt idx="9">
                  <c:v>2020/10</c:v>
                </c:pt>
                <c:pt idx="10">
                  <c:v>2020/11</c:v>
                </c:pt>
                <c:pt idx="11">
                  <c:v>2020/12</c:v>
                </c:pt>
                <c:pt idx="12">
                  <c:v>2021/01</c:v>
                </c:pt>
                <c:pt idx="13">
                  <c:v>2021/02</c:v>
                </c:pt>
                <c:pt idx="14">
                  <c:v>2021/03</c:v>
                </c:pt>
                <c:pt idx="15">
                  <c:v>2021/04</c:v>
                </c:pt>
                <c:pt idx="16">
                  <c:v>2021/05</c:v>
                </c:pt>
                <c:pt idx="17">
                  <c:v>2021/06</c:v>
                </c:pt>
                <c:pt idx="18">
                  <c:v>2021/07</c:v>
                </c:pt>
                <c:pt idx="19">
                  <c:v>2021/08</c:v>
                </c:pt>
                <c:pt idx="20">
                  <c:v>2021/09</c:v>
                </c:pt>
                <c:pt idx="21">
                  <c:v>2021/10</c:v>
                </c:pt>
                <c:pt idx="22">
                  <c:v>2021/11</c:v>
                </c:pt>
                <c:pt idx="23">
                  <c:v>2021/12</c:v>
                </c:pt>
                <c:pt idx="24">
                  <c:v>2022/01</c:v>
                </c:pt>
                <c:pt idx="25">
                  <c:v>2022/02</c:v>
                </c:pt>
                <c:pt idx="26">
                  <c:v>2022/03</c:v>
                </c:pt>
                <c:pt idx="27">
                  <c:v>2022/04</c:v>
                </c:pt>
                <c:pt idx="28">
                  <c:v>2022/05</c:v>
                </c:pt>
                <c:pt idx="29">
                  <c:v>2022/06</c:v>
                </c:pt>
              </c:strCache>
            </c:strRef>
          </c:cat>
          <c:val>
            <c:numRef>
              <c:f>Luke_Kal_Ulkaupp_02!$D$27:$AG$27</c:f>
              <c:numCache>
                <c:formatCode>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</c:v>
                </c:pt>
                <c:pt idx="6">
                  <c:v>7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20</c:v>
                </c:pt>
                <c:pt idx="12">
                  <c:v>41</c:v>
                </c:pt>
                <c:pt idx="13">
                  <c:v>41</c:v>
                </c:pt>
                <c:pt idx="14">
                  <c:v>40</c:v>
                </c:pt>
                <c:pt idx="15">
                  <c:v>20</c:v>
                </c:pt>
                <c:pt idx="16">
                  <c:v>61</c:v>
                </c:pt>
                <c:pt idx="17">
                  <c:v>55</c:v>
                </c:pt>
                <c:pt idx="18">
                  <c:v>40</c:v>
                </c:pt>
                <c:pt idx="19">
                  <c:v>20</c:v>
                </c:pt>
                <c:pt idx="20">
                  <c:v>61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41</c:v>
                </c:pt>
                <c:pt idx="25">
                  <c:v>79</c:v>
                </c:pt>
                <c:pt idx="26">
                  <c:v>0</c:v>
                </c:pt>
                <c:pt idx="27">
                  <c:v>19</c:v>
                </c:pt>
                <c:pt idx="28">
                  <c:v>42</c:v>
                </c:pt>
                <c:pt idx="29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DB-44C7-845F-AD920158A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46687680"/>
        <c:axId val="646685712"/>
      </c:barChart>
      <c:catAx>
        <c:axId val="6466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6685712"/>
        <c:crosses val="autoZero"/>
        <c:auto val="1"/>
        <c:lblAlgn val="ctr"/>
        <c:lblOffset val="100"/>
        <c:noMultiLvlLbl val="0"/>
      </c:catAx>
      <c:valAx>
        <c:axId val="64668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668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Vienti Ukrainaan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Luke_Kal_Ulkaupp_02!$C$4</c:f>
              <c:strCache>
                <c:ptCount val="1"/>
                <c:pt idx="0">
                  <c:v>Pakastettu kokonainen kala - silli ja silakka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Luke_Kal_Ulkaupp_02!$D$3:$AG$3</c:f>
              <c:strCache>
                <c:ptCount val="30"/>
                <c:pt idx="0">
                  <c:v>2020/01</c:v>
                </c:pt>
                <c:pt idx="1">
                  <c:v>2020/02</c:v>
                </c:pt>
                <c:pt idx="2">
                  <c:v>2020/03</c:v>
                </c:pt>
                <c:pt idx="3">
                  <c:v>2020/04</c:v>
                </c:pt>
                <c:pt idx="4">
                  <c:v>2020/05</c:v>
                </c:pt>
                <c:pt idx="5">
                  <c:v>2020/06</c:v>
                </c:pt>
                <c:pt idx="6">
                  <c:v>2020/07</c:v>
                </c:pt>
                <c:pt idx="7">
                  <c:v>2020/08</c:v>
                </c:pt>
                <c:pt idx="8">
                  <c:v>2020/09</c:v>
                </c:pt>
                <c:pt idx="9">
                  <c:v>2020/10</c:v>
                </c:pt>
                <c:pt idx="10">
                  <c:v>2020/11</c:v>
                </c:pt>
                <c:pt idx="11">
                  <c:v>2020/12</c:v>
                </c:pt>
                <c:pt idx="12">
                  <c:v>2021/01</c:v>
                </c:pt>
                <c:pt idx="13">
                  <c:v>2021/02</c:v>
                </c:pt>
                <c:pt idx="14">
                  <c:v>2021/03</c:v>
                </c:pt>
                <c:pt idx="15">
                  <c:v>2021/04</c:v>
                </c:pt>
                <c:pt idx="16">
                  <c:v>2021/05</c:v>
                </c:pt>
                <c:pt idx="17">
                  <c:v>2021/06</c:v>
                </c:pt>
                <c:pt idx="18">
                  <c:v>2021/07</c:v>
                </c:pt>
                <c:pt idx="19">
                  <c:v>2021/08</c:v>
                </c:pt>
                <c:pt idx="20">
                  <c:v>2021/09</c:v>
                </c:pt>
                <c:pt idx="21">
                  <c:v>2021/10</c:v>
                </c:pt>
                <c:pt idx="22">
                  <c:v>2021/11</c:v>
                </c:pt>
                <c:pt idx="23">
                  <c:v>2021/12</c:v>
                </c:pt>
                <c:pt idx="24">
                  <c:v>2022/01</c:v>
                </c:pt>
                <c:pt idx="25">
                  <c:v>2022/02</c:v>
                </c:pt>
                <c:pt idx="26">
                  <c:v>2022/03</c:v>
                </c:pt>
                <c:pt idx="27">
                  <c:v>2022/04</c:v>
                </c:pt>
                <c:pt idx="28">
                  <c:v>2022/05</c:v>
                </c:pt>
                <c:pt idx="29">
                  <c:v>2022/06</c:v>
                </c:pt>
              </c:strCache>
            </c:strRef>
          </c:cat>
          <c:val>
            <c:numRef>
              <c:f>Luke_Kal_Ulkaupp_02!$D$4:$AG$4</c:f>
              <c:numCache>
                <c:formatCode>0</c:formatCode>
                <c:ptCount val="30"/>
                <c:pt idx="0">
                  <c:v>60</c:v>
                </c:pt>
                <c:pt idx="1">
                  <c:v>220</c:v>
                </c:pt>
                <c:pt idx="2">
                  <c:v>140</c:v>
                </c:pt>
                <c:pt idx="3">
                  <c:v>279</c:v>
                </c:pt>
                <c:pt idx="4">
                  <c:v>224</c:v>
                </c:pt>
                <c:pt idx="5">
                  <c:v>300</c:v>
                </c:pt>
                <c:pt idx="6">
                  <c:v>180</c:v>
                </c:pt>
                <c:pt idx="7">
                  <c:v>319</c:v>
                </c:pt>
                <c:pt idx="8">
                  <c:v>20</c:v>
                </c:pt>
                <c:pt idx="9">
                  <c:v>0</c:v>
                </c:pt>
                <c:pt idx="10">
                  <c:v>0</c:v>
                </c:pt>
                <c:pt idx="11">
                  <c:v>61</c:v>
                </c:pt>
                <c:pt idx="12">
                  <c:v>40</c:v>
                </c:pt>
                <c:pt idx="13">
                  <c:v>101</c:v>
                </c:pt>
                <c:pt idx="14">
                  <c:v>81</c:v>
                </c:pt>
                <c:pt idx="15">
                  <c:v>61</c:v>
                </c:pt>
                <c:pt idx="16">
                  <c:v>78</c:v>
                </c:pt>
                <c:pt idx="17">
                  <c:v>120</c:v>
                </c:pt>
                <c:pt idx="18">
                  <c:v>0</c:v>
                </c:pt>
                <c:pt idx="19">
                  <c:v>0</c:v>
                </c:pt>
                <c:pt idx="20">
                  <c:v>80</c:v>
                </c:pt>
                <c:pt idx="21">
                  <c:v>40</c:v>
                </c:pt>
                <c:pt idx="22">
                  <c:v>20</c:v>
                </c:pt>
                <c:pt idx="23">
                  <c:v>40</c:v>
                </c:pt>
                <c:pt idx="24">
                  <c:v>140</c:v>
                </c:pt>
                <c:pt idx="25">
                  <c:v>40</c:v>
                </c:pt>
                <c:pt idx="26">
                  <c:v>0</c:v>
                </c:pt>
                <c:pt idx="27">
                  <c:v>140</c:v>
                </c:pt>
                <c:pt idx="28">
                  <c:v>120</c:v>
                </c:pt>
                <c:pt idx="29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1-47E8-993A-1151C7FDD3D8}"/>
            </c:ext>
          </c:extLst>
        </c:ser>
        <c:ser>
          <c:idx val="1"/>
          <c:order val="1"/>
          <c:tx>
            <c:strRef>
              <c:f>Luke_Kal_Ulkaupp_02!$C$5</c:f>
              <c:strCache>
                <c:ptCount val="1"/>
                <c:pt idx="0">
                  <c:v>Pakastettu kokonainen kala - kilohaili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Luke_Kal_Ulkaupp_02!$D$3:$AG$3</c:f>
              <c:strCache>
                <c:ptCount val="30"/>
                <c:pt idx="0">
                  <c:v>2020/01</c:v>
                </c:pt>
                <c:pt idx="1">
                  <c:v>2020/02</c:v>
                </c:pt>
                <c:pt idx="2">
                  <c:v>2020/03</c:v>
                </c:pt>
                <c:pt idx="3">
                  <c:v>2020/04</c:v>
                </c:pt>
                <c:pt idx="4">
                  <c:v>2020/05</c:v>
                </c:pt>
                <c:pt idx="5">
                  <c:v>2020/06</c:v>
                </c:pt>
                <c:pt idx="6">
                  <c:v>2020/07</c:v>
                </c:pt>
                <c:pt idx="7">
                  <c:v>2020/08</c:v>
                </c:pt>
                <c:pt idx="8">
                  <c:v>2020/09</c:v>
                </c:pt>
                <c:pt idx="9">
                  <c:v>2020/10</c:v>
                </c:pt>
                <c:pt idx="10">
                  <c:v>2020/11</c:v>
                </c:pt>
                <c:pt idx="11">
                  <c:v>2020/12</c:v>
                </c:pt>
                <c:pt idx="12">
                  <c:v>2021/01</c:v>
                </c:pt>
                <c:pt idx="13">
                  <c:v>2021/02</c:v>
                </c:pt>
                <c:pt idx="14">
                  <c:v>2021/03</c:v>
                </c:pt>
                <c:pt idx="15">
                  <c:v>2021/04</c:v>
                </c:pt>
                <c:pt idx="16">
                  <c:v>2021/05</c:v>
                </c:pt>
                <c:pt idx="17">
                  <c:v>2021/06</c:v>
                </c:pt>
                <c:pt idx="18">
                  <c:v>2021/07</c:v>
                </c:pt>
                <c:pt idx="19">
                  <c:v>2021/08</c:v>
                </c:pt>
                <c:pt idx="20">
                  <c:v>2021/09</c:v>
                </c:pt>
                <c:pt idx="21">
                  <c:v>2021/10</c:v>
                </c:pt>
                <c:pt idx="22">
                  <c:v>2021/11</c:v>
                </c:pt>
                <c:pt idx="23">
                  <c:v>2021/12</c:v>
                </c:pt>
                <c:pt idx="24">
                  <c:v>2022/01</c:v>
                </c:pt>
                <c:pt idx="25">
                  <c:v>2022/02</c:v>
                </c:pt>
                <c:pt idx="26">
                  <c:v>2022/03</c:v>
                </c:pt>
                <c:pt idx="27">
                  <c:v>2022/04</c:v>
                </c:pt>
                <c:pt idx="28">
                  <c:v>2022/05</c:v>
                </c:pt>
                <c:pt idx="29">
                  <c:v>2022/06</c:v>
                </c:pt>
              </c:strCache>
            </c:strRef>
          </c:cat>
          <c:val>
            <c:numRef>
              <c:f>Luke_Kal_Ulkaupp_02!$D$5:$AG$5</c:f>
              <c:numCache>
                <c:formatCode>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01-47E8-993A-1151C7FDD3D8}"/>
            </c:ext>
          </c:extLst>
        </c:ser>
        <c:ser>
          <c:idx val="2"/>
          <c:order val="2"/>
          <c:tx>
            <c:strRef>
              <c:f>Luke_Kal_Ulkaupp_02!$C$6</c:f>
              <c:strCache>
                <c:ptCount val="1"/>
                <c:pt idx="0">
                  <c:v>Pakastettu kokonainen kala - muut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Luke_Kal_Ulkaupp_02!$D$3:$AG$3</c:f>
              <c:strCache>
                <c:ptCount val="30"/>
                <c:pt idx="0">
                  <c:v>2020/01</c:v>
                </c:pt>
                <c:pt idx="1">
                  <c:v>2020/02</c:v>
                </c:pt>
                <c:pt idx="2">
                  <c:v>2020/03</c:v>
                </c:pt>
                <c:pt idx="3">
                  <c:v>2020/04</c:v>
                </c:pt>
                <c:pt idx="4">
                  <c:v>2020/05</c:v>
                </c:pt>
                <c:pt idx="5">
                  <c:v>2020/06</c:v>
                </c:pt>
                <c:pt idx="6">
                  <c:v>2020/07</c:v>
                </c:pt>
                <c:pt idx="7">
                  <c:v>2020/08</c:v>
                </c:pt>
                <c:pt idx="8">
                  <c:v>2020/09</c:v>
                </c:pt>
                <c:pt idx="9">
                  <c:v>2020/10</c:v>
                </c:pt>
                <c:pt idx="10">
                  <c:v>2020/11</c:v>
                </c:pt>
                <c:pt idx="11">
                  <c:v>2020/12</c:v>
                </c:pt>
                <c:pt idx="12">
                  <c:v>2021/01</c:v>
                </c:pt>
                <c:pt idx="13">
                  <c:v>2021/02</c:v>
                </c:pt>
                <c:pt idx="14">
                  <c:v>2021/03</c:v>
                </c:pt>
                <c:pt idx="15">
                  <c:v>2021/04</c:v>
                </c:pt>
                <c:pt idx="16">
                  <c:v>2021/05</c:v>
                </c:pt>
                <c:pt idx="17">
                  <c:v>2021/06</c:v>
                </c:pt>
                <c:pt idx="18">
                  <c:v>2021/07</c:v>
                </c:pt>
                <c:pt idx="19">
                  <c:v>2021/08</c:v>
                </c:pt>
                <c:pt idx="20">
                  <c:v>2021/09</c:v>
                </c:pt>
                <c:pt idx="21">
                  <c:v>2021/10</c:v>
                </c:pt>
                <c:pt idx="22">
                  <c:v>2021/11</c:v>
                </c:pt>
                <c:pt idx="23">
                  <c:v>2021/12</c:v>
                </c:pt>
                <c:pt idx="24">
                  <c:v>2022/01</c:v>
                </c:pt>
                <c:pt idx="25">
                  <c:v>2022/02</c:v>
                </c:pt>
                <c:pt idx="26">
                  <c:v>2022/03</c:v>
                </c:pt>
                <c:pt idx="27">
                  <c:v>2022/04</c:v>
                </c:pt>
                <c:pt idx="28">
                  <c:v>2022/05</c:v>
                </c:pt>
                <c:pt idx="29">
                  <c:v>2022/06</c:v>
                </c:pt>
              </c:strCache>
            </c:strRef>
          </c:cat>
          <c:val>
            <c:numRef>
              <c:f>Luke_Kal_Ulkaupp_02!$D$6:$AG$6</c:f>
              <c:numCache>
                <c:formatCode>0</c:formatCode>
                <c:ptCount val="30"/>
                <c:pt idx="0">
                  <c:v>40</c:v>
                </c:pt>
                <c:pt idx="1">
                  <c:v>0</c:v>
                </c:pt>
                <c:pt idx="2">
                  <c:v>0</c:v>
                </c:pt>
                <c:pt idx="3">
                  <c:v>399</c:v>
                </c:pt>
                <c:pt idx="4">
                  <c:v>275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121</c:v>
                </c:pt>
                <c:pt idx="16">
                  <c:v>123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01-47E8-993A-1151C7FDD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8906344"/>
        <c:axId val="208906672"/>
      </c:barChart>
      <c:catAx>
        <c:axId val="20890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8906672"/>
        <c:crosses val="autoZero"/>
        <c:auto val="1"/>
        <c:lblAlgn val="ctr"/>
        <c:lblOffset val="100"/>
        <c:noMultiLvlLbl val="0"/>
      </c:catAx>
      <c:valAx>
        <c:axId val="20890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890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Kalavalmisteiden viennin arvo Venäjälle 2010-21</a:t>
            </a:r>
          </a:p>
        </c:rich>
      </c:tx>
      <c:layout>
        <c:manualLayout>
          <c:xMode val="edge"/>
          <c:yMode val="edge"/>
          <c:x val="0.28813478300442436"/>
          <c:y val="3.1386248403898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Luke_Kal_Ulkaupp_01!$A$5:$A$16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Luke_Kal_Ulkaupp_01!$D$5:$D$16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41</c:v>
                </c:pt>
                <c:pt idx="5">
                  <c:v>784</c:v>
                </c:pt>
                <c:pt idx="6">
                  <c:v>418</c:v>
                </c:pt>
                <c:pt idx="7">
                  <c:v>113</c:v>
                </c:pt>
                <c:pt idx="8">
                  <c:v>82</c:v>
                </c:pt>
                <c:pt idx="9">
                  <c:v>42</c:v>
                </c:pt>
                <c:pt idx="10">
                  <c:v>115</c:v>
                </c:pt>
                <c:pt idx="1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1-4A15-95AD-B57596CCE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27"/>
        <c:axId val="469203768"/>
        <c:axId val="469204096"/>
      </c:barChart>
      <c:catAx>
        <c:axId val="46920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9204096"/>
        <c:crosses val="autoZero"/>
        <c:auto val="1"/>
        <c:lblAlgn val="ctr"/>
        <c:lblOffset val="100"/>
        <c:noMultiLvlLbl val="0"/>
      </c:catAx>
      <c:valAx>
        <c:axId val="46920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Viennin arvo, 1000 €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920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C019A4-9203-4A61-BBB0-A93FE77D0331}" type="datetimeFigureOut">
              <a:rPr lang="en-US"/>
              <a:pPr>
                <a:defRPr/>
              </a:pPr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40F394-F4CB-4909-95E0-DC6FB5AA6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9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5EAF7-C53E-44C3-944A-E7FA58756A46}" type="datetimeFigureOut">
              <a:rPr lang="en-US"/>
              <a:pPr>
                <a:defRPr/>
              </a:pPr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6CDA21-3817-418E-B9BD-A5154CD87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6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9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64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9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4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14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4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45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27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Grafiikka näyttää sähkön futuurihinnat joulukuulle. Elokuussa sähkön futuurihinnat nousivat jyrkästi noin 300 eurosta /MWh yli 500 euroon. </a:t>
            </a:r>
          </a:p>
          <a:p>
            <a:r>
              <a:rPr lang="fi-FI" dirty="0"/>
              <a:t>Ja elokuun lopulta syyskuun puoliväliin laskivat jyrkästi noin 300 euroon.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20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6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21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5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25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95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32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6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5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9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38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6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94F5F65-2D02-4158-B511-1113CB03EBE7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51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88166E-5873-4597-8DFA-084361FA3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0F135795-BD66-4D72-8D5B-0392C931E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17141D3-B671-4467-BABC-CC2D3E4EB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521B9EA2-FF8D-4249-A26B-AB2795066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A4BBA-9BB1-4573-B018-35D925779DCB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89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931221-06D7-47DC-858C-0577E9D0C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41D533AA-8B68-4BB7-8162-41C7C3D5A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D39398D-E9ED-4EC7-A043-8E5EE6351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A39C7F7E-80D5-46FB-85AF-047723606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1BA3-94F6-4098-85F1-1DFF8B26D33D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455F857-BF97-47BE-89F0-5A0A21C04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9640C3AF-4363-41E3-9C9B-6FC769CFA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5FD844C-63B9-4E35-8DB7-2ED1EEC90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1E98B846-4CF5-42D2-91D6-725F3C2CD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A5374-0900-4517-AEF7-074714F7B9AF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2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25EAFE-0E84-4FBC-BADF-F2F44F8A1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6250A017-D775-4EF3-99FD-CB19E761E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87DDF62-228E-4DE4-A2EF-48DBA8187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6E443EAD-ECB2-411B-9E29-F84921A03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4C3F0-AF52-4C7E-99F5-1E09B785FFB0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0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46952E7-75BC-464B-8321-06FB20025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4BE4FB66-37A5-4C43-AE78-DA91DB07B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FEFCCEA-3759-4C32-8352-D969978B6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ED4617D-8A5D-4684-848C-40D53BD14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22081-D346-4F68-BC18-B439150E3637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8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slide whit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F88E71-B6A0-4D36-AF21-6D0CF0F6D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3628100-7294-462D-B1EA-709C2212E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351DF778-C505-41D0-B431-769F1A302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6CADE-C110-45F3-8598-2E681C8604A6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66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53C812-2DC3-46D9-BDF4-9948B8149E1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7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5850091-DE91-4ABD-940A-0370198AC971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48343" y="1210614"/>
            <a:ext cx="8447314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8E268E-E269-4F8A-B127-81C11B561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1DF26C4-8C3F-4AD1-AFE3-01F7870316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9925221-C0A1-477C-A41F-96328C2A4B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4FE8B61-9A22-4058-8C75-EB33D77712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1751F85-F1E2-4FC8-AF8A-CD1E9B2EAD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5C3A9DC-020B-44B2-9652-BBE10C7495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CD21988-C58B-4869-A7FC-3D074B3DE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B2015789-2DE7-4B52-9246-F07FAEA21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AB50C04F-328B-42FC-A7CA-F18550BF4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281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0149E21-0525-4296-AC33-4A789BA5F8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4223657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699A2DA-DF98-452C-9BFF-1217D80B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4400" y="1210613"/>
            <a:ext cx="4071257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2F77CB-A67C-40C8-B6B1-53F8F96D0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D45C7E9D-4ED5-4EB3-A890-E0E54F9D8F59}"/>
              </a:ext>
            </a:extLst>
          </p:cNvPr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6903C8-4746-4BE1-9048-2AF88C6DE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FDAF392-9528-4D04-AE0F-85904CC6F6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17835C5-7B1D-4766-B924-775A44E389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6BAB49A-4540-45F9-AD65-6BFDADBA3D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DA57818-7BE5-4D1B-9289-FEC23DE839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0D25F84C-9B16-49D1-9158-0A57EB7DDA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3B34DF-9170-4017-ADD7-54D35A81B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506D17B-749C-4BE5-8E35-65F952AED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0" name="Date Placeholder 2">
            <a:extLst>
              <a:ext uri="{FF2B5EF4-FFF2-40B4-BE49-F238E27FC236}">
                <a16:creationId xmlns:a16="http://schemas.microsoft.com/office/drawing/2014/main" id="{D5E17E50-64ED-414A-AD60-66146F5DF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320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543550" y="1238250"/>
            <a:ext cx="3240088" cy="324008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5C37648-9AA8-4E96-9520-4131D3FA8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35191"/>
            <a:ext cx="5067223" cy="3251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96380-BA5E-4754-B7F9-F5A8E6BFB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5D4C29E6-3899-4BB8-AB70-CD7E5B9E24BC}"/>
              </a:ext>
            </a:extLst>
          </p:cNvPr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DA64C-D8D1-4C24-9EB8-92037B71B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BBFE2A3-8A02-443C-A621-EAEF871BFE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AFF752A-186E-433A-9E16-30E542C4C0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6474CABF-BC61-4D06-AF59-E5EACC05B2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BE8E91A3-8C87-4EE8-B4B0-E380004350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3C9F605-816A-4E31-90F1-21B7729949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28315C0-0639-4BBF-A2C9-7A21E3C23C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2DA4C6A6-ED45-410E-9F16-CFB031421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2E580F28-5F79-4E84-9BC6-8A3BEEA0E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3842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BFE0F21-AA5F-4598-8637-2849837E1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EFD754E0-F3AB-43B0-8ED0-9832CF3C3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4DDD7-21ED-4609-AC0B-49E9258FBA54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7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ne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730B9D-F2F3-4FD4-B047-E3DCBA97CF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7454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wo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B96F32-F5CC-487A-AEFC-ED8CDA6E5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B243B89-146D-4CDA-AD16-4C3E562DD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B042E194-6E84-4505-A447-3B3F4C0A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33B6B4E-FEEE-45C1-A987-0663635CF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871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381B749-131D-4DDD-9F5F-0AFF8D15E7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892CD8D-DC8B-4E67-8435-DB0E55B4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857165B-34AB-46AE-A2AB-D17A57A9B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97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FBE4779-18F6-4DCF-B43F-09607CF51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C99C801-3621-4011-8E83-37206AD68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8E2DD70-75FC-40BA-829E-78C1B8B98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056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wo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3218D16-21D0-4A49-9131-E768E97C70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6C972F-EB74-4FBA-85DB-C25075BC6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8956C6BA-5B12-45C4-9BA9-B4F802F55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3B0E250-8B9B-41D2-BB80-D6A67FF7C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210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02FB0AB-5EEA-4E4C-B58B-63CC8E3023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C67BAE4-EF5F-4452-9E8E-D1EC24A12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896E625-AD73-4989-A907-82FCD1EEA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138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C98DA5-214B-47AA-AFD0-AD14BFE7E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8DD14AC-C1DA-438F-9B8A-2871035EC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121B08F-7CBC-4FAE-BC3F-A27E36EC5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8035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A4B276D-3C01-452B-BC30-44FE72E089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3EE8254-6B99-43E7-A9DF-CDB2FFEB1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E7A68509-01E7-47F2-A4AF-3C000A6D9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26458A7-6F2A-4FAF-93E3-015D39E69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5371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917A796-70D2-4280-8E81-E2E71387F5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0AF4A99-4462-4EC8-8FA9-2C0FA9662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E4B23E2-D461-4F6D-9A44-3532FB708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21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colum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07109-BBF4-4DD1-905F-98E7C4930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65C08CF2-095E-43C2-AFAA-25F1FD936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06B1412-E67D-468B-869F-934716A59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852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0F1AEAC-9643-4558-9D0C-D47ADD91B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2EA7131-BC0A-4299-AFDD-EDBFEBECC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C55E28-323E-4B81-B409-D0D1D2D15D1D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67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colum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0AA9C1-3B55-4FB7-80C2-E07A34C30F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D350F0-F0C2-4F25-8A77-8AAFE6750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A07EC408-C8AF-4EED-BC79-79CBBA487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ECBCF25F-B87A-4B12-AEAA-8C348E194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3607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024B93B-56A6-4EF2-A13B-2E487BE48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7B30461-272B-4911-B8C5-38ADE0CED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B6C7B15-3054-4BD9-B49A-41ABCB085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853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one colum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3CD71A2-FA91-4A7E-8E9D-839624932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8C374485-12E3-487E-BAF9-F19846CF1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E5D002C-7BCB-4518-87F1-D8C477940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395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wo colum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579C57-668B-4482-8697-38A1CB3149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95AC4DF-04F2-4D04-986E-83ED366247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3CE9A574-D6BD-422C-9BEA-81C9180C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16D893-0335-4DCB-83FE-901550783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0574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CFA02B1-B7E1-4D5B-A755-82F0AB9FAA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93B643B-7BC0-435B-A409-C2E3E2338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5DFED25-ABB7-4AAD-880F-E8BE6055D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1365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one colum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286CFD-4AAC-4229-A409-60DA59839A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AD1400C-CFC6-4AB8-AA27-91F363800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D0D7373-5440-4F2B-B963-84034D331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1634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1B6AE66-49B8-4B44-93D0-EA1DE0AFBA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9B3606D-4477-4FA4-8AAF-95704BA39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1FBF6B88-C829-4784-BA09-87A34C700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D324C62-1D66-415D-8CCB-AD4C3FC1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7461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B4620A1-89AD-4881-8733-3CF3FD4A3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199726F-9602-42B5-A451-90AEFCE9D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28FE119-9E3D-48EC-897E-AA21358AA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5640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ne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C7E102-2887-4C52-9506-7CCF48306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A7C94EB-ECE0-4E3E-A393-7F041DEE2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3B9510B-3B70-46D0-B23E-7E40047A6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21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699E929-69A4-40F0-84B3-DF9D4C7A2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5F62D9-59B2-4E7C-8FF1-E9FC1E41C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D76715A-8B82-4738-BB93-63AE1C202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6646028-9BA8-4D9E-AF8F-1284261C2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29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2B2067C-FA99-4896-948E-112D2C8CC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978D39F-6E36-4AFD-B7F6-E30FAE964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FE104A-0A40-4DE5-AC17-D9372ABD8CFF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941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314DB6F-BDFB-43C4-B96D-79B33C5531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6EA7B40E-A1A7-45CE-8A64-A2E931730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50FDE1-29A7-42CD-B175-583175293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7147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2D443-C5EF-44E3-8A9E-E5860DF63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F7C4BE-48DE-4B93-BFDB-C9328C33891C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DB36E32-6F0D-4489-A593-F5A4E6AE9A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EB7A1A-7F05-4770-B8E7-8F9E5793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040ED45-4CDF-455C-849C-B360E4BEC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68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C39556-42AF-4D12-8E60-1A0BB018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CD6371-E904-4A9B-B6B4-10CDBBB85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F4455B-0830-44ED-9569-572C8138B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4CCF-46BD-4635-A583-B967410B4B07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E329B8-3260-400D-96A1-70520E56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CD9C9-F21C-425D-9A30-47ABFA96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957-5D41-4413-8B40-61E80A8C1A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757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B23B43-C9E5-4301-AC0F-980189E5A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C9F6685-440B-476C-A2DB-783492C6BCC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F4E5013-8575-4E49-B4A2-DD6183E1F48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54B157-460E-4EE1-A64A-4D9CEA38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F44689-8C93-4ADC-A39C-212AFEC1E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9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2D443-C5EF-44E3-8A9E-E5860DF63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F7C4BE-48DE-4B93-BFDB-C9328C33891C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DB36E32-6F0D-4489-A593-F5A4E6AE9A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EB7A1A-7F05-4770-B8E7-8F9E5793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040ED45-4CDF-455C-849C-B360E4BEC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5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5C5614-3A11-4C07-8A44-FDAB2298A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2AAE92D-F1FD-400F-A68C-1B6155CA9BEE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7FEBA62-60F3-49F7-A827-804EE7BD6B0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AD312D-DB31-42BE-B4CF-609DE1B0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47A75DF-D09A-475C-B333-801BC5C74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14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8DB851-BA0B-4F58-8B45-8999EF529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57679B-F1DC-4D1A-AECB-759E28F53E14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04A149-0AD1-4B36-9019-931F44FCC5CE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617904-3909-40DC-BCF9-6051F228D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9D9E994-07E0-4503-965B-DCDCEA595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04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0DF0E5-AF21-4EBD-9FE4-A0867ED62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19E490-39CD-42D3-8C93-1717E465F73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5A30C7-1B36-472A-A5AB-6C1D4E78F99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25222-07E6-42CD-B662-BD02801EB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81E4A2B-64BE-4CCC-83E3-DA9BFE4AC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67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8030582-2202-4157-8BA8-4D25B96A8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6CA081F-7038-4414-96FF-DEDD75469409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B49AF4-DF2B-4804-B558-D81815CF747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DFF5F9-6CDF-4673-928C-1671FF1C0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4471FAD-A831-4290-BC2C-FB036BF3E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58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502F3F-087B-41E0-9859-F0CB874C91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C3AB51C-D38F-4403-BB8B-A99827233B5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001A751-9FC8-4786-B6A1-FA0D3DA56C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530B63-B221-490F-B2A7-EBF39D5F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AC67101-6110-4084-98A8-E5E97DABC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8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175DA66-CD2C-40C7-B8BA-44D3AF840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91C3448-EC59-4C46-8E02-D750E70A9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B781199-4C1A-4FAD-B1B2-246037485C9E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360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6557954-CEBE-4438-ACD5-33AF927C3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9BE756F-A1CD-44E9-8641-7CE6FF7244BA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14DE270-D1AC-4279-AFB8-2C70C059C17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DB9877-BD37-43F3-9FD4-287D331FF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9C97BE1-CD34-4400-A598-F3D0437CB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0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B23B43-C9E5-4301-AC0F-980189E5A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C9F6685-440B-476C-A2DB-783492C6BCC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F4E5013-8575-4E49-B4A2-DD6183E1F48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54B157-460E-4EE1-A64A-4D9CEA38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F44689-8C93-4ADC-A39C-212AFEC1E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EED49A09-73A3-47EC-9A5D-7842A16E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17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2D443-C5EF-44E3-8A9E-E5860DF63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F7C4BE-48DE-4B93-BFDB-C9328C33891C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DB36E32-6F0D-4489-A593-F5A4E6AE9A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EB7A1A-7F05-4770-B8E7-8F9E5793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040ED45-4CDF-455C-849C-B360E4BEC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0F28A6C8-AF82-4E37-B823-66D6B8F5C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56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5C5614-3A11-4C07-8A44-FDAB2298A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2AAE92D-F1FD-400F-A68C-1B6155CA9BEE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7FEBA62-60F3-49F7-A827-804EE7BD6B0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AD312D-DB31-42BE-B4CF-609DE1B0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47A75DF-D09A-475C-B333-801BC5C74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4188B9A2-7B9D-41E3-BC66-9BBECDC3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70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8DB851-BA0B-4F58-8B45-8999EF529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57679B-F1DC-4D1A-AECB-759E28F53E14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04A149-0AD1-4B36-9019-931F44FCC5CE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617904-3909-40DC-BCF9-6051F228D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9D9E994-07E0-4503-965B-DCDCEA595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046D3F5B-7D34-47D8-8930-BA27C7D74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34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0DF0E5-AF21-4EBD-9FE4-A0867ED62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19E490-39CD-42D3-8C93-1717E465F73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5A30C7-1B36-472A-A5AB-6C1D4E78F99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25222-07E6-42CD-B662-BD02801EB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81E4A2B-64BE-4CCC-83E3-DA9BFE4AC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64E1C79C-10F0-4F82-A65B-31DF5E9BE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70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8030582-2202-4157-8BA8-4D25B96A8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6CA081F-7038-4414-96FF-DEDD75469409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B49AF4-DF2B-4804-B558-D81815CF747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DFF5F9-6CDF-4673-928C-1671FF1C0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4471FAD-A831-4290-BC2C-FB036BF3E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D0ED5633-9FD1-4320-9479-B07996F7D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78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502F3F-087B-41E0-9859-F0CB874C91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C3AB51C-D38F-4403-BB8B-A99827233B5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001A751-9FC8-4786-B6A1-FA0D3DA56C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530B63-B221-490F-B2A7-EBF39D5F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AC67101-6110-4084-98A8-E5E97DABC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F5E9811-B7DA-4AE5-8921-CFF58129D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099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F0D387-0BAA-4EAA-985C-6B02774093F9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57857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Picture 7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379150D-E5E9-47F3-B538-750F584CE082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329304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788AF8-D83A-4452-BC5C-8E6ADE8F9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4C7680F-4F46-4783-9400-297D7C114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9FA1504-1689-4777-BD51-AF5FAD06B272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9582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846338-D84A-4D12-88A1-B42B30428081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CE686B65-0E2A-4C6C-8367-A9A79E3DB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6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C12192-F4A2-4C24-9D38-76275E997C62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6B67003A-F54C-4C22-980F-F0E21CB76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22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75E82E-2F28-4429-960F-D7A1E90F5EA6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0F2A092F-1C6B-4A9F-AEDD-2C47F4A6BD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8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419E02-5181-408B-A5CC-03958710582E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30BC3DC2-2180-46BD-8916-A2D2917E8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5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944C97-ADCC-441A-A11A-7DB9992BCAE8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875591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off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239" y="1576350"/>
            <a:ext cx="2431522" cy="19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848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94F5F65-2D02-4158-B511-1113CB03EBE7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91899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BFE0F21-AA5F-4598-8637-2849837E1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EFD754E0-F3AB-43B0-8ED0-9832CF3C3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4DDD7-21ED-4609-AC0B-49E9258FBA54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5755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0F1AEAC-9643-4558-9D0C-D47ADD91B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2EA7131-BC0A-4299-AFDD-EDBFEBECC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C55E28-323E-4B81-B409-D0D1D2D15D1D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96417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2B2067C-FA99-4896-948E-112D2C8CC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978D39F-6E36-4AFD-B7F6-E30FAE964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FE104A-0A40-4DE5-AC17-D9372ABD8CFF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74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6DAAFFA-3F31-4F11-BCE5-B2599162F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93E04F5F-E43B-4273-92C1-97FFC4852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117A1FE-D351-48A3-B64D-0D791FD29FE7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432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175DA66-CD2C-40C7-B8BA-44D3AF840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91C3448-EC59-4C46-8E02-D750E70A9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B781199-4C1A-4FAD-B1B2-246037485C9E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8910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788AF8-D83A-4452-BC5C-8E6ADE8F9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4C7680F-4F46-4783-9400-297D7C114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9FA1504-1689-4777-BD51-AF5FAD06B272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96318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6DAAFFA-3F31-4F11-BCE5-B2599162F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93E04F5F-E43B-4273-92C1-97FFC4852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117A1FE-D351-48A3-B64D-0D791FD29FE7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05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4AE5B80-EE71-4041-B8A2-23FCF24E8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Freeform 40">
            <a:extLst>
              <a:ext uri="{FF2B5EF4-FFF2-40B4-BE49-F238E27FC236}">
                <a16:creationId xmlns:a16="http://schemas.microsoft.com/office/drawing/2014/main" id="{56AB70CD-D4C0-4757-AB4A-EEBC6021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1264A8B-96ED-4C53-96C9-9F9EDB727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20A467E-285F-447A-AF14-6BC3053A9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C6C31-3984-4B24-A9D8-663A6AAD8899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66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cya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4309306-D0D1-4A89-9942-88D87945B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B882A930-1DE8-45DE-98B8-3DC371F1C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2446B1D-5B44-427B-8E79-D781A9D55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55FCF10F-C946-4795-AFA4-7ED2A8F96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67810-EDEA-491C-9A6D-D1F91B7729D0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3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Logo Luonnonvarakesku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20" y="23154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40">
            <a:extLst>
              <a:ext uri="{FF2B5EF4-FFF2-40B4-BE49-F238E27FC236}">
                <a16:creationId xmlns:a16="http://schemas.microsoft.com/office/drawing/2014/main" id="{8AEC795A-6A53-4CA6-86C9-AF210B9D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0E4D8EB-14F4-4C36-88B3-1810B0E8E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AAF6ED7-4476-4AFE-9B98-0BA35C1F89EB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3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82B265-EB27-4D2D-BE93-0E524F24F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5474E8-3BD7-45CF-8360-B4A12CF19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F88B609-0EF8-4146-9546-CF0A777D7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EF3B647-3785-499A-AFF7-62B4CC0565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C42E2A4C-F1AB-4E7C-8016-456D7567EE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EF990163-C180-4FA5-AA96-44C0AA60B5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1885480-10B1-4910-900C-1A543D288F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D87174-61DB-46C4-9BCC-74ECC1F88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46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21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3996" y="4681423"/>
            <a:ext cx="2138867" cy="367625"/>
            <a:chOff x="343996" y="4594636"/>
            <a:chExt cx="2138867" cy="367625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3996" y="4766202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51501" y="4813328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578150" y="4766202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681237" y="4810382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23803" y="4594636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792731"/>
              <a:ext cx="1557165" cy="169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3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222" r:id="rId2"/>
    <p:sldLayoutId id="2147484168" r:id="rId3"/>
    <p:sldLayoutId id="2147484175" r:id="rId4"/>
    <p:sldLayoutId id="2147484160" r:id="rId5"/>
    <p:sldLayoutId id="2147484119" r:id="rId6"/>
    <p:sldLayoutId id="214748409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231" r:id="rId26"/>
    <p:sldLayoutId id="2147484240" r:id="rId27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Logo Luonnonvarakesku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236" y="411397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12CB5-5E57-405F-B8DC-982128D854D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4160CC-9EC7-48B4-8E2C-A213F9E9EFE4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D5C481-D5B7-472D-93BB-0FAC76F28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B15A7E-07E7-460E-8C36-F4EB7DF2A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4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27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Logo Luonnonvarakesku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236" y="411397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12CB5-5E57-405F-B8DC-982128D854D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4160CC-9EC7-48B4-8E2C-A213F9E9EFE4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D5C481-D5B7-472D-93BB-0FAC76F28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B15A7E-07E7-460E-8C36-F4EB7DF2A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5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27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203" r:id="rId2"/>
    <p:sldLayoutId id="2147484198" r:id="rId3"/>
    <p:sldLayoutId id="2147484199" r:id="rId4"/>
    <p:sldLayoutId id="2147484200" r:id="rId5"/>
    <p:sldLayoutId id="2147484201" r:id="rId6"/>
    <p:sldLayoutId id="2147484204" r:id="rId7"/>
    <p:sldLayoutId id="2147484184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Logo Luonnonvarakesku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20" y="23154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40">
            <a:extLst>
              <a:ext uri="{FF2B5EF4-FFF2-40B4-BE49-F238E27FC236}">
                <a16:creationId xmlns:a16="http://schemas.microsoft.com/office/drawing/2014/main" id="{8AEC795A-6A53-4CA6-86C9-AF210B9D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0E4D8EB-14F4-4C36-88B3-1810B0E8E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AAF6ED7-4476-4AFE-9B98-0BA35C1F89EB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775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6B63D2-9847-43C3-A499-F3F122D7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4" y="1422625"/>
            <a:ext cx="5806625" cy="857250"/>
          </a:xfrm>
        </p:spPr>
        <p:txBody>
          <a:bodyPr/>
          <a:lstStyle/>
          <a:p>
            <a:r>
              <a:rPr lang="fi-FI" sz="3200" dirty="0"/>
              <a:t>Ukrainan sodan vaikutuksia kalatalouteen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DF2B7D2-23D2-4D7D-B4C6-DAB4DFA57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37B601E-4F8A-40B4-AD7A-8B88EF5B69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596992"/>
            <a:ext cx="5806624" cy="2257425"/>
          </a:xfrm>
        </p:spPr>
        <p:txBody>
          <a:bodyPr/>
          <a:lstStyle/>
          <a:p>
            <a:r>
              <a:rPr lang="fi-FI" sz="2400" dirty="0"/>
              <a:t>Luonnonvarakeskus</a:t>
            </a:r>
          </a:p>
          <a:p>
            <a:r>
              <a:rPr lang="fi-FI" sz="2400" dirty="0"/>
              <a:t>Jari Setälä ja Kaija Saarni</a:t>
            </a:r>
          </a:p>
          <a:p>
            <a:r>
              <a:rPr lang="fi-FI" sz="2400" dirty="0"/>
              <a:t>Tilannekatsaus 31.10.2022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8223C76-B9D7-45F6-9C1A-7818822B38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B4DDD7-21ED-4609-AC0B-49E9258FBA54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57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8" y="8072"/>
            <a:ext cx="8447314" cy="857250"/>
          </a:xfrm>
        </p:spPr>
        <p:txBody>
          <a:bodyPr/>
          <a:lstStyle/>
          <a:p>
            <a:r>
              <a:rPr lang="fi-FI" dirty="0"/>
              <a:t>Maustesilakkaa viety hieman Venäjälle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EAD34FE7-E98F-45F9-AE9D-5074CABEF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619014"/>
              </p:ext>
            </p:extLst>
          </p:nvPr>
        </p:nvGraphicFramePr>
        <p:xfrm>
          <a:off x="1078029" y="1219199"/>
          <a:ext cx="6756935" cy="308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93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8" y="144377"/>
            <a:ext cx="8447314" cy="857250"/>
          </a:xfrm>
        </p:spPr>
        <p:txBody>
          <a:bodyPr/>
          <a:lstStyle/>
          <a:p>
            <a:r>
              <a:rPr lang="fi-FI" dirty="0"/>
              <a:t>Mädin ja mätituotteiden viennissä maakohtaista vaihtelua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6F722B7-FE35-42A3-874F-BAC5306B4FA4}"/>
              </a:ext>
            </a:extLst>
          </p:cNvPr>
          <p:cNvSpPr txBox="1"/>
          <p:nvPr/>
        </p:nvSpPr>
        <p:spPr>
          <a:xfrm>
            <a:off x="706551" y="4108104"/>
            <a:ext cx="8028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Vuonna 2021 näiden maiden vienti vajaa 18 % mädin ja mätituotteiden viennin arvosta,</a:t>
            </a:r>
          </a:p>
          <a:p>
            <a:pPr algn="ctr"/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mutta Viron vienti oli puolet mädin ja mätituotteiden arvosta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26232109-3472-41BA-A301-9D68D03F71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658739"/>
              </p:ext>
            </p:extLst>
          </p:nvPr>
        </p:nvGraphicFramePr>
        <p:xfrm>
          <a:off x="497198" y="1134629"/>
          <a:ext cx="7693391" cy="293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03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8" y="268738"/>
            <a:ext cx="8447314" cy="857250"/>
          </a:xfrm>
        </p:spPr>
        <p:txBody>
          <a:bodyPr/>
          <a:lstStyle/>
          <a:p>
            <a:r>
              <a:rPr lang="fi-FI" dirty="0"/>
              <a:t>Kalanpoikasten viennin arvo yli puolitoista miljoonaa euroa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97CBDF21-DEAD-4202-B929-9ACCA5B878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964434"/>
              </p:ext>
            </p:extLst>
          </p:nvPr>
        </p:nvGraphicFramePr>
        <p:xfrm>
          <a:off x="673769" y="1136649"/>
          <a:ext cx="7777212" cy="315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23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4CFB2-0E06-4FBB-8FB2-8803BD8D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1175"/>
            <a:ext cx="6697916" cy="857250"/>
          </a:xfrm>
        </p:spPr>
        <p:txBody>
          <a:bodyPr/>
          <a:lstStyle/>
          <a:p>
            <a:r>
              <a:rPr lang="fi-FI" dirty="0"/>
              <a:t>Suomalaisten yritysten arvioita tilanteesta</a:t>
            </a:r>
            <a:br>
              <a:rPr lang="fi-FI" dirty="0"/>
            </a:br>
            <a:r>
              <a:rPr lang="fi-FI" dirty="0"/>
              <a:t> </a:t>
            </a:r>
            <a:br>
              <a:rPr lang="fi-FI" dirty="0"/>
            </a:br>
            <a:r>
              <a:rPr lang="fi-FI" dirty="0">
                <a:solidFill>
                  <a:srgbClr val="FF0000"/>
                </a:solidFill>
              </a:rPr>
              <a:t>Syksy 2022</a:t>
            </a:r>
          </a:p>
        </p:txBody>
      </p:sp>
    </p:spTree>
    <p:extLst>
      <p:ext uri="{BB962C8B-B14F-4D97-AF65-F5344CB8AC3E}">
        <p14:creationId xmlns:p14="http://schemas.microsoft.com/office/powerpoint/2010/main" val="1774907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11613"/>
            <a:ext cx="8447314" cy="857250"/>
          </a:xfrm>
        </p:spPr>
        <p:txBody>
          <a:bodyPr/>
          <a:lstStyle/>
          <a:p>
            <a:r>
              <a:rPr lang="fi-FI" dirty="0"/>
              <a:t>Tilanne sodan jatkuessa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75BC42-E314-4C2E-B5C0-85E6278F4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46" y="727073"/>
            <a:ext cx="9017908" cy="3275661"/>
          </a:xfrm>
        </p:spPr>
        <p:txBody>
          <a:bodyPr/>
          <a:lstStyle/>
          <a:p>
            <a:pPr lvl="1"/>
            <a:r>
              <a:rPr lang="fi-FI" sz="2000" dirty="0"/>
              <a:t>Kalan myynti sotaa käyville maille toimii osittain, kauppaa tehdään vain ennakkomaksulla, maksuhäiriöt kasvavat, vaihtoehtoja etsitään</a:t>
            </a:r>
          </a:p>
          <a:p>
            <a:pPr lvl="1"/>
            <a:r>
              <a:rPr lang="fi-FI" sz="2000" dirty="0"/>
              <a:t>Suomalaisten kalarehuvienti loppui 3.3.2022, kotimaan rehutarve vuonna 2022 turvataan, kalarehutehtaalla lomautukset päällä</a:t>
            </a:r>
          </a:p>
          <a:p>
            <a:pPr lvl="1"/>
            <a:r>
              <a:rPr lang="fi-FI" sz="2000" dirty="0"/>
              <a:t>Kalajauhon kotimaan kysyntä romahti, korvaavia markkinoita viennistä,</a:t>
            </a:r>
          </a:p>
          <a:p>
            <a:pPr marL="457200" lvl="1" indent="0">
              <a:buNone/>
            </a:pPr>
            <a:r>
              <a:rPr lang="fi-FI" sz="2000" dirty="0"/>
              <a:t>    kalajauhon ja –öljyn kalastajan saama hinta todennäköisesti nousussa</a:t>
            </a:r>
          </a:p>
          <a:p>
            <a:pPr lvl="1"/>
            <a:r>
              <a:rPr lang="fi-FI" sz="2000" dirty="0"/>
              <a:t>Lohikalojen kysyntä maailmalla hyvä, kirjolohen vienti siirtynyt Valko-Venäjältä Puolaan ja Baltiaan</a:t>
            </a:r>
          </a:p>
          <a:p>
            <a:pPr lvl="1"/>
            <a:r>
              <a:rPr lang="fi-FI" sz="2000" dirty="0"/>
              <a:t>Silakalle, kilohailille ja kuoreelle on kysyntää, elintarvikevienti Itä-Eurooppaan elpymässä, silakan vienti Ukrainaan kasvanut, osa yrityksistä pystynyt siirtämään kustannusnousut hintoihin, keväällä pyydetty kuore on jo pääosin myyty, hyvä kysyntä kalarehumarkkinoilla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A10B0-A8EA-42B8-AFC3-D4FDC31C5B2B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2612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5" y="-89597"/>
            <a:ext cx="8447314" cy="857250"/>
          </a:xfrm>
        </p:spPr>
        <p:txBody>
          <a:bodyPr/>
          <a:lstStyle/>
          <a:p>
            <a:r>
              <a:rPr lang="fi-FI" dirty="0"/>
              <a:t>Kustannukset nousussa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75BC42-E314-4C2E-B5C0-85E6278F4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465" y="690079"/>
            <a:ext cx="8447314" cy="3275661"/>
          </a:xfrm>
        </p:spPr>
        <p:txBody>
          <a:bodyPr/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fi-FI" sz="1500" dirty="0"/>
              <a:t>Polttoaineen hintojen nousu aiheuttanut talousongelmia troolareille</a:t>
            </a:r>
          </a:p>
          <a:p>
            <a:pPr marL="1009650" lvl="1" indent="-266700"/>
            <a:r>
              <a:rPr lang="fi-FI" sz="1400" dirty="0"/>
              <a:t>Silakkaa on myös ollut huonosti (-20-25%), mutta nyt saaliit hieman parantuneet,  silakka kuitenkin hyvin pientä (vain 5% fileekelpoista), </a:t>
            </a:r>
            <a:r>
              <a:rPr lang="fi-FI" sz="1400" dirty="0">
                <a:solidFill>
                  <a:srgbClr val="FF0000"/>
                </a:solidFill>
              </a:rPr>
              <a:t>elintarvikesilakan hintaa nostettu</a:t>
            </a:r>
          </a:p>
          <a:p>
            <a:pPr marL="1009650" lvl="1" indent="-266700"/>
            <a:r>
              <a:rPr lang="fi-FI" sz="1400" dirty="0"/>
              <a:t>Kalajauho 20-23 </a:t>
            </a:r>
            <a:r>
              <a:rPr lang="fi-FI" sz="1400" dirty="0" err="1"/>
              <a:t>snt</a:t>
            </a:r>
            <a:r>
              <a:rPr lang="fi-FI" sz="1400" dirty="0"/>
              <a:t>/kg, minkeille </a:t>
            </a:r>
            <a:r>
              <a:rPr lang="fi-FI" sz="1400" dirty="0">
                <a:solidFill>
                  <a:srgbClr val="FF0000"/>
                </a:solidFill>
              </a:rPr>
              <a:t>vain </a:t>
            </a:r>
            <a:r>
              <a:rPr lang="fi-FI" sz="1400" dirty="0"/>
              <a:t>perkuujäännökset, kokonainen kala niille liian kallista, </a:t>
            </a:r>
            <a:r>
              <a:rPr lang="fi-FI" sz="1400" dirty="0">
                <a:solidFill>
                  <a:srgbClr val="FF0000"/>
                </a:solidFill>
              </a:rPr>
              <a:t>kalateollisuus huolestunut perkuujäännösten markkinoista tulevaisuudessa, kiinnostus uuteen kalajauhotehtaaseen kasvaa </a:t>
            </a:r>
          </a:p>
          <a:p>
            <a:pPr marL="1009650" lvl="1" indent="-266700"/>
            <a:r>
              <a:rPr lang="fi-FI" sz="1400" dirty="0"/>
              <a:t>Turkistalouden odotukset romahtivat, uskottiin, että helmi-maaliskuun huutokaupoissa myydään kaikki nahat, mutta vain noin 15 % minkin ja 40 % ketunnahoista myytiin, huhtikuun huutokaupassa myytiin vain 10 % minkeistä</a:t>
            </a:r>
          </a:p>
          <a:p>
            <a:pPr marL="1009650" lvl="1" indent="-266700"/>
            <a:r>
              <a:rPr lang="fi-FI" sz="1400" dirty="0">
                <a:solidFill>
                  <a:srgbClr val="FF0000"/>
                </a:solidFill>
              </a:rPr>
              <a:t>Silakan kysyntä tonnikalan rehuksi ollut hyvä, mutta markkinat ovat epävakaat, voi tapahtua nopeasti muutoksia</a:t>
            </a:r>
          </a:p>
          <a:p>
            <a:pPr marL="1009650" lvl="1" indent="-266700"/>
            <a:r>
              <a:rPr lang="fi-FI" sz="1400" dirty="0"/>
              <a:t>Pyynti hyvin tappiollista, alukset ja kalat olleet Uudenkaupungin edustalla, aluksia siirtyi kevätkauden lopuksi Ruotsin puolelle, nyt pääosa kesätauolla, koekalastuksissa vähän kalaa ja iso silakka on edelleen laihaa, </a:t>
            </a:r>
            <a:r>
              <a:rPr lang="fi-FI" sz="1400" dirty="0">
                <a:solidFill>
                  <a:srgbClr val="FF0000"/>
                </a:solidFill>
              </a:rPr>
              <a:t>vesi ollut lämmintä ja kala ei ole vieläkään parveutunut</a:t>
            </a:r>
          </a:p>
          <a:p>
            <a:pPr marL="1009650" lvl="1" indent="-266700"/>
            <a:r>
              <a:rPr lang="fi-FI" sz="1400" dirty="0">
                <a:solidFill>
                  <a:srgbClr val="FF0000"/>
                </a:solidFill>
              </a:rPr>
              <a:t>Kalastusalukset vetäneet mieluiten kalajauhon raaka-ainetta syksyllä läheltä Ruotsin tai Viron rannikkoa, kalastuksen ja pakastuksen kannattavuutta ja jatkamista arvioidaan, pakastus riippuu mm. yrityksen sähkösopimuksista</a:t>
            </a:r>
          </a:p>
          <a:p>
            <a:pPr marL="1009650" lvl="1" indent="-266700"/>
            <a:endParaRPr lang="fi-FI" sz="1500" dirty="0"/>
          </a:p>
          <a:p>
            <a:pPr lvl="1" indent="0">
              <a:buNone/>
            </a:pPr>
            <a:r>
              <a:rPr lang="fi-FI" sz="1500" b="1" dirty="0"/>
              <a:t> </a:t>
            </a:r>
          </a:p>
          <a:p>
            <a:pPr marL="1009650" lvl="1" indent="-266700"/>
            <a:endParaRPr lang="fi-FI" sz="1500" b="1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A10B0-A8EA-42B8-AFC3-D4FDC31C5B2B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791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5" y="-89597"/>
            <a:ext cx="8447314" cy="857250"/>
          </a:xfrm>
        </p:spPr>
        <p:txBody>
          <a:bodyPr/>
          <a:lstStyle/>
          <a:p>
            <a:r>
              <a:rPr lang="fi-FI" dirty="0"/>
              <a:t>Kalastustarvikkeiden kustannusnousut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75BC42-E314-4C2E-B5C0-85E6278F4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565" y="725735"/>
            <a:ext cx="8447314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Hintojen nousu alkoi koronapandemiasta, muoviraaka-aineiden hinnat kaksinkertaistaneet vuodesta 2020, rahtien hintojen nousu ollut raju (konttirahdin hinta kymmenkertaistunut), myös polttoaineen, energia- ja palkkakustannusten nousu vaikuttaa tarvikkeiden hintoihin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Toimitukset pidentyneet, saatavuus on ollut osin jo nyt ongelma ja vaikeutuu todennäköisesti syksyllä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Kalastustarvikkeiden hintojen nousu riippuu tuoteryhmästä (0-40%), eniten ovat nousseet kohot, paulat ja köydet (15-40%)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Rysien ja troolien hinnoissa tarkoittanut 25-30% nousua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Korotuksia on vielä tulossa, koska moni myy vielä vanhoja varastoja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Kalalaatikoiden hinta nousi 45 % vuodesta 2020. Noususta 33 % ennen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SUP-direktiivi kalastustarvikkeita koskevan tuottajavastuun vaikutukset huolestuttavat tarvikemyyjiä hyvin paljon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A10B0-A8EA-42B8-AFC3-D4FDC31C5B2B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641060C5-1127-4C73-AEF7-BD13D1999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</p:spPr>
        <p:txBody>
          <a:bodyPr/>
          <a:lstStyle/>
          <a:p>
            <a:r>
              <a:rPr lang="fi-FI" dirty="0"/>
              <a:t>Lähde: Sähköpostikyselyn vastaukset kalastustarvikeyritykseltä 12-16.6.2022</a:t>
            </a:r>
          </a:p>
          <a:p>
            <a:r>
              <a:rPr lang="fi-FI" dirty="0"/>
              <a:t>https://ym.fi/sup-direktiivi-ja-kalastusvalineet-ukk</a:t>
            </a:r>
          </a:p>
        </p:txBody>
      </p:sp>
    </p:spTree>
    <p:extLst>
      <p:ext uri="{BB962C8B-B14F-4D97-AF65-F5344CB8AC3E}">
        <p14:creationId xmlns:p14="http://schemas.microsoft.com/office/powerpoint/2010/main" val="2281715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5" y="-89597"/>
            <a:ext cx="8447314" cy="857250"/>
          </a:xfrm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Kalanjalostusteollisuudella isoja vaikeuksia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75BC42-E314-4C2E-B5C0-85E6278F4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565" y="657896"/>
            <a:ext cx="8447314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Koronapandemian ja Venäjän hyökkäyssota ovat nostaneet kalan jalostuksen tuotantokustannuksia. Epävarmuus on ollut suuri, ja hinnoittelu vaikeaa, moni teki isoja tappioita.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Isoilla jalostusyrityksillä on alla isot investoinnit, minkä vuoksi poistot ovat isoja. Myös energia, kuljetus- ja pakkauskustannukset ovat kasvaneet paljon.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Lohen korkea hinta on kuluneena vuotena vähentänyt kalan kysyntää, mikä vaikeuttaa kapasiteetin käyttöä ja nostaa huomattavasti kuluja kalakiloa kohti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Alkusyksystä pakkasvarastoja pakko täyttää, varasto- ja sähkökustannukset oleellisia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Lohen hinta tulee todennäköisesti nousemaan, mikä voi tehdä erityisesti vuoden 2023 ensimmäisestä puolikkaasta hyvin haastavan, koska kuluttajien ostovoima vähenee samalla. Ensi vuoden alussa kalaa tulee olemaan vähän.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Norjan hallituksen kaavailema kalankasvatuksen liikevoittoverotus lisää epävarmuutta ja toteutuessaan hankaloittaisi lohen saatavuutta ja lohikauppaa jatkossa. Hintavaihtelu voi kasvaa entisestään.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A10B0-A8EA-42B8-AFC3-D4FDC31C5B2B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609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4CFB2-0E06-4FBB-8FB2-8803BD8D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1175"/>
            <a:ext cx="6697916" cy="85725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Vaikutuksia Venäjän kalatalouteen</a:t>
            </a:r>
          </a:p>
        </p:txBody>
      </p:sp>
    </p:spTree>
    <p:extLst>
      <p:ext uri="{BB962C8B-B14F-4D97-AF65-F5344CB8AC3E}">
        <p14:creationId xmlns:p14="http://schemas.microsoft.com/office/powerpoint/2010/main" val="2226831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8" y="8072"/>
            <a:ext cx="8447314" cy="857250"/>
          </a:xfrm>
        </p:spPr>
        <p:txBody>
          <a:bodyPr/>
          <a:lstStyle/>
          <a:p>
            <a:r>
              <a:rPr lang="fi-FI" dirty="0"/>
              <a:t>Venäläisen kalan kauppa vaikeutumassa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1643" y="4616301"/>
            <a:ext cx="4734605" cy="452967"/>
          </a:xfrm>
        </p:spPr>
        <p:txBody>
          <a:bodyPr/>
          <a:lstStyle/>
          <a:p>
            <a:pPr>
              <a:defRPr/>
            </a:pPr>
            <a:r>
              <a:rPr lang="fi-FI" sz="1000" i="1" dirty="0">
                <a:latin typeface="+mn-lt"/>
              </a:rPr>
              <a:t>Lähde: </a:t>
            </a:r>
            <a:r>
              <a:rPr lang="fi-FI" sz="1000" i="1" dirty="0" err="1">
                <a:latin typeface="+mn-lt"/>
              </a:rPr>
              <a:t>Undercurrents</a:t>
            </a:r>
            <a:r>
              <a:rPr lang="fi-FI" sz="1000" i="1" dirty="0">
                <a:latin typeface="+mn-lt"/>
              </a:rPr>
              <a:t> news 3.3..2022,</a:t>
            </a:r>
            <a:r>
              <a:rPr lang="fi-FI" dirty="0">
                <a:solidFill>
                  <a:srgbClr val="00B0F0"/>
                </a:solidFill>
              </a:rPr>
              <a:t> </a:t>
            </a:r>
            <a:r>
              <a:rPr lang="fi-FI" dirty="0" err="1">
                <a:solidFill>
                  <a:schemeClr val="bg2">
                    <a:lumMod val="75000"/>
                  </a:schemeClr>
                </a:solidFill>
              </a:rPr>
              <a:t>SalmonBusiness</a:t>
            </a:r>
            <a:r>
              <a:rPr lang="fi-FI" dirty="0">
                <a:solidFill>
                  <a:schemeClr val="bg2">
                    <a:lumMod val="75000"/>
                  </a:schemeClr>
                </a:solidFill>
              </a:rPr>
              <a:t> 6.4.</a:t>
            </a:r>
            <a:endParaRPr lang="fi-FI" sz="10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833F8041-E5B9-4A03-B650-7FF17BD456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993" y="1121600"/>
            <a:ext cx="8734697" cy="3275661"/>
          </a:xfrm>
        </p:spPr>
        <p:txBody>
          <a:bodyPr/>
          <a:lstStyle/>
          <a:p>
            <a:r>
              <a:rPr lang="fi-FI" sz="1800" b="1" dirty="0"/>
              <a:t>Venäjä on merkittävä kalastusvaltio</a:t>
            </a:r>
            <a:r>
              <a:rPr lang="fi-FI" sz="1800" dirty="0"/>
              <a:t> </a:t>
            </a:r>
            <a:r>
              <a:rPr lang="fi-FI" sz="1800" b="1" dirty="0"/>
              <a:t>ja kalan viejä </a:t>
            </a:r>
          </a:p>
          <a:p>
            <a:pPr marL="1085850" lvl="1" indent="-342900"/>
            <a:r>
              <a:rPr lang="fi-FI" dirty="0">
                <a:latin typeface="+mn-lt"/>
              </a:rPr>
              <a:t>Venäjä maailman suurin Alaskan seitin ja Tyynenmeren turskan tuottaja</a:t>
            </a:r>
          </a:p>
          <a:p>
            <a:pPr marL="1085850" lvl="1" indent="-342900"/>
            <a:r>
              <a:rPr lang="fi-FI" dirty="0">
                <a:latin typeface="+mn-lt"/>
              </a:rPr>
              <a:t>Norjan jälkeen toiseksi suurin Atlantin turskan ja koljan tuottaja</a:t>
            </a:r>
          </a:p>
          <a:p>
            <a:pPr marL="342900" indent="-342900"/>
            <a:r>
              <a:rPr lang="fi-FI" sz="1800" b="1" dirty="0"/>
              <a:t>Venäjän kalastus ja kalan ulkomaan kauppa vaikeutumassa</a:t>
            </a:r>
          </a:p>
          <a:p>
            <a:pPr marL="1028700" lvl="1"/>
            <a:r>
              <a:rPr lang="fi-FI" dirty="0"/>
              <a:t>Pohjois-Amerikan jalostusteollisuus asetti tuontikiellon 25.3. lähtien venäläiselle kalalle ja kalatuotteille</a:t>
            </a:r>
          </a:p>
          <a:p>
            <a:pPr marL="1028700" lvl="1"/>
            <a:r>
              <a:rPr lang="fi-FI" dirty="0"/>
              <a:t>Kanada kieltää venäläiset alukset omilla aluevesillään ja satamissa</a:t>
            </a:r>
          </a:p>
          <a:p>
            <a:pPr marL="1028700" lvl="1"/>
            <a:r>
              <a:rPr lang="fi-FI" dirty="0"/>
              <a:t>Euroopan satamat suljetaan venäläisiltä aluksilta </a:t>
            </a:r>
          </a:p>
          <a:p>
            <a:pPr marL="1028700" lvl="1"/>
            <a:r>
              <a:rPr lang="fi-FI" dirty="0"/>
              <a:t>Suuret logistiikkajätit lopettavat Venäjän tuonnin ja viennin</a:t>
            </a:r>
          </a:p>
          <a:p>
            <a:pPr marL="342900" indent="-34290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065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85" y="101949"/>
            <a:ext cx="8447314" cy="857250"/>
          </a:xfrm>
        </p:spPr>
        <p:txBody>
          <a:bodyPr/>
          <a:lstStyle/>
          <a:p>
            <a:r>
              <a:rPr lang="fi-FI" dirty="0"/>
              <a:t>Sisällys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Päivitetyt kohdat punaisella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16B887D-7728-4C88-A1C3-59E33A2262EE}"/>
              </a:ext>
            </a:extLst>
          </p:cNvPr>
          <p:cNvSpPr txBox="1"/>
          <p:nvPr/>
        </p:nvSpPr>
        <p:spPr>
          <a:xfrm>
            <a:off x="261138" y="1234861"/>
            <a:ext cx="85717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AutoNum type="arabicPeriod"/>
            </a:pPr>
            <a:r>
              <a:rPr lang="fi-FI" sz="2400" dirty="0">
                <a:solidFill>
                  <a:srgbClr val="FF0000"/>
                </a:solidFill>
                <a:latin typeface="+mn-lt"/>
              </a:rPr>
              <a:t> Suomen kalan vienti</a:t>
            </a:r>
          </a:p>
          <a:p>
            <a:pPr marL="800100" lvl="1" indent="-342900">
              <a:buAutoNum type="arabicPeriod"/>
            </a:pPr>
            <a:r>
              <a:rPr lang="fi-FI" sz="2400" dirty="0">
                <a:solidFill>
                  <a:srgbClr val="FF0000"/>
                </a:solidFill>
                <a:latin typeface="+mn-lt"/>
              </a:rPr>
              <a:t> Suomalaisten yritysten arvioita tilanteesta syksyllä 2022</a:t>
            </a:r>
          </a:p>
          <a:p>
            <a:pPr marL="914400" lvl="1" indent="-457200">
              <a:buAutoNum type="arabicPeriod" startAt="3"/>
            </a:pPr>
            <a:r>
              <a:rPr lang="fi-FI" sz="2400" dirty="0">
                <a:latin typeface="+mn-lt"/>
              </a:rPr>
              <a:t>Vaikutuksia Venäjän kalatalouteen</a:t>
            </a:r>
          </a:p>
          <a:p>
            <a:pPr marL="914400" lvl="1" indent="-457200">
              <a:buAutoNum type="arabicPeriod" startAt="3"/>
            </a:pPr>
            <a:r>
              <a:rPr lang="fi-FI" sz="2400" dirty="0">
                <a:solidFill>
                  <a:srgbClr val="FF0000"/>
                </a:solidFill>
              </a:rPr>
              <a:t>Vaikutuksia tuotantopanosten tarjontaan, hintoihin ja </a:t>
            </a:r>
          </a:p>
          <a:p>
            <a:pPr lvl="1"/>
            <a:r>
              <a:rPr lang="fi-FI" sz="2400" dirty="0">
                <a:solidFill>
                  <a:srgbClr val="FF0000"/>
                </a:solidFill>
              </a:rPr>
              <a:t>     kalamarkkinoihin </a:t>
            </a:r>
          </a:p>
          <a:p>
            <a:pPr lvl="1"/>
            <a:r>
              <a:rPr lang="fi-FI" sz="2400" dirty="0">
                <a:solidFill>
                  <a:srgbClr val="FF0000"/>
                </a:solidFill>
              </a:rPr>
              <a:t>5.  Johtopäätöksiä</a:t>
            </a:r>
          </a:p>
        </p:txBody>
      </p:sp>
    </p:spTree>
    <p:extLst>
      <p:ext uri="{BB962C8B-B14F-4D97-AF65-F5344CB8AC3E}">
        <p14:creationId xmlns:p14="http://schemas.microsoft.com/office/powerpoint/2010/main" val="2443980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5C23B-D4F7-40AD-8761-00AE0116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1" y="0"/>
            <a:ext cx="8447314" cy="857250"/>
          </a:xfrm>
          <a:noFill/>
          <a:ln>
            <a:noFill/>
          </a:ln>
        </p:spPr>
        <p:txBody>
          <a:bodyPr/>
          <a:lstStyle/>
          <a:p>
            <a:r>
              <a:rPr lang="fi-FI" dirty="0"/>
              <a:t>EU ei asettanut kalatuotteita koskevia pakotteita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8937E2-9200-479E-999D-8FC2DC862C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224" y="854274"/>
            <a:ext cx="8447314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 on harkinnut Venäjän kalan tuontikieltoa, mutta pakotelistassa ei ole vielä kalatuotteita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Kaviaari ja jotkut äyriäiset ehdotettu uudelle pakotelistalla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EU, Saksa ja UK ovat hyvin riippuvaisia Venäjän turskakalan tuonnista. EU ja UK ei ole asettanut tuontikieltoa, mutta UK suunnittelee venäläiselle kalalle 35 % väliaikaista tuontitullia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Useat pakastekalan jalostusyritykset ostavat edelleen merkittäviä määriä venäläistä raaka-ainetta</a:t>
            </a:r>
          </a:p>
          <a:p>
            <a:pPr marL="1085850" lvl="1" indent="-342900"/>
            <a:r>
              <a:rPr lang="fi-FI" dirty="0"/>
              <a:t>Liettualainen iso </a:t>
            </a:r>
            <a:r>
              <a:rPr lang="fi-FI" dirty="0" err="1"/>
              <a:t>surimin</a:t>
            </a:r>
            <a:r>
              <a:rPr lang="fi-FI" dirty="0"/>
              <a:t> valmistaja </a:t>
            </a:r>
            <a:r>
              <a:rPr lang="fi-FI" dirty="0" err="1"/>
              <a:t>Viciunai</a:t>
            </a:r>
            <a:r>
              <a:rPr lang="fi-FI" dirty="0"/>
              <a:t> Group lupasi lopettaa raaka-aineen tuonnin Venäjältä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Turskakalojen hinta on noussut huomattavasti muun muassa Norjassa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75E0955-5F70-44C7-ACAD-B43853E5B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15.3 ja 6.4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8691F8-EC95-4B18-A018-3FB54257CC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F84B49-B751-4130-8E5E-92247FB8C448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5537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A987C5-7C82-4F67-8FCD-537DE9FB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21" y="208643"/>
            <a:ext cx="8447314" cy="857250"/>
          </a:xfrm>
        </p:spPr>
        <p:txBody>
          <a:bodyPr/>
          <a:lstStyle/>
          <a:p>
            <a:r>
              <a:rPr lang="fi-FI" dirty="0"/>
              <a:t>Venäjän kalan tuonti supistunut, mutta vienti kasvanut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873FC9-8190-408C-933A-C3F12ACE5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628" y="1444601"/>
            <a:ext cx="8447314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Kalatuotteiden tuonti laskenut lähes 30 %</a:t>
            </a:r>
          </a:p>
          <a:p>
            <a:pPr marL="1085850" lvl="1" indent="-342900"/>
            <a:r>
              <a:rPr lang="fi-FI" sz="2000" dirty="0"/>
              <a:t>Tuoreen kalan tuonti laskenut 60% ja pakasteiden 20 %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Vientimäärä noussut lähes 20 % ja arvo yli 30 % verrattuna viime vuoteen</a:t>
            </a:r>
          </a:p>
          <a:p>
            <a:pPr marL="1085850" lvl="1" indent="-342900"/>
            <a:r>
              <a:rPr lang="fi-FI" sz="2000" dirty="0"/>
              <a:t>Etenkin kalafileiden ja kuivatun kalan vienti kasvoi.</a:t>
            </a:r>
          </a:p>
          <a:p>
            <a:pPr marL="1085850" lvl="1" indent="-342900"/>
            <a:r>
              <a:rPr lang="fi-FI" sz="2000" dirty="0"/>
              <a:t>Samaan aikaan äyriäisten ja säilykkeisen vienti laski yli 10 %</a:t>
            </a:r>
          </a:p>
          <a:p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DEA361D-D121-4093-95FA-76C57D58A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15.6. 2022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AA76C9-EDEE-4953-912A-58CD0938DE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F6843E-A54F-4DC7-9A66-8FE92F0A0A19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6131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A987C5-7C82-4F67-8FCD-537DE9FB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21" y="208643"/>
            <a:ext cx="8447314" cy="857250"/>
          </a:xfrm>
        </p:spPr>
        <p:txBody>
          <a:bodyPr/>
          <a:lstStyle/>
          <a:p>
            <a:r>
              <a:rPr lang="fi-FI" dirty="0"/>
              <a:t>Venäjän kalan tuotanto ja vienti kasvanut ensimmäisellä vuosipuoliskolla 2022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873FC9-8190-408C-933A-C3F12ACE5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627" y="1323007"/>
            <a:ext cx="8532619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Venäjän kalantuotannon määrä kasvanut runsaan prosentin</a:t>
            </a:r>
          </a:p>
          <a:p>
            <a:pPr marL="1085850" lvl="1" indent="-342900"/>
            <a:r>
              <a:rPr lang="fi-FI" sz="2200" dirty="0"/>
              <a:t>Jalosteiden, </a:t>
            </a:r>
            <a:r>
              <a:rPr lang="fi-FI" sz="2000" dirty="0"/>
              <a:t>etenkin fileen ja pakastetun massa määrä noussut </a:t>
            </a:r>
          </a:p>
          <a:p>
            <a:pPr marL="1085850" lvl="1" indent="-342900"/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Vientimäärä noussut lähes 24 % ja arvo lähes 20 % </a:t>
            </a:r>
          </a:p>
          <a:p>
            <a:pPr marL="1085850" lvl="1" indent="-342900"/>
            <a:r>
              <a:rPr lang="fi-FI" dirty="0"/>
              <a:t>Etenkin tuorekalan, kalafileiden ja kuivatun kalan vienti kasvoi</a:t>
            </a:r>
          </a:p>
          <a:p>
            <a:pPr lvl="1" indent="0">
              <a:buNone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Kalatuotteiden tuonti laski 35 %</a:t>
            </a:r>
          </a:p>
          <a:p>
            <a:pPr marL="1085850" lvl="1" indent="-342900"/>
            <a:r>
              <a:rPr lang="fi-FI" sz="2000" dirty="0"/>
              <a:t>Tuoreen kalan tuonti laskenut 57 % ja pakasteiden 36 %</a:t>
            </a:r>
          </a:p>
          <a:p>
            <a:pPr lvl="1" indent="0">
              <a:buNone/>
            </a:pPr>
            <a:endParaRPr lang="fi-FI" sz="2000" dirty="0"/>
          </a:p>
          <a:p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DEA361D-D121-4093-95FA-76C57D58A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9.8. 2022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AA76C9-EDEE-4953-912A-58CD0938DE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F6843E-A54F-4DC7-9A66-8FE92F0A0A19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8847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A987C5-7C82-4F67-8FCD-537DE9FB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21" y="208643"/>
            <a:ext cx="8447314" cy="857250"/>
          </a:xfrm>
        </p:spPr>
        <p:txBody>
          <a:bodyPr/>
          <a:lstStyle/>
          <a:p>
            <a:r>
              <a:rPr lang="fi-FI" dirty="0"/>
              <a:t>Venäjä kalan saaliit päätyvät kauppapakotteista huolimatta markkinoille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873FC9-8190-408C-933A-C3F12ACE5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628" y="1444601"/>
            <a:ext cx="8447314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Maailman turskakalan tarjonnasta 75 % Venäjältä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Korvaaminen maailman kalamarkkinoilla vaikeaa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Valtaosa EU:hun, Iso-Britanniaan tai Yhdysvaltoihin tuodusta venäläisestä turskakalasta välttyy tulleilta ja kielloilta, sillä ne käsitellään Kiinassa tai muissa maissaan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Useat Aasian suuret markkinat ostavat edelleen venäläisiä kala- ja äyriäistuotteita, sillä niihin ei kohdistu kaupan esteitä tai ne ovat vähäisiä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DEA361D-D121-4093-95FA-76C57D58A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8.7. 2022 ja 28.7.2022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AA76C9-EDEE-4953-912A-58CD0938DE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F6843E-A54F-4DC7-9A66-8FE92F0A0A19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7002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/>
              <a:t>Venäjä on suljettu Kansainvälisen merentutkimus-neuvoston jäsenyydestä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CD2134-AD7D-49C7-8210-4DBC4AE88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850" y="1236573"/>
            <a:ext cx="8102638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ICES päätti sulkea Venäjän edustajat väliaikaisesti järjestöstä. Kielto alkoi 30. maaliskuuta.</a:t>
            </a:r>
          </a:p>
          <a:p>
            <a:pPr marL="1028700" lvl="1" algn="just"/>
            <a:r>
              <a:rPr lang="fi-FI" dirty="0" err="1"/>
              <a:t>ICES:llä</a:t>
            </a:r>
            <a:r>
              <a:rPr lang="fi-FI" dirty="0"/>
              <a:t> olennainen rooli maiden kalastuksen ohjauksessa. Se antaa kalakantoja koskevia tieteellisiä neuvonantoja muun muassa 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/>
              <a:t>Barentsinmeren ja Itämeren kalakannoille, jotka ohjaavat kaikkien tärkeimpien turska- ja </a:t>
            </a:r>
            <a:r>
              <a:rPr lang="fi-FI" dirty="0" err="1"/>
              <a:t>pelagisten</a:t>
            </a:r>
            <a:r>
              <a:rPr lang="fi-FI" dirty="0"/>
              <a:t> lajien kiintiöitä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Venäjän harkitsee entistä suuremman osuuden kalastamista Beringinmeren kalakannoista (nyt Venäjä 0,4 M.tn, USA 1,4 M.tn)</a:t>
            </a:r>
          </a:p>
          <a:p>
            <a:pPr marL="1028700" lvl="1" algn="just"/>
            <a:r>
              <a:rPr lang="fi-FI" dirty="0"/>
              <a:t>Se voi vaarantaa vuosikymmeniä käytössä olleen yhteisen säätelyjärjestelmän</a:t>
            </a:r>
          </a:p>
          <a:p>
            <a:pPr marL="285750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876E9-66AF-4EF4-A7AF-BE11FD9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30.3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06C286-8049-4A33-B0B5-05584284D8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8A8895-4391-4EC2-BC8D-C8912F4BACF5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6941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46" y="0"/>
            <a:ext cx="8447314" cy="857250"/>
          </a:xfrm>
          <a:noFill/>
          <a:ln>
            <a:noFill/>
          </a:ln>
        </p:spPr>
        <p:txBody>
          <a:bodyPr/>
          <a:lstStyle/>
          <a:p>
            <a:r>
              <a:rPr lang="fi-FI" dirty="0"/>
              <a:t>Lohen toimitukset Venäjälle keskeytyivät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CD2134-AD7D-49C7-8210-4DBC4AE88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146" y="933919"/>
            <a:ext cx="8447314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+mn-lt"/>
              </a:rPr>
              <a:t>Maailmalla tuotetusta Atlantin lohesta runsas 3 % kulutettiin Venäjällä</a:t>
            </a:r>
          </a:p>
          <a:p>
            <a:pPr marL="1085850" lvl="1" indent="-342900"/>
            <a:r>
              <a:rPr lang="fi-FI" sz="1400" dirty="0">
                <a:latin typeface="+mn-lt"/>
              </a:rPr>
              <a:t>25 % on omaa tuotantoa, 25% Färsaarten ja 25 % Chilen tuotantoa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Lohta ei enää viedä Venäjälle markkinoille, Chilen ja Färsaarten toimittajat vetäytyivät pian Ukrainan hyökkäyksen jälkeen. Aiemmin Norja, Kanada ja Skotlanti pysäyttivät viennin jo vuonna 2014.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Norjan i</a:t>
            </a:r>
            <a:r>
              <a:rPr lang="fi-FI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sot kasvatusyritykset keskeyttivät viennin Valko-Venäjälle </a:t>
            </a:r>
          </a:p>
          <a:p>
            <a:pPr lvl="1" indent="0">
              <a:buNone/>
            </a:pPr>
            <a:r>
              <a:rPr lang="fi-FI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fi-FI" sz="1400" dirty="0"/>
              <a:t>Valko-Venäjän kalajätti Santa </a:t>
            </a:r>
            <a:r>
              <a:rPr lang="fi-FI" sz="1400" dirty="0" err="1"/>
              <a:t>Bremor</a:t>
            </a:r>
            <a:r>
              <a:rPr lang="fi-FI" sz="1400" dirty="0"/>
              <a:t>, joka valmistaa lohituotteita "Russian </a:t>
            </a:r>
            <a:r>
              <a:rPr lang="fi-FI" sz="1400" dirty="0" err="1"/>
              <a:t>Sea</a:t>
            </a:r>
            <a:r>
              <a:rPr lang="fi-FI" sz="1400" dirty="0"/>
              <a:t>" –</a:t>
            </a:r>
          </a:p>
          <a:p>
            <a:pPr lvl="1" indent="0">
              <a:buNone/>
            </a:pPr>
            <a:r>
              <a:rPr lang="fi-FI" sz="1400" dirty="0"/>
              <a:t>     brändillä, on keskeyttänyt lohitoimitukset Venäjän markkinoille, koska ei ole </a:t>
            </a:r>
          </a:p>
          <a:p>
            <a:pPr lvl="1" indent="0">
              <a:buNone/>
            </a:pPr>
            <a:r>
              <a:rPr lang="fi-FI" sz="1400" dirty="0"/>
              <a:t>     kyennyt hankkimaan norjalaista lohta Ukrainan sodan alkamisen jälkeen.</a:t>
            </a:r>
            <a:endParaRPr lang="fi-FI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0">
              <a:buNone/>
            </a:pPr>
            <a:r>
              <a:rPr lang="fi-FI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alko-Venäjä ja Ukraina olivat kirjolohimarkkinoille merkittäviä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Tuonnin vähentymistä koetetaan korvata Tyynenmeren lohen ja seitin kalastuksella, mutta pyyntialueet kaukana ja saalisennusteet huonot </a:t>
            </a:r>
            <a:endParaRPr lang="fi-FI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0">
              <a:buNone/>
            </a:pPr>
            <a:endParaRPr lang="fi-FI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876E9-66AF-4EF4-A7AF-BE11FD9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SalmonBusiness</a:t>
            </a:r>
            <a:r>
              <a:rPr lang="fi-FI" dirty="0"/>
              <a:t> 4.4., </a:t>
            </a:r>
            <a:r>
              <a:rPr lang="fi-FI" dirty="0" err="1"/>
              <a:t>Intrafish</a:t>
            </a:r>
            <a:r>
              <a:rPr lang="fi-FI" dirty="0"/>
              <a:t> 27.5.2022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06C286-8049-4A33-B0B5-05584284D8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8A8895-4391-4EC2-BC8D-C8912F4BACF5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9306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7D800F-2D7E-4766-A2D0-51D7328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7E964-4493-4256-B3B0-FBBCA2F84F4E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CBD43-A2FC-4037-934A-D846BA9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54" y="0"/>
            <a:ext cx="8448675" cy="857250"/>
          </a:xfrm>
        </p:spPr>
        <p:txBody>
          <a:bodyPr/>
          <a:lstStyle/>
          <a:p>
            <a:r>
              <a:rPr lang="en-US" dirty="0" err="1"/>
              <a:t>Venäjällä</a:t>
            </a:r>
            <a:r>
              <a:rPr lang="en-US" dirty="0"/>
              <a:t> </a:t>
            </a:r>
            <a:r>
              <a:rPr lang="en-US" dirty="0" err="1"/>
              <a:t>lohen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tuotanto</a:t>
            </a:r>
            <a:r>
              <a:rPr lang="en-US" dirty="0"/>
              <a:t> </a:t>
            </a:r>
            <a:r>
              <a:rPr lang="en-US" dirty="0" err="1"/>
              <a:t>ongelmissa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94C5A02-7080-4868-9EAF-14D8E1B6CCA5}"/>
              </a:ext>
            </a:extLst>
          </p:cNvPr>
          <p:cNvSpPr txBox="1"/>
          <p:nvPr/>
        </p:nvSpPr>
        <p:spPr>
          <a:xfrm>
            <a:off x="395755" y="986700"/>
            <a:ext cx="87482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Kuolan niemimaan suurilla lohentuottajilla (Russian  </a:t>
            </a:r>
            <a:r>
              <a:rPr lang="fi-FI" sz="2000" dirty="0" err="1">
                <a:latin typeface="+mn-lt"/>
              </a:rPr>
              <a:t>Aquaculture</a:t>
            </a:r>
            <a:r>
              <a:rPr lang="fi-FI" sz="2000" dirty="0">
                <a:latin typeface="+mn-lt"/>
              </a:rPr>
              <a:t> ja </a:t>
            </a:r>
          </a:p>
          <a:p>
            <a:r>
              <a:rPr lang="fi-FI" sz="2000" dirty="0">
                <a:latin typeface="+mn-lt"/>
              </a:rPr>
              <a:t>     Russian </a:t>
            </a:r>
            <a:r>
              <a:rPr lang="fi-FI" sz="2000" dirty="0" err="1">
                <a:latin typeface="+mn-lt"/>
              </a:rPr>
              <a:t>Salmon</a:t>
            </a:r>
            <a:r>
              <a:rPr lang="fi-FI" sz="2000" dirty="0">
                <a:latin typeface="+mn-lt"/>
              </a:rPr>
              <a:t>) on läheiset suhteet Kremliin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Lännen pakotteet horjuttavat pankkeja. </a:t>
            </a:r>
            <a:r>
              <a:rPr lang="fi-FI" sz="2000" dirty="0" err="1">
                <a:latin typeface="+mn-lt"/>
              </a:rPr>
              <a:t>Sherbank</a:t>
            </a:r>
            <a:r>
              <a:rPr lang="fi-FI" sz="2000" dirty="0">
                <a:latin typeface="+mn-lt"/>
              </a:rPr>
              <a:t> on suurin omistaja </a:t>
            </a:r>
          </a:p>
          <a:p>
            <a:r>
              <a:rPr lang="fi-FI" sz="2000" dirty="0">
                <a:latin typeface="+mn-lt"/>
              </a:rPr>
              <a:t>     Russian </a:t>
            </a:r>
            <a:r>
              <a:rPr lang="fi-FI" sz="2000" dirty="0" err="1">
                <a:latin typeface="+mn-lt"/>
              </a:rPr>
              <a:t>Salmonissa</a:t>
            </a:r>
            <a:r>
              <a:rPr lang="fi-FI" sz="2000" dirty="0">
                <a:latin typeface="+mn-lt"/>
              </a:rPr>
              <a:t>.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Venäjän lohenkasvatus täysin riippuvainen tuoduista poikasista ja rehusta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Norjassa vientikiellot lopettaisivat </a:t>
            </a:r>
            <a:r>
              <a:rPr lang="fi-FI" sz="2000" dirty="0" err="1">
                <a:latin typeface="+mn-lt"/>
              </a:rPr>
              <a:t>smolttien</a:t>
            </a:r>
            <a:r>
              <a:rPr lang="fi-FI" sz="2000" dirty="0">
                <a:latin typeface="+mn-lt"/>
              </a:rPr>
              <a:t> viennin Venäjälle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 err="1">
                <a:latin typeface="+mn-lt"/>
              </a:rPr>
              <a:t>Biomar</a:t>
            </a:r>
            <a:r>
              <a:rPr lang="fi-FI" sz="2000" dirty="0">
                <a:latin typeface="+mn-lt"/>
              </a:rPr>
              <a:t> ilmoittanut, ettei vie Venäjälle rehuja. </a:t>
            </a:r>
            <a:r>
              <a:rPr lang="fi-FI" sz="2000" dirty="0" err="1">
                <a:latin typeface="+mn-lt"/>
              </a:rPr>
              <a:t>Skretting</a:t>
            </a:r>
            <a:r>
              <a:rPr lang="fi-FI" sz="2000" dirty="0">
                <a:latin typeface="+mn-lt"/>
              </a:rPr>
              <a:t> on ilmoittanut</a:t>
            </a:r>
          </a:p>
          <a:p>
            <a:r>
              <a:rPr lang="fi-FI" sz="2000" dirty="0">
                <a:latin typeface="+mn-lt"/>
              </a:rPr>
              <a:t>     lopettavansa rehun viennin: </a:t>
            </a:r>
            <a:r>
              <a:rPr lang="fi-FI" sz="2000" dirty="0" err="1">
                <a:latin typeface="+mn-lt"/>
              </a:rPr>
              <a:t>Nutrecon</a:t>
            </a:r>
            <a:r>
              <a:rPr lang="fi-FI" sz="2000" dirty="0">
                <a:latin typeface="+mn-lt"/>
              </a:rPr>
              <a:t> venäläinen rehuyhtiö on myyty     </a:t>
            </a:r>
          </a:p>
          <a:p>
            <a:r>
              <a:rPr lang="fi-FI" sz="2000" dirty="0">
                <a:latin typeface="+mn-lt"/>
              </a:rPr>
              <a:t>     paikalliselle johdolle.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 </a:t>
            </a:r>
            <a:r>
              <a:rPr lang="fi-FI" sz="2000" dirty="0" err="1"/>
              <a:t>Cargill</a:t>
            </a:r>
            <a:r>
              <a:rPr lang="fi-FI" sz="2000" dirty="0"/>
              <a:t> toimittaa edelleen Norjan tehtailla valmistamiaan rehuja. </a:t>
            </a:r>
            <a:r>
              <a:rPr lang="fi-FI" sz="2000" dirty="0" err="1"/>
              <a:t>Cargill</a:t>
            </a:r>
            <a:r>
              <a:rPr lang="fi-FI" sz="2000" dirty="0"/>
              <a:t>   </a:t>
            </a:r>
          </a:p>
          <a:p>
            <a:r>
              <a:rPr lang="fi-FI" sz="2000" dirty="0"/>
              <a:t>     on vähentänyt liiketoimintaansa Venäjälle, mutta se aikoo jatkaa niin </a:t>
            </a:r>
          </a:p>
          <a:p>
            <a:r>
              <a:rPr lang="fi-FI" sz="2000" dirty="0"/>
              <a:t>     kauan kuin se on turvallista, mahdollista ja laillista.</a:t>
            </a:r>
            <a:endParaRPr lang="fi-FI" sz="24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27004EE-77A5-4207-A15D-94697CA4E2D9}"/>
              </a:ext>
            </a:extLst>
          </p:cNvPr>
          <p:cNvSpPr txBox="1"/>
          <p:nvPr/>
        </p:nvSpPr>
        <p:spPr>
          <a:xfrm>
            <a:off x="3131795" y="4844063"/>
            <a:ext cx="4553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Lähteet: </a:t>
            </a:r>
            <a:r>
              <a:rPr lang="fi-FI" sz="1200" i="1" dirty="0" err="1">
                <a:latin typeface="+mn-lt"/>
              </a:rPr>
              <a:t>Salmon</a:t>
            </a:r>
            <a:r>
              <a:rPr lang="fi-FI" sz="1200" i="1" dirty="0">
                <a:latin typeface="+mn-lt"/>
              </a:rPr>
              <a:t> Business 10.6.2022, </a:t>
            </a:r>
            <a:r>
              <a:rPr lang="fi-FI" sz="1200" i="1" dirty="0" err="1">
                <a:latin typeface="+mn-lt"/>
              </a:rPr>
              <a:t>Undercurrents</a:t>
            </a:r>
            <a:r>
              <a:rPr lang="fi-FI" sz="1200" i="1" dirty="0">
                <a:latin typeface="+mn-lt"/>
              </a:rPr>
              <a:t> news, </a:t>
            </a:r>
            <a:r>
              <a:rPr lang="fi-FI" sz="1200" i="1" dirty="0" err="1">
                <a:latin typeface="+mn-lt"/>
              </a:rPr>
              <a:t>Intrafish</a:t>
            </a:r>
            <a:endParaRPr lang="fi-FI" sz="1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84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7D800F-2D7E-4766-A2D0-51D7328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7E964-4493-4256-B3B0-FBBCA2F84F4E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CBD43-A2FC-4037-934A-D846BA9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54" y="0"/>
            <a:ext cx="8448675" cy="857250"/>
          </a:xfrm>
        </p:spPr>
        <p:txBody>
          <a:bodyPr/>
          <a:lstStyle/>
          <a:p>
            <a:r>
              <a:rPr lang="en-US" dirty="0" err="1"/>
              <a:t>Venäjällä</a:t>
            </a:r>
            <a:r>
              <a:rPr lang="en-US" dirty="0"/>
              <a:t> </a:t>
            </a:r>
            <a:r>
              <a:rPr lang="en-US" dirty="0" err="1"/>
              <a:t>puutetta</a:t>
            </a:r>
            <a:r>
              <a:rPr lang="en-US" dirty="0"/>
              <a:t> </a:t>
            </a:r>
            <a:r>
              <a:rPr lang="en-US" dirty="0" err="1"/>
              <a:t>lohesta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94C5A02-7080-4868-9EAF-14D8E1B6CCA5}"/>
              </a:ext>
            </a:extLst>
          </p:cNvPr>
          <p:cNvSpPr txBox="1"/>
          <p:nvPr/>
        </p:nvSpPr>
        <p:spPr>
          <a:xfrm>
            <a:off x="395755" y="986700"/>
            <a:ext cx="87482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0513" indent="-290513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Tuoreen lohen tarjonta on romahtanut Venäjällä </a:t>
            </a: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Markkinoilta puuttuu noin 70 -100 miljoonaa kiloa lohta </a:t>
            </a: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Lohen hinta on kolminkertaistunut vuoden alusta</a:t>
            </a:r>
          </a:p>
          <a:p>
            <a:pPr marL="747713" lvl="1" indent="-290513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Elokuussa tuoreen lohen hinta 50 €/kg</a:t>
            </a: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Suurimmat lohen vientimaat – Färsaaret ja Chile eivät ole vieneet lohta sodan puhkeamisen jälkeen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Lohta on tuotu Turkista ja Armeniasta, mutta määrät riittämättömiä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Venäjän oma lohen kalastus ei pysty puuttuvaa määrää korvaamaan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27004EE-77A5-4207-A15D-94697CA4E2D9}"/>
              </a:ext>
            </a:extLst>
          </p:cNvPr>
          <p:cNvSpPr txBox="1"/>
          <p:nvPr/>
        </p:nvSpPr>
        <p:spPr>
          <a:xfrm>
            <a:off x="3131795" y="4844063"/>
            <a:ext cx="2019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Lähteet:, </a:t>
            </a:r>
            <a:r>
              <a:rPr lang="fi-FI" sz="1200" i="1" dirty="0" err="1">
                <a:latin typeface="+mn-lt"/>
              </a:rPr>
              <a:t>Intrafish</a:t>
            </a:r>
            <a:r>
              <a:rPr lang="fi-FI" sz="1200" i="1" dirty="0">
                <a:latin typeface="+mn-lt"/>
              </a:rPr>
              <a:t> 25.8.2022</a:t>
            </a:r>
          </a:p>
        </p:txBody>
      </p:sp>
    </p:spTree>
    <p:extLst>
      <p:ext uri="{BB962C8B-B14F-4D97-AF65-F5344CB8AC3E}">
        <p14:creationId xmlns:p14="http://schemas.microsoft.com/office/powerpoint/2010/main" val="1137980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7D800F-2D7E-4766-A2D0-51D7328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7E964-4493-4256-B3B0-FBBCA2F84F4E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CBD43-A2FC-4037-934A-D846BA9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97" y="204107"/>
            <a:ext cx="8448675" cy="857250"/>
          </a:xfrm>
        </p:spPr>
        <p:txBody>
          <a:bodyPr/>
          <a:lstStyle/>
          <a:p>
            <a:r>
              <a:rPr lang="en-US" dirty="0" err="1"/>
              <a:t>Norjalaiset</a:t>
            </a:r>
            <a:r>
              <a:rPr lang="en-US" dirty="0"/>
              <a:t> </a:t>
            </a:r>
            <a:r>
              <a:rPr lang="en-US" dirty="0" err="1"/>
              <a:t>toimittavat</a:t>
            </a:r>
            <a:r>
              <a:rPr lang="en-US" dirty="0"/>
              <a:t> </a:t>
            </a:r>
            <a:r>
              <a:rPr lang="en-US" dirty="0" err="1"/>
              <a:t>omin</a:t>
            </a:r>
            <a:r>
              <a:rPr lang="en-US" dirty="0"/>
              <a:t> </a:t>
            </a:r>
            <a:r>
              <a:rPr lang="en-US" dirty="0" err="1"/>
              <a:t>aluksin</a:t>
            </a:r>
            <a:r>
              <a:rPr lang="en-US" dirty="0"/>
              <a:t> </a:t>
            </a:r>
            <a:r>
              <a:rPr lang="en-US" dirty="0" err="1"/>
              <a:t>rehua</a:t>
            </a:r>
            <a:r>
              <a:rPr lang="en-US" dirty="0"/>
              <a:t> ja </a:t>
            </a:r>
            <a:r>
              <a:rPr lang="en-US" dirty="0" err="1"/>
              <a:t>smoltteja</a:t>
            </a:r>
            <a:r>
              <a:rPr lang="en-US" dirty="0"/>
              <a:t> </a:t>
            </a:r>
            <a:r>
              <a:rPr lang="en-US" dirty="0" err="1"/>
              <a:t>venäläisille</a:t>
            </a:r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E68DCB6-1811-4734-B6D5-7E724F00599C}"/>
              </a:ext>
            </a:extLst>
          </p:cNvPr>
          <p:cNvSpPr txBox="1"/>
          <p:nvPr/>
        </p:nvSpPr>
        <p:spPr>
          <a:xfrm>
            <a:off x="550877" y="1318793"/>
            <a:ext cx="87482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Norja sulki satamansa venäläisiltä aluksilta </a:t>
            </a:r>
          </a:p>
          <a:p>
            <a:r>
              <a:rPr lang="fi-FI" sz="2000" dirty="0">
                <a:latin typeface="+mn-lt"/>
              </a:rPr>
              <a:t>     EU:n kanssa 7.5.2022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Sulun jälkeen norjalaiset alukset ovat toimit-</a:t>
            </a:r>
          </a:p>
          <a:p>
            <a:r>
              <a:rPr lang="fi-FI" sz="2000" dirty="0">
                <a:latin typeface="+mn-lt"/>
              </a:rPr>
              <a:t>     </a:t>
            </a:r>
            <a:r>
              <a:rPr lang="fi-FI" sz="2000" dirty="0" err="1">
                <a:latin typeface="+mn-lt"/>
              </a:rPr>
              <a:t>taneet</a:t>
            </a:r>
            <a:r>
              <a:rPr lang="fi-FI" sz="2000" dirty="0">
                <a:latin typeface="+mn-lt"/>
              </a:rPr>
              <a:t> rehuja ja </a:t>
            </a:r>
            <a:r>
              <a:rPr lang="fi-FI" sz="2000" dirty="0" err="1">
                <a:latin typeface="+mn-lt"/>
              </a:rPr>
              <a:t>smoltteja</a:t>
            </a:r>
            <a:r>
              <a:rPr lang="fi-FI" sz="2000" dirty="0">
                <a:latin typeface="+mn-lt"/>
              </a:rPr>
              <a:t> omilla aluksillaan</a:t>
            </a:r>
          </a:p>
          <a:p>
            <a:r>
              <a:rPr lang="fi-FI" sz="2000" dirty="0">
                <a:latin typeface="+mn-lt"/>
              </a:rPr>
              <a:t>     suoraan venäläisille viljelijöille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Puolalainen iso lohenostaja (</a:t>
            </a:r>
            <a:r>
              <a:rPr lang="fi-FI" sz="2000" dirty="0" err="1">
                <a:latin typeface="+mn-lt"/>
              </a:rPr>
              <a:t>Milarex</a:t>
            </a:r>
            <a:r>
              <a:rPr lang="fi-FI" sz="2000" dirty="0">
                <a:latin typeface="+mn-lt"/>
              </a:rPr>
              <a:t>) </a:t>
            </a:r>
            <a:r>
              <a:rPr lang="fi-FI" sz="2000" dirty="0" err="1">
                <a:latin typeface="+mn-lt"/>
              </a:rPr>
              <a:t>esittä</a:t>
            </a:r>
            <a:r>
              <a:rPr lang="fi-FI" sz="2000" dirty="0">
                <a:latin typeface="+mn-lt"/>
              </a:rPr>
              <a:t>-</a:t>
            </a:r>
          </a:p>
          <a:p>
            <a:r>
              <a:rPr lang="fi-FI" sz="2000" dirty="0">
                <a:latin typeface="+mn-lt"/>
              </a:rPr>
              <a:t>     nyt kalantoimittajilleen huolensa siitä, että</a:t>
            </a:r>
          </a:p>
          <a:p>
            <a:r>
              <a:rPr lang="fi-FI" sz="2000" dirty="0">
                <a:latin typeface="+mn-lt"/>
              </a:rPr>
              <a:t>     arvoketjussa on satamakiellon jälkeen </a:t>
            </a:r>
            <a:r>
              <a:rPr lang="fi-FI" sz="2000" dirty="0" err="1">
                <a:latin typeface="+mn-lt"/>
              </a:rPr>
              <a:t>tällai</a:t>
            </a:r>
            <a:r>
              <a:rPr lang="fi-FI" sz="2000" dirty="0">
                <a:latin typeface="+mn-lt"/>
              </a:rPr>
              <a:t>-</a:t>
            </a:r>
          </a:p>
          <a:p>
            <a:r>
              <a:rPr lang="fi-FI" sz="2000" dirty="0">
                <a:latin typeface="+mn-lt"/>
              </a:rPr>
              <a:t>     </a:t>
            </a:r>
            <a:r>
              <a:rPr lang="fi-FI" sz="2000" dirty="0" err="1">
                <a:latin typeface="+mn-lt"/>
              </a:rPr>
              <a:t>sia</a:t>
            </a:r>
            <a:r>
              <a:rPr lang="fi-FI" sz="2000" dirty="0">
                <a:latin typeface="+mn-lt"/>
              </a:rPr>
              <a:t> toimijoita   </a:t>
            </a:r>
            <a:endParaRPr lang="fi-FI" sz="24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C01B82C-0D13-4562-974C-3A881BDB8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449" y="849559"/>
            <a:ext cx="2127688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91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E77292-6B30-4301-A606-42DB3C8D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80" y="26761"/>
            <a:ext cx="8447314" cy="857250"/>
          </a:xfrm>
          <a:noFill/>
        </p:spPr>
        <p:txBody>
          <a:bodyPr/>
          <a:lstStyle/>
          <a:p>
            <a:r>
              <a:rPr lang="fi-FI" dirty="0"/>
              <a:t>Norjan kalanrehun vienti Venäjälle kiihtyi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98A25A-A215-49C3-A9B5-A784F469D5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580" y="884011"/>
            <a:ext cx="8447314" cy="327566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sz="1800" dirty="0"/>
              <a:t>Norja noudattaa EU:n toimenpiteitä. EU ei ole asettanut kalan rehujen vientiä koskevia pakotteita eikä Norjakaan ole kieltänyt rehun vientiä Venäjälle. Norja on noudattanut EU:n kieltoa rahansiirroista Swift-siirtojärjestelmän kautta venäläisille pankeille, mutta se ei juurikaan vaikuttanut kaupan rajoittamiseen.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i-FI" sz="1000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800" dirty="0"/>
              <a:t>Norjalaisen   kalanrehun  vienti   Venäjälle </a:t>
            </a:r>
          </a:p>
          <a:p>
            <a:pPr algn="just">
              <a:spcBef>
                <a:spcPts val="0"/>
              </a:spcBef>
            </a:pPr>
            <a:r>
              <a:rPr lang="fi-FI" sz="1800" dirty="0"/>
              <a:t>     kasvoi  voimakkaasti  sodan puhkeamisen </a:t>
            </a:r>
          </a:p>
          <a:p>
            <a:pPr algn="just">
              <a:spcBef>
                <a:spcPts val="0"/>
              </a:spcBef>
            </a:pPr>
            <a:r>
              <a:rPr lang="fi-FI" sz="1800" dirty="0"/>
              <a:t>     jälkeen.  Maalis-huhtikuun välisenä aikana </a:t>
            </a:r>
          </a:p>
          <a:p>
            <a:pPr algn="just">
              <a:spcBef>
                <a:spcPts val="0"/>
              </a:spcBef>
            </a:pPr>
            <a:r>
              <a:rPr lang="fi-FI" sz="1800" dirty="0"/>
              <a:t>     se on lähes kolminkertaistunut 141 </a:t>
            </a:r>
            <a:r>
              <a:rPr lang="fi-FI" sz="1800" dirty="0" err="1"/>
              <a:t>miljoo</a:t>
            </a:r>
            <a:r>
              <a:rPr lang="fi-FI" sz="1800" dirty="0"/>
              <a:t>-</a:t>
            </a:r>
          </a:p>
          <a:p>
            <a:pPr algn="just">
              <a:spcBef>
                <a:spcPts val="0"/>
              </a:spcBef>
            </a:pPr>
            <a:r>
              <a:rPr lang="fi-FI" sz="1800" dirty="0"/>
              <a:t>     </a:t>
            </a:r>
            <a:r>
              <a:rPr lang="fi-FI" sz="1800" dirty="0" err="1"/>
              <a:t>naan</a:t>
            </a:r>
            <a:r>
              <a:rPr lang="fi-FI" sz="1800" dirty="0"/>
              <a:t> Norjan kruunuun (13,9 milj. dollariin).</a:t>
            </a:r>
          </a:p>
          <a:p>
            <a:pPr>
              <a:spcBef>
                <a:spcPts val="0"/>
              </a:spcBef>
            </a:pPr>
            <a:endParaRPr lang="fi-FI" sz="11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800" dirty="0"/>
              <a:t>Monet ovat kuitenkin sitä mieltä, että rehun </a:t>
            </a:r>
          </a:p>
          <a:p>
            <a:pPr>
              <a:spcBef>
                <a:spcPts val="0"/>
              </a:spcBef>
            </a:pPr>
            <a:r>
              <a:rPr lang="fi-FI" sz="1800" dirty="0"/>
              <a:t>     vienti  on   pakotejärjestelmän   tarkoitusta </a:t>
            </a:r>
          </a:p>
          <a:p>
            <a:pPr>
              <a:spcBef>
                <a:spcPts val="0"/>
              </a:spcBef>
            </a:pPr>
            <a:r>
              <a:rPr lang="fi-FI" sz="1800" dirty="0"/>
              <a:t>     rikkovaa toimintaa.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BE6CDC-509A-4867-85C7-2CE935D7A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6.6.2022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AAC58A-EFB8-47E9-81CD-AB72FED0EA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A11EF9-A2C4-4BBE-BF59-3E1228A4A53E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68FF83C-3A80-4695-BD4F-CE45D8B8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56" y="2115585"/>
            <a:ext cx="3494315" cy="25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4CFB2-0E06-4FBB-8FB2-8803BD8D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0800"/>
            <a:ext cx="6697916" cy="857250"/>
          </a:xfrm>
        </p:spPr>
        <p:txBody>
          <a:bodyPr/>
          <a:lstStyle/>
          <a:p>
            <a:r>
              <a:rPr lang="fi-FI" dirty="0"/>
              <a:t>Suomen kalan vienti </a:t>
            </a:r>
            <a:r>
              <a:rPr lang="fi-FI" dirty="0">
                <a:solidFill>
                  <a:srgbClr val="FF0000"/>
                </a:solidFill>
              </a:rPr>
              <a:t>2021/2022</a:t>
            </a:r>
          </a:p>
        </p:txBody>
      </p:sp>
    </p:spTree>
    <p:extLst>
      <p:ext uri="{BB962C8B-B14F-4D97-AF65-F5344CB8AC3E}">
        <p14:creationId xmlns:p14="http://schemas.microsoft.com/office/powerpoint/2010/main" val="2755395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E77292-6B30-4301-A606-42DB3C8D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80" y="7260"/>
            <a:ext cx="8447314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 dirty="0">
                <a:solidFill>
                  <a:schemeClr val="tx1"/>
                </a:solidFill>
              </a:rPr>
              <a:t>Norja riippuvainen venäläisistä rehuaineksista	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6DB8044-5835-4588-8DB0-564BCF21A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410" y="980111"/>
            <a:ext cx="5581724" cy="3946188"/>
          </a:xfrm>
          <a:prstGeom prst="rect">
            <a:avLst/>
          </a:prstGeom>
          <a:noFill/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BE6CDC-509A-4867-85C7-2CE935D7A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Intrafish</a:t>
            </a:r>
            <a:r>
              <a:rPr lang="en-US" dirty="0"/>
              <a:t>– 6.6 2022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AAC58A-EFB8-47E9-81CD-AB72FED0E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DA11EF9-A2C4-4BBE-BF59-3E1228A4A53E}" type="datetime1">
              <a:rPr lang="fi-FI" smtClean="0"/>
              <a:pPr>
                <a:spcAft>
                  <a:spcPts val="600"/>
                </a:spcAft>
              </a:pPr>
              <a:t>11.11.2022</a:t>
            </a:fld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3ADD92B-D60C-4578-9DD9-5527CEBB0E01}"/>
              </a:ext>
            </a:extLst>
          </p:cNvPr>
          <p:cNvSpPr txBox="1"/>
          <p:nvPr/>
        </p:nvSpPr>
        <p:spPr>
          <a:xfrm>
            <a:off x="281528" y="1163871"/>
            <a:ext cx="26625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Norjalaiseen lohi-rehuun sisältyy huomattava määrä venäläisiä raaka-aineita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Rehuraaka-aineesta vain 8% norjalaista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Venäjältä ja Valko-Venäjältä tuodaan kasvipohjaisia raaka-aineita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>
                <a:latin typeface="+mn-lt"/>
              </a:rPr>
              <a:t>Skretting</a:t>
            </a:r>
            <a:r>
              <a:rPr lang="fi-FI" sz="1600" dirty="0">
                <a:latin typeface="+mn-lt"/>
              </a:rPr>
              <a:t> jatkaa rehuraaka-aineiden  </a:t>
            </a:r>
            <a:r>
              <a:rPr lang="fi-FI" sz="1600">
                <a:latin typeface="+mn-lt"/>
              </a:rPr>
              <a:t>tuontia normaalisti</a:t>
            </a:r>
            <a:endParaRPr lang="fi-FI" sz="1600" dirty="0">
              <a:latin typeface="+mn-lt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22CA2DA4-2CFE-4D70-BFB0-6DFE8798B9B9}"/>
              </a:ext>
            </a:extLst>
          </p:cNvPr>
          <p:cNvSpPr/>
          <p:nvPr/>
        </p:nvSpPr>
        <p:spPr>
          <a:xfrm>
            <a:off x="2696548" y="989069"/>
            <a:ext cx="5992586" cy="4529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Kalarehujen raaka-aineiden tuonti Venäjältä Norjaan 2012-2021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75A7DF1-D696-4F61-9B6F-9952209C3BF6}"/>
              </a:ext>
            </a:extLst>
          </p:cNvPr>
          <p:cNvSpPr txBox="1"/>
          <p:nvPr/>
        </p:nvSpPr>
        <p:spPr>
          <a:xfrm>
            <a:off x="6506935" y="3547576"/>
            <a:ext cx="666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Arvot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0CCCFB9-32E1-4542-9EF9-DE0DB8159D61}"/>
              </a:ext>
            </a:extLst>
          </p:cNvPr>
          <p:cNvSpPr txBox="1"/>
          <p:nvPr/>
        </p:nvSpPr>
        <p:spPr>
          <a:xfrm>
            <a:off x="3819643" y="2884679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Määrä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3E3D94EB-2D02-43BB-8560-A9D3ACA6FA9F}"/>
              </a:ext>
            </a:extLst>
          </p:cNvPr>
          <p:cNvCxnSpPr>
            <a:cxnSpLocks/>
          </p:cNvCxnSpPr>
          <p:nvPr/>
        </p:nvCxnSpPr>
        <p:spPr>
          <a:xfrm>
            <a:off x="4302579" y="3077008"/>
            <a:ext cx="269421" cy="69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453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E77292-6B30-4301-A606-42DB3C8D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80" y="172506"/>
            <a:ext cx="8447314" cy="85725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2800" dirty="0">
                <a:solidFill>
                  <a:schemeClr val="tx1"/>
                </a:solidFill>
              </a:rPr>
              <a:t>Norjan ja Venäjän välinen kauppa jatkuu ja kasvaa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BE6CDC-509A-4867-85C7-2CE935D7A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Salmonbusiness</a:t>
            </a:r>
            <a:r>
              <a:rPr lang="en-US" dirty="0"/>
              <a:t> 23.7.2022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AAC58A-EFB8-47E9-81CD-AB72FED0E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DA11EF9-A2C4-4BBE-BF59-3E1228A4A53E}" type="datetime1">
              <a:rPr lang="fi-FI" smtClean="0"/>
              <a:pPr>
                <a:spcAft>
                  <a:spcPts val="600"/>
                </a:spcAft>
              </a:pPr>
              <a:t>11.11.2022</a:t>
            </a:fld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3ADD92B-D60C-4578-9DD9-5527CEBB0E01}"/>
              </a:ext>
            </a:extLst>
          </p:cNvPr>
          <p:cNvSpPr txBox="1"/>
          <p:nvPr/>
        </p:nvSpPr>
        <p:spPr>
          <a:xfrm>
            <a:off x="281529" y="1163871"/>
            <a:ext cx="84473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Kalanrehu ja kalanrehuraaka-aineet ovat merkittäviä Norjan viennin arvosta.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Rehun ainesosien arvo oli kesäkuussa 30,5 miljoonaa euroa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 Lähes kaksinkertainen viime vuoden vastaavaan aikaan verrattuna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+mn-lt"/>
              </a:rPr>
              <a:t>Lohismolttien</a:t>
            </a:r>
            <a:r>
              <a:rPr lang="fi-FI" sz="2000" dirty="0">
                <a:latin typeface="+mn-lt"/>
              </a:rPr>
              <a:t> vienti pysyi suunnilleen ennallaan viime vuoden vastaavaan ajanjaksoon verrattuna.</a:t>
            </a:r>
          </a:p>
        </p:txBody>
      </p:sp>
    </p:spTree>
    <p:extLst>
      <p:ext uri="{BB962C8B-B14F-4D97-AF65-F5344CB8AC3E}">
        <p14:creationId xmlns:p14="http://schemas.microsoft.com/office/powerpoint/2010/main" val="4209841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E77292-6B30-4301-A606-42DB3C8D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80" y="172506"/>
            <a:ext cx="8447314" cy="85725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2800" dirty="0">
                <a:solidFill>
                  <a:schemeClr val="tx1"/>
                </a:solidFill>
              </a:rPr>
              <a:t>Venäläisalusten Norjan satamiin purkamat saaliit kasvaneet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BE6CDC-509A-4867-85C7-2CE935D7A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Salmonbusiness</a:t>
            </a:r>
            <a:r>
              <a:rPr lang="en-US" dirty="0"/>
              <a:t> 19.8.2022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AAC58A-EFB8-47E9-81CD-AB72FED0E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DA11EF9-A2C4-4BBE-BF59-3E1228A4A53E}" type="datetime1">
              <a:rPr lang="fi-FI" smtClean="0"/>
              <a:pPr>
                <a:spcAft>
                  <a:spcPts val="600"/>
                </a:spcAft>
              </a:pPr>
              <a:t>11.11.2022</a:t>
            </a:fld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3ADD92B-D60C-4578-9DD9-5527CEBB0E01}"/>
              </a:ext>
            </a:extLst>
          </p:cNvPr>
          <p:cNvSpPr txBox="1"/>
          <p:nvPr/>
        </p:nvSpPr>
        <p:spPr>
          <a:xfrm>
            <a:off x="220011" y="1591073"/>
            <a:ext cx="40494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Venäläissaaliiden vastaanotto ja toimitustavat ovat säilyneet lähes normaaleina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Barentsinmeren turskasaaliita on purettu norjalaissatamiin noin 5 % enemmän kuin vuosi sitten.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Suurin osa kalasta toimitetaan Rotterdamiin, jossa se toimitetaan jalostettavaksi EU-markkinoille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2FD6BFC-031B-4093-A3EF-6BF2B6C65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31" y="1736970"/>
            <a:ext cx="4593058" cy="244394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B15D1EA-6AE0-4761-B690-D7105DBFBAB9}"/>
              </a:ext>
            </a:extLst>
          </p:cNvPr>
          <p:cNvSpPr txBox="1"/>
          <p:nvPr/>
        </p:nvSpPr>
        <p:spPr>
          <a:xfrm>
            <a:off x="4269414" y="1683523"/>
            <a:ext cx="49139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Norjan satamiin puretun venäläissaaliin kokonaismäärät</a:t>
            </a:r>
          </a:p>
          <a:p>
            <a:r>
              <a:rPr lang="fi-FI" sz="1400" b="1" dirty="0">
                <a:latin typeface="+mn-lt"/>
              </a:rPr>
              <a:t> ja –arvot elokuun alkuun asti </a:t>
            </a:r>
          </a:p>
        </p:txBody>
      </p:sp>
    </p:spTree>
    <p:extLst>
      <p:ext uri="{BB962C8B-B14F-4D97-AF65-F5344CB8AC3E}">
        <p14:creationId xmlns:p14="http://schemas.microsoft.com/office/powerpoint/2010/main" val="72099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7D800F-2D7E-4766-A2D0-51D7328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7E964-4493-4256-B3B0-FBBCA2F84F4E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CBD43-A2FC-4037-934A-D846BA9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5" y="-24778"/>
            <a:ext cx="8448675" cy="857250"/>
          </a:xfrm>
        </p:spPr>
        <p:txBody>
          <a:bodyPr/>
          <a:lstStyle/>
          <a:p>
            <a:r>
              <a:rPr lang="en-US" dirty="0" err="1"/>
              <a:t>Venäjä</a:t>
            </a:r>
            <a:r>
              <a:rPr lang="en-US" dirty="0"/>
              <a:t> </a:t>
            </a:r>
            <a:r>
              <a:rPr lang="en-US" dirty="0" err="1"/>
              <a:t>suunnittelee</a:t>
            </a:r>
            <a:r>
              <a:rPr lang="en-US" dirty="0"/>
              <a:t> </a:t>
            </a:r>
            <a:r>
              <a:rPr lang="en-US" dirty="0" err="1"/>
              <a:t>omaa</a:t>
            </a:r>
            <a:r>
              <a:rPr lang="en-US" dirty="0"/>
              <a:t> </a:t>
            </a:r>
            <a:r>
              <a:rPr lang="en-US" dirty="0" err="1"/>
              <a:t>kalarehutuotantoa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94C5A02-7080-4868-9EAF-14D8E1B6CCA5}"/>
              </a:ext>
            </a:extLst>
          </p:cNvPr>
          <p:cNvSpPr txBox="1"/>
          <p:nvPr/>
        </p:nvSpPr>
        <p:spPr>
          <a:xfrm>
            <a:off x="604838" y="733028"/>
            <a:ext cx="837340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Vuonna 2021 Venäjä toi 171 miljoonaa kiloa kalarehua Norjasta, Tanskasta ja </a:t>
            </a:r>
          </a:p>
          <a:p>
            <a:r>
              <a:rPr lang="fi-FI" dirty="0">
                <a:latin typeface="+mn-lt"/>
              </a:rPr>
              <a:t>      Suomesta, norjalaiset kattoivat 51 % ja tanskalaiset 45 % lohikalojen rehujen</a:t>
            </a:r>
          </a:p>
          <a:p>
            <a:r>
              <a:rPr lang="fi-FI" dirty="0">
                <a:latin typeface="+mn-lt"/>
              </a:rPr>
              <a:t>      tuonnista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Tanska ja Suomi lopettivat rehujen viennin, Norja jatkaa ja voisivat kattaa 70 % kysynnästä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Tällä hetkellä on akuutti rehupula, neuvotteluja mm. Vietnamin, Kiinan, Iranin ja Turkin kanssa rehuista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  <a:latin typeface="+mn-lt"/>
              </a:rPr>
              <a:t>Venäjän oma rehutuotanto (6  laitosta) on noin 20 miljoonaa kiloa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Venäjä suunnittelee oman kalarehutuotannon laajentamista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Tuotannon lisääminen ollut ongelmallista, koska mm. hyvälaatuisesta kalajauhosta on pula ja rehuraaka-aineiden (kalajauho, aminohapot ja vitamiinit) hinnat nousivat merkittävästi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Venäjän kalajauhotuotanto 130 miljoonaa kiloa, josta 88 miljoonaa kiloa viety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Venäläistä kalajauhoa tultaneen ohjaamaan vientimarkkinoilta kotimaahan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  <a:latin typeface="+mn-lt"/>
              </a:rPr>
              <a:t>Rakenteilla kolme uutta tehdasta, mutta teknologiatoimitukset ovat nyt pysähtyneet </a:t>
            </a:r>
          </a:p>
          <a:p>
            <a:r>
              <a:rPr lang="fi-FI" dirty="0">
                <a:latin typeface="+mn-lt"/>
              </a:rPr>
              <a:t>     </a:t>
            </a:r>
            <a:endParaRPr lang="fi-FI" sz="20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27004EE-77A5-4207-A15D-94697CA4E2D9}"/>
              </a:ext>
            </a:extLst>
          </p:cNvPr>
          <p:cNvSpPr txBox="1"/>
          <p:nvPr/>
        </p:nvSpPr>
        <p:spPr>
          <a:xfrm>
            <a:off x="2620529" y="4812769"/>
            <a:ext cx="493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Lähteet: </a:t>
            </a:r>
            <a:r>
              <a:rPr lang="fi-FI" sz="1200" i="1" dirty="0" err="1">
                <a:latin typeface="+mn-lt"/>
              </a:rPr>
              <a:t>Salmon</a:t>
            </a:r>
            <a:r>
              <a:rPr lang="fi-FI" sz="1200" i="1" dirty="0">
                <a:latin typeface="+mn-lt"/>
              </a:rPr>
              <a:t> Business 21.4., </a:t>
            </a:r>
            <a:r>
              <a:rPr lang="fi-FI" sz="1200" i="1" dirty="0" err="1">
                <a:latin typeface="+mn-lt"/>
              </a:rPr>
              <a:t>Intrafish</a:t>
            </a:r>
            <a:r>
              <a:rPr lang="fi-FI" sz="1200" i="1" dirty="0">
                <a:latin typeface="+mn-lt"/>
              </a:rPr>
              <a:t> 25.4., </a:t>
            </a:r>
            <a:r>
              <a:rPr lang="fi-FI" sz="1200" i="1" dirty="0" err="1">
                <a:latin typeface="+mn-lt"/>
              </a:rPr>
              <a:t>Intrafish</a:t>
            </a:r>
            <a:r>
              <a:rPr lang="fi-FI" sz="1200" i="1" dirty="0">
                <a:latin typeface="+mn-lt"/>
              </a:rPr>
              <a:t> News </a:t>
            </a:r>
            <a:r>
              <a:rPr lang="fi-FI" sz="1200" i="1" dirty="0" err="1">
                <a:latin typeface="+mn-lt"/>
              </a:rPr>
              <a:t>June</a:t>
            </a:r>
            <a:r>
              <a:rPr lang="fi-FI" sz="1200" i="1" dirty="0">
                <a:latin typeface="+mn-lt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147579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/>
              <a:t>Venäjän uusima kalastuslaivasto kärsii pakotteista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451" y="1417586"/>
            <a:ext cx="8447314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Uusiin aluksiin varusteita toimittaneet ulkomaiset yritykset kieltäytyvät lähettämästä asiantuntijoita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"Olemme vaikeuksissa. Boikotoivat maat ovat päättäneet olla lähettämättä asiantuntijoita laitteiden säätöön tai vetäytyivät sopimuksista", sanoi Venäjän liittovaltion kalastusviraston apulaisjohtaja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9.5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3412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7D800F-2D7E-4766-A2D0-51D7328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9927" y="4745560"/>
            <a:ext cx="796561" cy="199115"/>
          </a:xfrm>
        </p:spPr>
        <p:txBody>
          <a:bodyPr/>
          <a:lstStyle/>
          <a:p>
            <a:fld id="{2AC7E964-4493-4256-B3B0-FBBCA2F84F4E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CBD43-A2FC-4037-934A-D846BA9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54" y="0"/>
            <a:ext cx="8448675" cy="857250"/>
          </a:xfrm>
        </p:spPr>
        <p:txBody>
          <a:bodyPr/>
          <a:lstStyle/>
          <a:p>
            <a:r>
              <a:rPr lang="en-US" dirty="0" err="1"/>
              <a:t>Euron</a:t>
            </a:r>
            <a:r>
              <a:rPr lang="en-US" dirty="0"/>
              <a:t> </a:t>
            </a:r>
            <a:r>
              <a:rPr lang="en-US" dirty="0" err="1"/>
              <a:t>kurssi</a:t>
            </a:r>
            <a:r>
              <a:rPr lang="en-US" dirty="0"/>
              <a:t> </a:t>
            </a:r>
            <a:r>
              <a:rPr lang="en-US" dirty="0" err="1"/>
              <a:t>laskee</a:t>
            </a:r>
            <a:r>
              <a:rPr lang="en-US" dirty="0"/>
              <a:t> </a:t>
            </a:r>
            <a:r>
              <a:rPr lang="en-US" dirty="0" err="1"/>
              <a:t>suhteessa</a:t>
            </a:r>
            <a:r>
              <a:rPr lang="en-US" dirty="0"/>
              <a:t> </a:t>
            </a:r>
            <a:r>
              <a:rPr lang="en-US" dirty="0" err="1"/>
              <a:t>ruplaan</a:t>
            </a:r>
            <a:r>
              <a:rPr lang="en-US" dirty="0"/>
              <a:t> </a:t>
            </a:r>
            <a:r>
              <a:rPr lang="en-US" dirty="0" err="1"/>
              <a:t>edelleen</a:t>
            </a:r>
            <a:endParaRPr lang="en-US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27004EE-77A5-4207-A15D-94697CA4E2D9}"/>
              </a:ext>
            </a:extLst>
          </p:cNvPr>
          <p:cNvSpPr txBox="1"/>
          <p:nvPr/>
        </p:nvSpPr>
        <p:spPr>
          <a:xfrm>
            <a:off x="3131795" y="4844063"/>
            <a:ext cx="209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Kuva: Kauppalehti 11.4.2022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2F605B8-3CC6-417D-A724-0EAE1EFA630D}"/>
              </a:ext>
            </a:extLst>
          </p:cNvPr>
          <p:cNvSpPr txBox="1"/>
          <p:nvPr/>
        </p:nvSpPr>
        <p:spPr>
          <a:xfrm>
            <a:off x="521884" y="1307901"/>
            <a:ext cx="835249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Länsi on asettanut ennennäkemättömän suuria pakotteita Venäjän taloutta vastaan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Venäjä vastannut rahapoliittisilla toimilla: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Keskuspankki on nostanut korot 20 prosenttiin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Tiukat pääomarajoitukset niille, jotka haluavat </a:t>
            </a:r>
          </a:p>
          <a:p>
            <a:pPr lvl="1"/>
            <a:r>
              <a:rPr lang="fi-FI" sz="1600" dirty="0">
                <a:solidFill>
                  <a:schemeClr val="tx2"/>
                </a:solidFill>
              </a:rPr>
              <a:t>     vaihtaa ruplansa dollareiksi tai euroiksi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Venäjän valtion tukiostot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Pakotteet eivät vielä riittävän tehokkaita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Venäjä edellyttänyt öljy- ja kaasumaksut ruplina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Ekonomistit uskovat, että pakotteet lopulta </a:t>
            </a:r>
          </a:p>
          <a:p>
            <a:r>
              <a:rPr lang="fi-FI" dirty="0">
                <a:solidFill>
                  <a:schemeClr val="tx2"/>
                </a:solidFill>
              </a:rPr>
              <a:t>    vaikuttavat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97634E6-99CA-4F75-A88C-1E3CB0E2EDEB}"/>
              </a:ext>
            </a:extLst>
          </p:cNvPr>
          <p:cNvSpPr txBox="1"/>
          <p:nvPr/>
        </p:nvSpPr>
        <p:spPr>
          <a:xfrm>
            <a:off x="5355901" y="1751867"/>
            <a:ext cx="3266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      EUR/RUB valuuttakurssin kehitys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D64F-819D-45CB-905A-43CFE3174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495" y="2130880"/>
            <a:ext cx="2533780" cy="27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94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D5CBBB-A016-4401-8149-2C977564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7" y="105259"/>
            <a:ext cx="8447314" cy="857250"/>
          </a:xfrm>
        </p:spPr>
        <p:txBody>
          <a:bodyPr/>
          <a:lstStyle/>
          <a:p>
            <a:r>
              <a:rPr lang="fi-FI" dirty="0"/>
              <a:t>Miksi rupla vaan vahvistuu?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C5C41C-2F7E-4A5F-9749-2FC69FEE2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057" y="1210614"/>
            <a:ext cx="8286700" cy="3275661"/>
          </a:xfrm>
        </p:spPr>
        <p:txBody>
          <a:bodyPr/>
          <a:lstStyle/>
          <a:p>
            <a:pPr algn="just"/>
            <a:r>
              <a:rPr lang="fi-FI" sz="1800" dirty="0"/>
              <a:t>Normaalisti sotilaallinen konflikti ja kansainväliset pakotteet johtavat rahan ulosvirtaamiseen ja valuutan romahtamiseen. Mutta Venäjän aggressiiviset toimet rahan poistumisen estämiseksi ja länsimaiden voimakkaat pakotteet luoneet ruplalle kysyntää ja nostaneet valuutan arvoa</a:t>
            </a:r>
          </a:p>
          <a:p>
            <a:endParaRPr lang="fi-FI" sz="1800" dirty="0"/>
          </a:p>
          <a:p>
            <a:r>
              <a:rPr lang="fi-FI" sz="1800" b="1" dirty="0"/>
              <a:t>Pääsyy </a:t>
            </a:r>
            <a:r>
              <a:rPr lang="fi-FI" sz="1800" dirty="0"/>
              <a:t>ruplan arvoon on korkeat raaka-ainehinnat. Pandemian jälkeen hinnat nousivat ja sodan seurauksena öljyn ja maakaasun hinnat kivunneet entisestään.</a:t>
            </a:r>
          </a:p>
          <a:p>
            <a:r>
              <a:rPr lang="fi-FI" sz="1800" dirty="0"/>
              <a:t>Maaliskuun lopusta lähtien monet ulkomaiset ostajat ovat noudattaneet Venäjän  vaatimusta ja maksavat energiasta ruplissa, mikä lisää ruplan kysyntää</a:t>
            </a:r>
          </a:p>
          <a:p>
            <a:endParaRPr lang="fi-FI" sz="1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AD6DC8-55E3-4AC0-8F77-B27E47252A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965B24-E9FB-4D3B-8F7F-EBE3B71B1230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654EA250-4B42-4CF2-ABE7-D979677CF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250" y="4589463"/>
            <a:ext cx="4735513" cy="452437"/>
          </a:xfrm>
        </p:spPr>
        <p:txBody>
          <a:bodyPr/>
          <a:lstStyle/>
          <a:p>
            <a:r>
              <a:rPr lang="fi-FI" dirty="0"/>
              <a:t>Lähde: CBS News 28.5.2022.</a:t>
            </a:r>
          </a:p>
        </p:txBody>
      </p:sp>
    </p:spTree>
    <p:extLst>
      <p:ext uri="{BB962C8B-B14F-4D97-AF65-F5344CB8AC3E}">
        <p14:creationId xmlns:p14="http://schemas.microsoft.com/office/powerpoint/2010/main" val="1443056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A0B34F-63BF-4273-B5AB-D20E465EE0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B8A8E8-0A70-41C0-A2A0-17F3AC1CE071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11F06E5-CA25-4F40-BCE1-41DE261AE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62" y="298922"/>
            <a:ext cx="5922477" cy="476161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029AEF-933D-434C-AAD3-8CB96B1A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82962"/>
            <a:ext cx="8795657" cy="85725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fi-FI" dirty="0"/>
              <a:t>Dollarin ja Venäjän ruplan kurssivaihtelut sodan aikana  </a:t>
            </a:r>
            <a:r>
              <a:rPr lang="fi-FI" dirty="0">
                <a:solidFill>
                  <a:srgbClr val="FF0000"/>
                </a:solidFill>
              </a:rPr>
              <a:t>                                                               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5978395D-90B2-4002-8667-157CF03A3BA9}"/>
              </a:ext>
            </a:extLst>
          </p:cNvPr>
          <p:cNvSpPr/>
          <p:nvPr/>
        </p:nvSpPr>
        <p:spPr>
          <a:xfrm>
            <a:off x="2381420" y="1156172"/>
            <a:ext cx="1532467" cy="474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ysClr val="windowText" lastClr="000000"/>
                </a:solidFill>
              </a:rPr>
              <a:t>Venäjän hyökkäys alkaa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7F9E5FF-0583-4880-92A5-3D5E09F4FC73}"/>
              </a:ext>
            </a:extLst>
          </p:cNvPr>
          <p:cNvSpPr/>
          <p:nvPr/>
        </p:nvSpPr>
        <p:spPr>
          <a:xfrm>
            <a:off x="2710733" y="3645372"/>
            <a:ext cx="1532467" cy="474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ysClr val="windowText" lastClr="000000"/>
                </a:solidFill>
              </a:rPr>
              <a:t>Venäjän keskuspankin pääomarajoitteet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0957BF65-157F-4A7D-8270-EDBE4F926D2F}"/>
              </a:ext>
            </a:extLst>
          </p:cNvPr>
          <p:cNvSpPr/>
          <p:nvPr/>
        </p:nvSpPr>
        <p:spPr>
          <a:xfrm>
            <a:off x="4217800" y="849326"/>
            <a:ext cx="1532467" cy="697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ysClr val="windowText" lastClr="000000"/>
                </a:solidFill>
              </a:rPr>
              <a:t>Venäjän vaatimukset</a:t>
            </a:r>
          </a:p>
          <a:p>
            <a:pPr algn="ctr"/>
            <a:r>
              <a:rPr lang="fi-FI" sz="1000" b="1" dirty="0">
                <a:solidFill>
                  <a:sysClr val="windowText" lastClr="000000"/>
                </a:solidFill>
              </a:rPr>
              <a:t>maakaasun ruplamaksuista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53215F4-E478-4035-A266-EBF53B77B30A}"/>
              </a:ext>
            </a:extLst>
          </p:cNvPr>
          <p:cNvSpPr/>
          <p:nvPr/>
        </p:nvSpPr>
        <p:spPr>
          <a:xfrm>
            <a:off x="5571951" y="2592466"/>
            <a:ext cx="1532467" cy="697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ysClr val="windowText" lastClr="000000"/>
                </a:solidFill>
              </a:rPr>
              <a:t>Venäjän keskuspankki höllentää</a:t>
            </a:r>
          </a:p>
          <a:p>
            <a:pPr algn="ctr"/>
            <a:r>
              <a:rPr lang="fi-FI" sz="1000" b="1" dirty="0">
                <a:solidFill>
                  <a:sysClr val="windowText" lastClr="000000"/>
                </a:solidFill>
              </a:rPr>
              <a:t>pääomarajoitteita</a:t>
            </a:r>
          </a:p>
        </p:txBody>
      </p:sp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4BDF056-5BDF-4990-87BB-2B741C467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7333" y="4641437"/>
            <a:ext cx="2463800" cy="452967"/>
          </a:xfrm>
        </p:spPr>
        <p:txBody>
          <a:bodyPr/>
          <a:lstStyle/>
          <a:p>
            <a:r>
              <a:rPr lang="fi-FI" dirty="0"/>
              <a:t>Lähde: CBS News 28.5.2022.</a:t>
            </a:r>
          </a:p>
        </p:txBody>
      </p:sp>
    </p:spTree>
    <p:extLst>
      <p:ext uri="{BB962C8B-B14F-4D97-AF65-F5344CB8AC3E}">
        <p14:creationId xmlns:p14="http://schemas.microsoft.com/office/powerpoint/2010/main" val="3563461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D5CBBB-A016-4401-8149-2C977564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78" y="101600"/>
            <a:ext cx="8447314" cy="857250"/>
          </a:xfrm>
        </p:spPr>
        <p:txBody>
          <a:bodyPr/>
          <a:lstStyle/>
          <a:p>
            <a:r>
              <a:rPr lang="fi-FI" dirty="0"/>
              <a:t>Kauppataseen vahvistuminen nostaa ruplan arvoa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C5C41C-2F7E-4A5F-9749-2FC69FEE2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478" y="1036768"/>
            <a:ext cx="8887097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Venäjän vienti on vähentynyt kauppasaartojen ja sanktioiden vuoksi, mutta </a:t>
            </a:r>
            <a:r>
              <a:rPr lang="fi-FI" sz="1800" b="1" dirty="0"/>
              <a:t>vientihintojen nousu </a:t>
            </a:r>
            <a:r>
              <a:rPr lang="fi-FI" sz="1800" dirty="0"/>
              <a:t>on enemmän kuin kompensoinut määrän pudotuksen.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Samaan aikaan länsimaiden pakotteet ja länsimaisten yritysten poistuminen on johtanut </a:t>
            </a:r>
            <a:r>
              <a:rPr lang="fi-FI" sz="1800" b="1" dirty="0"/>
              <a:t>tuonnin vähentymiseen 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Venäjän ulkomaankaupan ylijäämä on noussut ennätyksellisen korkeaksi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Länsimaiset yritykset ovat poistuneet. Ne ovat usein joutuneet luovuttamaan osuutensa paikallisille kumppaneilleen ilman kohtuullista korvausta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fi-FI" sz="1600" b="1" dirty="0"/>
              <a:t>Suuria kauppasummia ei siirry Venäjältä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Venäjän keskuspankki tukenut ruplaa tiukalla </a:t>
            </a:r>
            <a:r>
              <a:rPr lang="fi-FI" sz="1800" b="1" dirty="0"/>
              <a:t>pääomarajoituksilla</a:t>
            </a:r>
            <a:r>
              <a:rPr lang="fi-FI" sz="1800" dirty="0"/>
              <a:t>, joka vaikeuttanut ruplan vaihtamista muihin valuuttoihin. 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Kaikki nämä tekijät yhdessä luovat ruplalle kysyntää ja nostavat valuutan arvoa.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AD6DC8-55E3-4AC0-8F77-B27E47252A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965B24-E9FB-4D3B-8F7F-EBE3B71B1230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30458015-CC46-4582-A259-2843A2FB5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6238" y="4616566"/>
            <a:ext cx="4735513" cy="452437"/>
          </a:xfrm>
        </p:spPr>
        <p:txBody>
          <a:bodyPr/>
          <a:lstStyle/>
          <a:p>
            <a:r>
              <a:rPr lang="fi-FI" dirty="0"/>
              <a:t>CBS News 28.5.2022</a:t>
            </a:r>
          </a:p>
        </p:txBody>
      </p:sp>
    </p:spTree>
    <p:extLst>
      <p:ext uri="{BB962C8B-B14F-4D97-AF65-F5344CB8AC3E}">
        <p14:creationId xmlns:p14="http://schemas.microsoft.com/office/powerpoint/2010/main" val="3734906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AD4DB2-0A15-4687-BF62-FC2EF71BA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023" y="933919"/>
            <a:ext cx="8664347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Venäjän keskuspankki löysää pääomarajoituksia, koska ruplaa pidetään liian vahvana. </a:t>
            </a:r>
          </a:p>
          <a:p>
            <a:pPr marL="1085850" lvl="1" indent="-342900"/>
            <a:r>
              <a:rPr lang="fi-FI" dirty="0"/>
              <a:t>Vapauttamistoimet vaikeita, koska ne voivat johtaa pääoman liialliseen poistumiseen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Kasvavana huolena myös inflaation kasvu, mikä luo painetta rahan poistumiseen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Länsimaisen tuonnin (komponentit, huolto, osaaminen) ja (ulkomaisten) investointien häviämisestä seuraa teollisuustuotannon supistuminen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Venäjän talouskasvu hidastuu vuosiksi 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Kansainvälisen rahoituksen instituutti (IIF) ennustaa, että Venäjän talous supistuu tänä vuonna 15 %, joka on yhtä paljon kuin vuonna 1992 silloin kun Neuvostoliitto romahti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DA370B-5B47-4E14-B4DF-231AD6036D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C081CE-1DA7-4459-8251-18D32D957219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51FD6BC8-3424-4795-AA92-01E0AA33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33" y="17357"/>
            <a:ext cx="8448675" cy="857250"/>
          </a:xfrm>
        </p:spPr>
        <p:txBody>
          <a:bodyPr/>
          <a:lstStyle/>
          <a:p>
            <a:r>
              <a:rPr lang="fi-FI" dirty="0"/>
              <a:t>Tiukkaa valuuttapolitiikkaa kuitenkin vaikea jatkaa</a:t>
            </a:r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E71FC48F-A165-4735-B23B-15BE4949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250" y="4589463"/>
            <a:ext cx="4735513" cy="452437"/>
          </a:xfrm>
        </p:spPr>
        <p:txBody>
          <a:bodyPr/>
          <a:lstStyle/>
          <a:p>
            <a:r>
              <a:rPr lang="fi-FI" dirty="0"/>
              <a:t>CBS News 28.5.2022</a:t>
            </a:r>
          </a:p>
        </p:txBody>
      </p:sp>
    </p:spTree>
    <p:extLst>
      <p:ext uri="{BB962C8B-B14F-4D97-AF65-F5344CB8AC3E}">
        <p14:creationId xmlns:p14="http://schemas.microsoft.com/office/powerpoint/2010/main" val="262953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98" y="101600"/>
            <a:ext cx="8447314" cy="857250"/>
          </a:xfrm>
        </p:spPr>
        <p:txBody>
          <a:bodyPr/>
          <a:lstStyle/>
          <a:p>
            <a:r>
              <a:rPr lang="fi-FI" dirty="0"/>
              <a:t>Yli puolet Suomen kalan ja kalarehun viennin arvosta sotaa käyviin maihin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7617" y="4683703"/>
            <a:ext cx="4734605" cy="45296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prstClr val="white">
                    <a:lumMod val="65000"/>
                  </a:prstClr>
                </a:solidFill>
              </a:rPr>
              <a:t>Norjan lohen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läpivienti on vähennetty kalan viennin arvosta. </a:t>
            </a:r>
            <a:r>
              <a:rPr lang="fi-FI" dirty="0">
                <a:latin typeface="+mn-lt"/>
              </a:rPr>
              <a:t>Kuvissa ei ole kalaa, joka on viety Viroon ja sieltä edelleen sotaa käyviin maihin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E1E4702-0B14-44AB-9BD4-C1FBAFF41D78}"/>
              </a:ext>
            </a:extLst>
          </p:cNvPr>
          <p:cNvSpPr txBox="1"/>
          <p:nvPr/>
        </p:nvSpPr>
        <p:spPr>
          <a:xfrm>
            <a:off x="4908913" y="4092153"/>
            <a:ext cx="362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dirty="0">
                <a:latin typeface="+mn-lt"/>
              </a:rPr>
              <a:t>Kalarehu ja kalanpoikaset on viety Venäjälle</a:t>
            </a: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50341D57-0505-4617-B44B-A32FFCBA2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368147"/>
              </p:ext>
            </p:extLst>
          </p:nvPr>
        </p:nvGraphicFramePr>
        <p:xfrm>
          <a:off x="-187916" y="1158065"/>
          <a:ext cx="4971672" cy="307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6F14BC7D-5B24-44B0-9F28-D8B82EBCD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393748"/>
              </p:ext>
            </p:extLst>
          </p:nvPr>
        </p:nvGraphicFramePr>
        <p:xfrm>
          <a:off x="4427621" y="1173801"/>
          <a:ext cx="4831081" cy="290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90BD292E-6634-4D03-84B9-B80BBF16FB75}"/>
              </a:ext>
            </a:extLst>
          </p:cNvPr>
          <p:cNvCxnSpPr>
            <a:cxnSpLocks/>
          </p:cNvCxnSpPr>
          <p:nvPr/>
        </p:nvCxnSpPr>
        <p:spPr>
          <a:xfrm>
            <a:off x="3573780" y="2849080"/>
            <a:ext cx="188374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orakulmio 2">
            <a:extLst>
              <a:ext uri="{FF2B5EF4-FFF2-40B4-BE49-F238E27FC236}">
                <a16:creationId xmlns:a16="http://schemas.microsoft.com/office/drawing/2014/main" id="{296C215F-7E29-4559-A991-B18590FA50EB}"/>
              </a:ext>
            </a:extLst>
          </p:cNvPr>
          <p:cNvSpPr/>
          <p:nvPr/>
        </p:nvSpPr>
        <p:spPr>
          <a:xfrm>
            <a:off x="8037095" y="1790299"/>
            <a:ext cx="125128" cy="144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855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4CFB2-0E06-4FBB-8FB2-8803BD8D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1175"/>
            <a:ext cx="6697916" cy="857250"/>
          </a:xfrm>
        </p:spPr>
        <p:txBody>
          <a:bodyPr/>
          <a:lstStyle/>
          <a:p>
            <a:r>
              <a:rPr lang="fi-FI" sz="2800" dirty="0">
                <a:solidFill>
                  <a:srgbClr val="FF0000"/>
                </a:solidFill>
              </a:rPr>
              <a:t>Vaikutuksia tuotantopanosten tarjontaan, hintoihin ja kalamarkkinoihin  </a:t>
            </a:r>
          </a:p>
        </p:txBody>
      </p:sp>
    </p:spTree>
    <p:extLst>
      <p:ext uri="{BB962C8B-B14F-4D97-AF65-F5344CB8AC3E}">
        <p14:creationId xmlns:p14="http://schemas.microsoft.com/office/powerpoint/2010/main" val="4237490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9BCB7-9904-416A-86F8-C3A5584C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84734"/>
            <a:ext cx="8447314" cy="857250"/>
          </a:xfrm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Sota heikentänyt Puolan kalanjalostusteollisuutta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EA1143-83C2-4708-B739-59B030A08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263" y="933919"/>
            <a:ext cx="8673737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Ennen sotaa Puolassa oli 2,2 – 2,7 miljoonaa ukrainalaista työntekijää</a:t>
            </a:r>
          </a:p>
          <a:p>
            <a:pPr marL="1085850" lvl="1" indent="-342900"/>
            <a:r>
              <a:rPr lang="fi-FI" sz="1600" dirty="0"/>
              <a:t> suurin osa 26-35 vuotiaita miehiä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Ukrainalaisilla ollut iso vaikutus Puolan talouteen viimeisen10 vuoden aikana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Puolassa Euroopan suurimpia kalanjalostuslaitoksia. mm. </a:t>
            </a:r>
            <a:r>
              <a:rPr lang="fi-FI" sz="1800" dirty="0" err="1"/>
              <a:t>Mowin</a:t>
            </a:r>
            <a:r>
              <a:rPr lang="fi-FI" sz="1800" dirty="0"/>
              <a:t> omistama </a:t>
            </a:r>
            <a:r>
              <a:rPr lang="fi-FI" sz="1800" dirty="0" err="1"/>
              <a:t>Morpol</a:t>
            </a:r>
            <a:r>
              <a:rPr lang="fi-FI" sz="1800" dirty="0"/>
              <a:t> ja Summa </a:t>
            </a:r>
            <a:r>
              <a:rPr lang="fi-FI" sz="1800" dirty="0" err="1"/>
              <a:t>Equityn</a:t>
            </a:r>
            <a:r>
              <a:rPr lang="fi-FI" sz="1800" dirty="0"/>
              <a:t> omistama </a:t>
            </a:r>
            <a:r>
              <a:rPr lang="fi-FI" sz="1800" dirty="0" err="1"/>
              <a:t>Milarex</a:t>
            </a: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Venäjän hyökkäyssodan jälkeen kalajalostusteollisuus menettänyt merkittävän määrän ukrainalaisia työntekijöitä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Korvaajien työntekijöiden löytäminen ollut haastavaa. Työntekijöistä muualta mm. Moldovasta, Georgiasta sekä Perusta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Työvoimavajeen täyttäminen ollut kallista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Ammattitaitoisia työntekijöitä on vaikea löytää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EEF474-245D-494F-B427-3A9AA3A971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D25257-2C4B-4BE6-9401-6D7F37A0F5E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4342EE9-3883-496A-81ED-618B9624C5BB}"/>
              </a:ext>
            </a:extLst>
          </p:cNvPr>
          <p:cNvSpPr txBox="1"/>
          <p:nvPr/>
        </p:nvSpPr>
        <p:spPr>
          <a:xfrm>
            <a:off x="2972812" y="4752410"/>
            <a:ext cx="17235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i="1" dirty="0">
                <a:latin typeface="+mn-lt"/>
              </a:rPr>
              <a:t>Lähde </a:t>
            </a:r>
            <a:r>
              <a:rPr lang="fi-FI" sz="1050" i="1" dirty="0" err="1">
                <a:latin typeface="+mn-lt"/>
              </a:rPr>
              <a:t>Intrafish</a:t>
            </a:r>
            <a:r>
              <a:rPr lang="fi-FI" sz="1050" i="1" dirty="0">
                <a:latin typeface="+mn-lt"/>
              </a:rPr>
              <a:t> 24.10.2022</a:t>
            </a:r>
          </a:p>
        </p:txBody>
      </p:sp>
    </p:spTree>
    <p:extLst>
      <p:ext uri="{BB962C8B-B14F-4D97-AF65-F5344CB8AC3E}">
        <p14:creationId xmlns:p14="http://schemas.microsoft.com/office/powerpoint/2010/main" val="5680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9BCB7-9904-416A-86F8-C3A5584C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233878"/>
            <a:ext cx="8447314" cy="857250"/>
          </a:xfrm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Venäjä uhkaa keskeyttää turskasopimuksen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EA1143-83C2-4708-B739-59B030A08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871" y="1344834"/>
            <a:ext cx="8673737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Norja ja Venäjä sopivat vuoden 2023 Barentsinmeren turskakiintiön leikkaamisesta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Kuluvan vuoden turskakiintiötä leikattiin 20 prosenttia ja viimeisimmät leikkaukset lisäävät todennäköisesti entisestään painetta  turskan hintojen nousuun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Venäjä on kuitenkin uhannut keskeyttää sopimuksen, jos Norjan asettamia rajoituksia tiukennetaan Norjan satamissa käyville venäläisille kalastusaluksille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EEF474-245D-494F-B427-3A9AA3A971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D25257-2C4B-4BE6-9401-6D7F37A0F5E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4342EE9-3883-496A-81ED-618B9624C5BB}"/>
              </a:ext>
            </a:extLst>
          </p:cNvPr>
          <p:cNvSpPr txBox="1"/>
          <p:nvPr/>
        </p:nvSpPr>
        <p:spPr>
          <a:xfrm>
            <a:off x="2972812" y="4752410"/>
            <a:ext cx="17524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i="1" dirty="0">
                <a:latin typeface="+mn-lt"/>
              </a:rPr>
              <a:t>Lähde: </a:t>
            </a:r>
            <a:r>
              <a:rPr lang="fi-FI" sz="1050" i="1" dirty="0" err="1">
                <a:latin typeface="+mn-lt"/>
              </a:rPr>
              <a:t>Intrafish</a:t>
            </a:r>
            <a:r>
              <a:rPr lang="fi-FI" sz="1050" i="1" dirty="0">
                <a:latin typeface="+mn-lt"/>
              </a:rPr>
              <a:t> 25.10.2022</a:t>
            </a:r>
          </a:p>
        </p:txBody>
      </p:sp>
    </p:spTree>
    <p:extLst>
      <p:ext uri="{BB962C8B-B14F-4D97-AF65-F5344CB8AC3E}">
        <p14:creationId xmlns:p14="http://schemas.microsoft.com/office/powerpoint/2010/main" val="1320373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9BCB7-9904-416A-86F8-C3A5584C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-3146"/>
            <a:ext cx="8447314" cy="857250"/>
          </a:xfrm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EU:n kalanjalostusteollisuuden epävarma tilanne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EA1143-83C2-4708-B739-59B030A08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872" y="1357233"/>
            <a:ext cx="8502500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EU:n Venäjä-pakotteet vaikeuttavat kalan hankintaa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Polttoaineiden ja muiden energiakustannusten nousu sekä dollarin vahvistuminen heikentävät teollisuustuotannon edellytyksiä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Teollisuuden epävarma tilanne vaikeuttaa toiminnan suunnittelua ja investointipäätöksiä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EU:n kalan kulutuksen ennustetaan laskevan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EEF474-245D-494F-B427-3A9AA3A971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D25257-2C4B-4BE6-9401-6D7F37A0F5E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4342EE9-3883-496A-81ED-618B9624C5BB}"/>
              </a:ext>
            </a:extLst>
          </p:cNvPr>
          <p:cNvSpPr txBox="1"/>
          <p:nvPr/>
        </p:nvSpPr>
        <p:spPr>
          <a:xfrm>
            <a:off x="2972812" y="4752410"/>
            <a:ext cx="17620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i="1" dirty="0">
                <a:latin typeface="+mn-lt"/>
              </a:rPr>
              <a:t>Lähde: </a:t>
            </a:r>
            <a:r>
              <a:rPr lang="fi-FI" sz="1050" i="1" dirty="0" err="1">
                <a:latin typeface="+mn-lt"/>
              </a:rPr>
              <a:t>Intrafish</a:t>
            </a:r>
            <a:r>
              <a:rPr lang="fi-FI" sz="1050" i="1" dirty="0">
                <a:latin typeface="+mn-lt"/>
              </a:rPr>
              <a:t> 12.10.2022</a:t>
            </a:r>
          </a:p>
        </p:txBody>
      </p:sp>
    </p:spTree>
    <p:extLst>
      <p:ext uri="{BB962C8B-B14F-4D97-AF65-F5344CB8AC3E}">
        <p14:creationId xmlns:p14="http://schemas.microsoft.com/office/powerpoint/2010/main" val="2228012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9BCB7-9904-416A-86F8-C3A5584C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-3146"/>
            <a:ext cx="8447314" cy="857250"/>
          </a:xfrm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EU:n kalastuslaivaston kannattavuus heikkenee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EA1143-83C2-4708-B739-59B030A08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434" y="1116303"/>
            <a:ext cx="8354223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Ensimmäisen vuosipuoliskon (2022) aikana EU:n kalastuslaivastoon vaikutti nopea inflaatio, reaalisten tuottajahintojen nousu ja voimakas polttoainekustannusten kohoaminen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EU:n kalastuslaivaston kannattavuuden ennustetaan romahtavan.  Kohonneita kustannuksia ei pystytä siirtämään tuottajahintoihin.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Laivaston katteiden ennustetaan jäävän negatiivisiksi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EEF474-245D-494F-B427-3A9AA3A971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D25257-2C4B-4BE6-9401-6D7F37A0F5E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4342EE9-3883-496A-81ED-618B9624C5BB}"/>
              </a:ext>
            </a:extLst>
          </p:cNvPr>
          <p:cNvSpPr txBox="1"/>
          <p:nvPr/>
        </p:nvSpPr>
        <p:spPr>
          <a:xfrm>
            <a:off x="2972812" y="4811537"/>
            <a:ext cx="35381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i="1" dirty="0">
                <a:latin typeface="+mn-lt"/>
              </a:rPr>
              <a:t>Lähde. 2022 </a:t>
            </a:r>
            <a:r>
              <a:rPr lang="fi-FI" sz="1050" i="1" dirty="0" err="1">
                <a:latin typeface="+mn-lt"/>
              </a:rPr>
              <a:t>Annual</a:t>
            </a:r>
            <a:r>
              <a:rPr lang="fi-FI" sz="1050" i="1" dirty="0">
                <a:latin typeface="+mn-lt"/>
              </a:rPr>
              <a:t> </a:t>
            </a:r>
            <a:r>
              <a:rPr lang="fi-FI" sz="1050" i="1" dirty="0" err="1">
                <a:latin typeface="+mn-lt"/>
              </a:rPr>
              <a:t>Economic</a:t>
            </a:r>
            <a:r>
              <a:rPr lang="fi-FI" sz="1050" i="1" dirty="0">
                <a:latin typeface="+mn-lt"/>
              </a:rPr>
              <a:t> Report on EU Fishing </a:t>
            </a:r>
            <a:r>
              <a:rPr lang="fi-FI" sz="1050" i="1" dirty="0" err="1">
                <a:latin typeface="+mn-lt"/>
              </a:rPr>
              <a:t>Fleet</a:t>
            </a:r>
            <a:endParaRPr lang="fi-FI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075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2DBBBB-9934-4DC5-821F-2CC5421E487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/>
              <a:t>Lohenjalostuslaitoksesta jäljellä palaneet kuoret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20C1CEE-02E9-4124-B3E3-F685321B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010" y="2530418"/>
            <a:ext cx="3591886" cy="179594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1D22C70-1369-4A3E-91F9-24899F3AC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5" y="2498406"/>
            <a:ext cx="3640241" cy="1820121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E8769B-DFBF-4C62-B306-D9C49F1A3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43" y="1109858"/>
            <a:ext cx="8447314" cy="2338921"/>
          </a:xfrm>
        </p:spPr>
        <p:txBody>
          <a:bodyPr/>
          <a:lstStyle/>
          <a:p>
            <a:r>
              <a:rPr lang="fi-FI" sz="1600" dirty="0"/>
              <a:t>Universal </a:t>
            </a:r>
            <a:r>
              <a:rPr lang="fi-FI" sz="1600" dirty="0" err="1"/>
              <a:t>Fish</a:t>
            </a:r>
            <a:r>
              <a:rPr lang="fi-FI" sz="1600" dirty="0"/>
              <a:t> Company on yksi Itä-Euroopan suurimmista kalanjalostuslaitoksista ja Ukrainan merkittävin norjalaisen lohen tuoja ja jalostajan</a:t>
            </a:r>
          </a:p>
          <a:p>
            <a:r>
              <a:rPr lang="fi-FI" sz="1600" dirty="0"/>
              <a:t>Sodan seurauksena lopettanut toiminnan pommi-iskun jälkeen Kiovassa ja menettänyt tehtaan Venäjän miehittämällä alueella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7C3133-0AC9-49F8-96B0-8DE98BB30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1461" y="4306189"/>
            <a:ext cx="4734605" cy="369332"/>
          </a:xfrm>
        </p:spPr>
        <p:txBody>
          <a:bodyPr/>
          <a:lstStyle/>
          <a:p>
            <a:r>
              <a:rPr lang="en-US" i="1" dirty="0"/>
              <a:t>Universal Fish Company's former salmon processing factory in </a:t>
            </a:r>
            <a:r>
              <a:rPr lang="en-US" i="1" dirty="0" err="1"/>
              <a:t>Kupyansk</a:t>
            </a:r>
            <a:r>
              <a:rPr lang="en-US" i="1" dirty="0"/>
              <a:t>, Ukraine. Photo: Universal Fish Company/Facebook</a:t>
            </a:r>
            <a:endParaRPr lang="fi-FI" i="1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F9C26A0-E5C3-4644-8B94-40C4097C5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741926"/>
            <a:ext cx="796561" cy="199115"/>
          </a:xfrm>
        </p:spPr>
        <p:txBody>
          <a:bodyPr/>
          <a:lstStyle/>
          <a:p>
            <a:fld id="{BED2A090-9FD8-4C6B-B6FC-84C562DDFA86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6345D04-FC8F-4805-BD20-8B792AE19394}"/>
              </a:ext>
            </a:extLst>
          </p:cNvPr>
          <p:cNvSpPr txBox="1"/>
          <p:nvPr/>
        </p:nvSpPr>
        <p:spPr>
          <a:xfrm>
            <a:off x="377993" y="4314255"/>
            <a:ext cx="4194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Universal Fish Company's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</a:rPr>
              <a:t>Kupyansk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 factory before the war. Photo: Universal Fish Company</a:t>
            </a:r>
            <a:endParaRPr lang="fi-FI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F665586-B717-4A96-ABF0-D33A6D003DFE}"/>
              </a:ext>
            </a:extLst>
          </p:cNvPr>
          <p:cNvSpPr txBox="1"/>
          <p:nvPr/>
        </p:nvSpPr>
        <p:spPr>
          <a:xfrm>
            <a:off x="3683730" y="4833319"/>
            <a:ext cx="1040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Intrafish</a:t>
            </a:r>
            <a:r>
              <a:rPr lang="fi-FI" sz="8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: 13.9.2022</a:t>
            </a:r>
          </a:p>
        </p:txBody>
      </p:sp>
    </p:spTree>
    <p:extLst>
      <p:ext uri="{BB962C8B-B14F-4D97-AF65-F5344CB8AC3E}">
        <p14:creationId xmlns:p14="http://schemas.microsoft.com/office/powerpoint/2010/main" val="1478664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9BCB7-9904-416A-86F8-C3A5584C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-3146"/>
            <a:ext cx="8447314" cy="857250"/>
          </a:xfrm>
        </p:spPr>
        <p:txBody>
          <a:bodyPr/>
          <a:lstStyle/>
          <a:p>
            <a:r>
              <a:rPr lang="fi-FI" dirty="0"/>
              <a:t>Tuotantoketjujen toiminnat vaikeutuvat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EA1143-83C2-4708-B739-59B030A08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871" y="741414"/>
            <a:ext cx="8673737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Venäjä ja Ukraina merkittäviä lannoitteiden ja rehuteollisuuden raaka-aineiden kuten soijan ja kasviöljyn tuottajia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Venäjä ja Ukraina vastaavat yhdessä kolmanneksen maailman vehnäkaupasta</a:t>
            </a:r>
          </a:p>
          <a:p>
            <a:pPr marL="1085850" lvl="1" indent="-342900"/>
            <a:r>
              <a:rPr lang="fi-FI" sz="1600" dirty="0"/>
              <a:t>Paineita markkinahäiriöille ja hinnan nousulle, vehnän hinta nousi jo korkeimmilleen 14 vuoteen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Ukrainan vientisatamat pois käytöstä ja Turkki sulki </a:t>
            </a:r>
            <a:r>
              <a:rPr lang="fi-FI" sz="1800" dirty="0" err="1"/>
              <a:t>Bosborinsalmen</a:t>
            </a:r>
            <a:endParaRPr lang="fi-FI" sz="1800" dirty="0"/>
          </a:p>
          <a:p>
            <a:pPr marL="1085850" lvl="1" indent="-342900"/>
            <a:r>
              <a:rPr lang="fi-FI" sz="1600" dirty="0"/>
              <a:t>Merkittävä vaikutuksia tuotantoketjuun</a:t>
            </a:r>
          </a:p>
          <a:p>
            <a:pPr marL="1085850" lvl="1" indent="-342900"/>
            <a:r>
              <a:rPr lang="fi-FI" sz="1600" dirty="0"/>
              <a:t>Vaihtoehtoisten kuljetusmuotojen suunnitteleminen nykyoloissa vaikeaa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Ilmatilan sulut pidentävät lentoaikoja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Energian kallistuminen, raaka-aineiden hintojen nousu ja kuljetusvaikeudet synnyttävät suuria markkinahäiriöitä</a:t>
            </a:r>
          </a:p>
          <a:p>
            <a:pPr marL="1085850" lvl="1" indent="-342900"/>
            <a:r>
              <a:rPr lang="fi-FI" sz="1600" dirty="0"/>
              <a:t>Paljon toimitusongelmia. Korkeat rahtikulut, epävakaa laivakuljetustilanne ja </a:t>
            </a:r>
          </a:p>
          <a:p>
            <a:pPr lvl="1" indent="0">
              <a:buNone/>
            </a:pPr>
            <a:r>
              <a:rPr lang="fi-FI" sz="1600" dirty="0"/>
              <a:t>      uudet covid-rajoitukset</a:t>
            </a:r>
          </a:p>
          <a:p>
            <a:pPr marL="1085850" lvl="1" indent="-342900"/>
            <a:endParaRPr lang="fi-FI" sz="16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EEF474-245D-494F-B427-3A9AA3A971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D25257-2C4B-4BE6-9401-6D7F37A0F5E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4342EE9-3883-496A-81ED-618B9624C5BB}"/>
              </a:ext>
            </a:extLst>
          </p:cNvPr>
          <p:cNvSpPr txBox="1"/>
          <p:nvPr/>
        </p:nvSpPr>
        <p:spPr>
          <a:xfrm>
            <a:off x="2972812" y="4752410"/>
            <a:ext cx="319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Lähteet: </a:t>
            </a:r>
            <a:r>
              <a:rPr lang="fi-FI" sz="1200" i="1" dirty="0" err="1">
                <a:latin typeface="+mn-lt"/>
              </a:rPr>
              <a:t>SalmonBusiness</a:t>
            </a:r>
            <a:r>
              <a:rPr lang="fi-FI" sz="1200" i="1" dirty="0">
                <a:latin typeface="+mn-lt"/>
              </a:rPr>
              <a:t>, </a:t>
            </a:r>
            <a:r>
              <a:rPr lang="fi-FI" sz="1200" i="1" dirty="0" err="1">
                <a:latin typeface="+mn-lt"/>
              </a:rPr>
              <a:t>Undercurrents</a:t>
            </a:r>
            <a:r>
              <a:rPr lang="fi-FI" sz="1200" i="1" dirty="0">
                <a:latin typeface="+mn-lt"/>
              </a:rPr>
              <a:t> news</a:t>
            </a:r>
          </a:p>
        </p:txBody>
      </p:sp>
    </p:spTree>
    <p:extLst>
      <p:ext uri="{BB962C8B-B14F-4D97-AF65-F5344CB8AC3E}">
        <p14:creationId xmlns:p14="http://schemas.microsoft.com/office/powerpoint/2010/main" val="11404783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9BCB7-9904-416A-86F8-C3A5584C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20297"/>
            <a:ext cx="8447314" cy="857250"/>
          </a:xfrm>
        </p:spPr>
        <p:txBody>
          <a:bodyPr/>
          <a:lstStyle/>
          <a:p>
            <a:r>
              <a:rPr lang="fi-FI" dirty="0"/>
              <a:t>Konttikuljetusongelmat lieventyneet 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EA1143-83C2-4708-B739-59B030A08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871" y="977547"/>
            <a:ext cx="8673737" cy="3275661"/>
          </a:xfrm>
          <a:noFill/>
          <a:ln>
            <a:noFill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Maailman kalakauppaa vaikeuttaa merenkulun ja logistiikan ongelmat</a:t>
            </a:r>
          </a:p>
          <a:p>
            <a:pPr marL="1085850" lvl="1" indent="-342900"/>
            <a:r>
              <a:rPr lang="fi-FI" dirty="0"/>
              <a:t>Konttilaivat ovat ruuhkautuneet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Konttialusten rahtihintojen oletetaan laskevan tänä vuonna, mutta kapasiteetti on edelleen tiukkaa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Euroopassa ongelmat johtuvat myös rautatie-, proomu- ja kuorma-autopalvelujen ruuhkautumisesta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COVID:iin</a:t>
            </a:r>
            <a:r>
              <a:rPr lang="fi-FI" dirty="0"/>
              <a:t> liittyvät rajoitukset ja menettelyt vaikuttavat edelleen myös Kiinan satamiin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Konttikuljetushinnat laskevat, mutta taso edelleen pandemiaa edeltävää aikaa korkeampi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EEF474-245D-494F-B427-3A9AA3A971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D25257-2C4B-4BE6-9401-6D7F37A0F5E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4342EE9-3883-496A-81ED-618B9624C5BB}"/>
              </a:ext>
            </a:extLst>
          </p:cNvPr>
          <p:cNvSpPr txBox="1"/>
          <p:nvPr/>
        </p:nvSpPr>
        <p:spPr>
          <a:xfrm>
            <a:off x="2972812" y="4752410"/>
            <a:ext cx="3382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Lähteet: </a:t>
            </a:r>
            <a:r>
              <a:rPr lang="fi-FI" sz="1200" i="1" dirty="0" err="1">
                <a:latin typeface="+mn-lt"/>
              </a:rPr>
              <a:t>Intrafish</a:t>
            </a:r>
            <a:r>
              <a:rPr lang="fi-FI" sz="1200" i="1" dirty="0">
                <a:latin typeface="+mn-lt"/>
              </a:rPr>
              <a:t> 28.7.2022, </a:t>
            </a:r>
            <a:r>
              <a:rPr lang="fi-FI" sz="1200" i="1" dirty="0" err="1">
                <a:latin typeface="+mn-lt"/>
              </a:rPr>
              <a:t>Intrafish</a:t>
            </a:r>
            <a:r>
              <a:rPr lang="fi-FI" sz="1200" i="1" dirty="0">
                <a:latin typeface="+mn-lt"/>
              </a:rPr>
              <a:t> 13.19.2022</a:t>
            </a:r>
          </a:p>
        </p:txBody>
      </p:sp>
    </p:spTree>
    <p:extLst>
      <p:ext uri="{BB962C8B-B14F-4D97-AF65-F5344CB8AC3E}">
        <p14:creationId xmlns:p14="http://schemas.microsoft.com/office/powerpoint/2010/main" val="1955816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2432A2-7AEE-40F6-9540-B0702DFD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54" y="-68580"/>
            <a:ext cx="8447314" cy="857250"/>
          </a:xfrm>
        </p:spPr>
        <p:txBody>
          <a:bodyPr/>
          <a:lstStyle/>
          <a:p>
            <a:r>
              <a:rPr lang="fi-FI" sz="2200" dirty="0"/>
              <a:t>Venäjä ja Ukraina isoja toimijoita vilja- ja kasviöljymarkkinoilla 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B261850-908A-4E10-A649-22F84A97D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803" y="702393"/>
            <a:ext cx="3827417" cy="388128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89DFDA2-AEF3-4B8F-8071-0C34F4D60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54" y="702393"/>
            <a:ext cx="4426177" cy="3881287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D0FC9588-9BCF-4A53-B9DD-3FE992883D3F}"/>
              </a:ext>
            </a:extLst>
          </p:cNvPr>
          <p:cNvSpPr txBox="1"/>
          <p:nvPr/>
        </p:nvSpPr>
        <p:spPr>
          <a:xfrm>
            <a:off x="2720179" y="4349667"/>
            <a:ext cx="4393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latin typeface="+mn-lt"/>
              </a:rPr>
              <a:t>Ukraina ei pääse kylvämään</a:t>
            </a:r>
          </a:p>
          <a:p>
            <a:r>
              <a:rPr lang="fi-FI" sz="1400" dirty="0" err="1">
                <a:latin typeface="+mn-lt"/>
              </a:rPr>
              <a:t>EUn</a:t>
            </a:r>
            <a:r>
              <a:rPr lang="fi-FI" sz="1400" dirty="0">
                <a:latin typeface="+mn-lt"/>
              </a:rPr>
              <a:t> viljavarastot lähes tyhjiä (MT 7.2.2022)</a:t>
            </a:r>
          </a:p>
          <a:p>
            <a:r>
              <a:rPr lang="fi-FI" sz="1400" dirty="0">
                <a:latin typeface="+mn-lt"/>
              </a:rPr>
              <a:t>Maakohtaiset viennin rajoitukset kärjistävät tilannetta</a:t>
            </a:r>
          </a:p>
        </p:txBody>
      </p:sp>
    </p:spTree>
    <p:extLst>
      <p:ext uri="{BB962C8B-B14F-4D97-AF65-F5344CB8AC3E}">
        <p14:creationId xmlns:p14="http://schemas.microsoft.com/office/powerpoint/2010/main" val="2950754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6C303-56B2-45EB-9EF1-7FB9F70F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Vehnän hinta laskenut sotaa edeltäneelle tasolle – ruuan hintakriisiä ei ole vielä selätetty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784CB5-DA1D-4866-AB53-9119F3DF1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73" y="1233844"/>
            <a:ext cx="4371757" cy="33783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Venäjän hyökkäyssota Ukrainaan nosti aluksi vehnän hinnan ennätyslukemiin. Sodan takia viljaa ei ole saatu kuljetettua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Viime aikoina hintaa ovat laskeneet hyvät satonäkymät ja sopu viljatoimitusten </a:t>
            </a:r>
            <a:r>
              <a:rPr lang="fi-FI" sz="1800" dirty="0" err="1"/>
              <a:t>Mustallamerellä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Vehnän hinta tullut alaspäin, mutta on edelleen korkealla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Viljamarkkinoiden epävarmuus jatkuu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C7EB0FD-7C6F-4486-98E1-DD7C1C4AB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HS 27.7.2022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A21F3C-AB11-47FC-95B5-82297B9EA8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6015F3-545F-42AC-967D-39B6F21BCBE5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087727-8521-4C11-855D-6CD2FA50E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275" y="1247018"/>
            <a:ext cx="3410552" cy="33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2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1" y="374650"/>
            <a:ext cx="8968739" cy="857250"/>
          </a:xfrm>
        </p:spPr>
        <p:txBody>
          <a:bodyPr/>
          <a:lstStyle/>
          <a:p>
            <a:pPr algn="ctr"/>
            <a:r>
              <a:rPr lang="fi-FI" dirty="0"/>
              <a:t>Kalan vienti sotaa käyviin maihin:</a:t>
            </a:r>
            <a:br>
              <a:rPr lang="fi-FI" dirty="0"/>
            </a:br>
            <a:r>
              <a:rPr lang="fi-FI" dirty="0"/>
              <a:t> Valko-Venäjä arvoltaan merkittävintä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6A5EF98A-47D4-4F3A-BDA6-6A6B97854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680964"/>
              </p:ext>
            </p:extLst>
          </p:nvPr>
        </p:nvGraphicFramePr>
        <p:xfrm>
          <a:off x="2083513" y="1198283"/>
          <a:ext cx="4734605" cy="302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1963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A3CE3C-CF6D-4C1F-8091-75F12C06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i-FI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Kalajauhon ja –öljyn tuotantoarvio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03F6F1-820D-4EEA-A244-68AFAC18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32" y="1394817"/>
            <a:ext cx="4664869" cy="3263504"/>
          </a:xfrm>
        </p:spPr>
        <p:txBody>
          <a:bodyPr/>
          <a:lstStyle/>
          <a:p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i-FI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alajauhon tuotanto </a:t>
            </a:r>
            <a:r>
              <a:rPr lang="fi-FI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jää hieman vuotta 2021 alhaisemmaksi, koska Perun kalansaaliit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supistuvat eivätkä </a:t>
            </a:r>
            <a:r>
              <a:rPr lang="fi-FI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muiden 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maiden saaliit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riitä 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kompensoimaan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vajetta</a:t>
            </a:r>
            <a:endParaRPr lang="fi-FI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Kalaö</a:t>
            </a:r>
            <a:r>
              <a:rPr lang="fi-FI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ljyn tuotanto </a:t>
            </a:r>
            <a:r>
              <a:rPr lang="fi-FI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säilyy vuoden 2021 tasolla, mutta hinta pysyy korkeana muiden kasviöljyjen tiukan markkinatilanteen takia.</a:t>
            </a:r>
            <a:endParaRPr lang="fi-FI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BC9976B-F077-41C7-8A9B-B5F3D29F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225" y="2842933"/>
            <a:ext cx="2805637" cy="19244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40CEDF0-AAD8-433E-A72A-94EEBC4AF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225" y="591349"/>
            <a:ext cx="2805637" cy="206379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AFA75219-AE3D-495B-9901-E9C5F0700D38}"/>
              </a:ext>
            </a:extLst>
          </p:cNvPr>
          <p:cNvSpPr txBox="1"/>
          <p:nvPr/>
        </p:nvSpPr>
        <p:spPr>
          <a:xfrm>
            <a:off x="6485984" y="2747080"/>
            <a:ext cx="18133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b="1" dirty="0"/>
              <a:t>Kalaöljyn hinta (Eurooppa)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37A12529-A644-4D0B-AC99-89501E4BB2E6}"/>
              </a:ext>
            </a:extLst>
          </p:cNvPr>
          <p:cNvSpPr txBox="1"/>
          <p:nvPr/>
        </p:nvSpPr>
        <p:spPr>
          <a:xfrm>
            <a:off x="6382589" y="370494"/>
            <a:ext cx="2020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b="1" dirty="0"/>
              <a:t>Kalajauhon hinta (Eurooppa)</a:t>
            </a:r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7768FD17-FCA1-4FE2-B804-82299AD313B2}"/>
              </a:ext>
            </a:extLst>
          </p:cNvPr>
          <p:cNvSpPr txBox="1">
            <a:spLocks/>
          </p:cNvSpPr>
          <p:nvPr/>
        </p:nvSpPr>
        <p:spPr>
          <a:xfrm>
            <a:off x="1507368" y="4937773"/>
            <a:ext cx="4735513" cy="139391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defRPr sz="1333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fi-FI" sz="900" i="1" dirty="0"/>
              <a:t>IFFO 14.9.2022; </a:t>
            </a:r>
            <a:r>
              <a:rPr lang="fi-FI" sz="900" i="1" dirty="0" err="1"/>
              <a:t>Undercurrentnews</a:t>
            </a:r>
            <a:r>
              <a:rPr lang="fi-FI" sz="900" i="1" dirty="0"/>
              <a:t> 15.9.2022; </a:t>
            </a:r>
            <a:r>
              <a:rPr lang="fi-FI" sz="900" i="1" dirty="0" err="1"/>
              <a:t>Undercurrennews</a:t>
            </a:r>
            <a:r>
              <a:rPr lang="fi-FI" sz="900" i="1" dirty="0"/>
              <a:t> 17.8.2022</a:t>
            </a:r>
          </a:p>
        </p:txBody>
      </p:sp>
    </p:spTree>
    <p:extLst>
      <p:ext uri="{BB962C8B-B14F-4D97-AF65-F5344CB8AC3E}">
        <p14:creationId xmlns:p14="http://schemas.microsoft.com/office/powerpoint/2010/main" val="1880176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278F77-2061-47CA-B179-94ADE26C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Elintarvikkeiden (ja rehuraaka-aineiden) hinnat laskeneet viiden kuukauden ajan kansainvälisessä kaupassa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6A35C29-CD4E-4A84-865A-560D0A21E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84" y="1292107"/>
            <a:ext cx="2682095" cy="3341157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BB13CA-6A0F-41AE-92CD-98E40E590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772" y="1568026"/>
            <a:ext cx="1651312" cy="3275661"/>
          </a:xfrm>
        </p:spPr>
        <p:txBody>
          <a:bodyPr/>
          <a:lstStyle/>
          <a:p>
            <a:pPr marL="101600" indent="-101600">
              <a:buFont typeface="Arial" panose="020B0604020202020204" pitchFamily="34" charset="0"/>
              <a:buChar char="•"/>
            </a:pPr>
            <a:r>
              <a:rPr lang="fi-FI" sz="1400" dirty="0"/>
              <a:t>Elintarvikkeiden hinnat laskeneet sodan alkamisen jälkeen</a:t>
            </a:r>
          </a:p>
          <a:p>
            <a:endParaRPr lang="fi-FI" sz="1400" dirty="0"/>
          </a:p>
          <a:p>
            <a:pPr marL="101600" indent="-101600">
              <a:buFont typeface="Arial" panose="020B0604020202020204" pitchFamily="34" charset="0"/>
              <a:buChar char="•"/>
            </a:pPr>
            <a:r>
              <a:rPr lang="fi-FI" sz="1400" dirty="0"/>
              <a:t>Mutta edelleen 10 % viime vuoden vastaavaa ajankohtaa korkeammalla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49B28FF-B7E8-4C96-8774-E105C17FA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490" y="1276941"/>
            <a:ext cx="2682096" cy="3327158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C547FE-8150-4209-9E8E-8A1FD62D83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1496" y="1299106"/>
            <a:ext cx="1659776" cy="3327158"/>
          </a:xfrm>
        </p:spPr>
        <p:txBody>
          <a:bodyPr/>
          <a:lstStyle/>
          <a:p>
            <a:pPr marL="104775" indent="-104775">
              <a:buFont typeface="Arial" panose="020B0604020202020204" pitchFamily="34" charset="0"/>
              <a:buChar char="•"/>
            </a:pPr>
            <a:r>
              <a:rPr lang="fi-FI" sz="1400" dirty="0"/>
              <a:t>Kasviöljyn hinnan laskun syynä mm. Indonesian </a:t>
            </a:r>
            <a:r>
              <a:rPr lang="fi-FI" sz="1400"/>
              <a:t>vientitullien lasku</a:t>
            </a:r>
          </a:p>
          <a:p>
            <a:r>
              <a:rPr lang="fi-FI" sz="1400"/>
              <a:t> </a:t>
            </a:r>
            <a:endParaRPr lang="fi-FI" sz="1400" dirty="0"/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fi-FI" sz="1400" dirty="0"/>
              <a:t>Viljan hinnat laskeneet Kanadan, USA:n ja Venäjän sato-näkymien takia, mutta hinta edelleen 11 % vuodentakaista korkeampi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1CE125-6BD3-4288-99C6-DDDAAE839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FAO Food Price Index 2.9.2022 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0A79BC0-815A-4624-A0A9-2EA92FA791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15EB0B-5B38-4F78-88ED-AC5063CC58AC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75743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2432A2-7AEE-40F6-9540-B0702DFD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31501"/>
            <a:ext cx="8447314" cy="857250"/>
          </a:xfrm>
        </p:spPr>
        <p:txBody>
          <a:bodyPr/>
          <a:lstStyle/>
          <a:p>
            <a:r>
              <a:rPr lang="fi-FI" dirty="0"/>
              <a:t>Lannoitemarkkinoilla suuria epävarmuuksia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09EDB3-E72E-4EC5-B193-AA47A1561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51011"/>
            <a:ext cx="8447314" cy="3275661"/>
          </a:xfrm>
        </p:spPr>
        <p:txBody>
          <a:bodyPr/>
          <a:lstStyle/>
          <a:p>
            <a:pPr marL="1085850" lvl="1" indent="-342900"/>
            <a:r>
              <a:rPr lang="fi-FI" sz="2000" dirty="0"/>
              <a:t>Yaran lannoitetilausten vastaanotto oli keskeytynyt 8.-15.3.2022, koska hinnoittelu kävi lähes mahdottomaksi, 16.3. lähtien tilatut ja tuotannossa olevat tuotteet toimitetaan tiloille suunnitelman mukaisesti. </a:t>
            </a:r>
          </a:p>
          <a:p>
            <a:pPr marL="1085850" lvl="1" indent="-342900"/>
            <a:r>
              <a:rPr lang="fi-FI" sz="2000" dirty="0"/>
              <a:t>Osa tiloista on ilman lannoitteita, toistaiseksi Venäjän tuontiin ei ole tullut rajoitteita (MT 8.2.2022) </a:t>
            </a:r>
          </a:p>
          <a:p>
            <a:pPr marL="1085850" lvl="1" indent="-342900"/>
            <a:endParaRPr lang="fi-FI" sz="2000" dirty="0"/>
          </a:p>
          <a:p>
            <a:pPr marL="1085850" lvl="1" indent="-342900"/>
            <a:r>
              <a:rPr lang="fi-FI" sz="2000" dirty="0"/>
              <a:t>Viljelyvalinnoissa kiinnitettävä huomio ruoan huoltovarmuuteen</a:t>
            </a:r>
          </a:p>
          <a:p>
            <a:pPr marL="1085850" lvl="1" indent="-342900"/>
            <a:r>
              <a:rPr lang="fi-FI" sz="2000" dirty="0"/>
              <a:t>Euroopan ammoniakin valmistus laskenut elokuussa puoleen kalliin kaasun takia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EE8AC62-FF1C-417C-9CDD-010E2067D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Bloomberg 25.8.2022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72AFEA-9B59-4DEE-8DAC-9B8EDBC789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417DD0-0B3F-45AF-980B-0B3527FE348A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873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2432A2-7AEE-40F6-9540-B0702DFD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39" y="70978"/>
            <a:ext cx="8447314" cy="857250"/>
          </a:xfrm>
        </p:spPr>
        <p:txBody>
          <a:bodyPr/>
          <a:lstStyle/>
          <a:p>
            <a:r>
              <a:rPr lang="fi-FI" sz="2800" dirty="0">
                <a:solidFill>
                  <a:srgbClr val="FF0000"/>
                </a:solidFill>
              </a:rPr>
              <a:t>Öljyn hinta kääntynyt nousuun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09EDB3-E72E-4EC5-B193-AA47A1561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041" y="1129193"/>
            <a:ext cx="3396979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OPEC leikannut öljyn tarjontaa. Öljyn hinta kääntyi nousuun ja tynnyrihinta nousi  yli 90 $.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Maailmantalouden kasvun hidastuminen vähentää kysyntää ja aikaansaa laskupainetta hintaan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OPEC pyrkii ylläpitämään korkeaa hintaa tarjontaa supistamalla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72AFEA-9B59-4DEE-8DAC-9B8EDBC789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417DD0-0B3F-45AF-980B-0B3527FE348A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8F0E4DA-F048-4244-8E0C-0AF318E5573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566307" y="4850009"/>
            <a:ext cx="410561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i="1" dirty="0">
                <a:solidFill>
                  <a:schemeClr val="tx1"/>
                </a:solidFill>
                <a:latin typeface="+mn-lt"/>
              </a:rPr>
              <a:t>Lähde: Neste Oy 27.10.2022; OP Talouden näkymät Lokakuu 2022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230405C-9EAF-472D-8411-F9AFA3ADD307}"/>
              </a:ext>
            </a:extLst>
          </p:cNvPr>
          <p:cNvSpPr txBox="1"/>
          <p:nvPr/>
        </p:nvSpPr>
        <p:spPr>
          <a:xfrm>
            <a:off x="8217211" y="2983251"/>
            <a:ext cx="676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Brent-</a:t>
            </a:r>
            <a:endParaRPr lang="fi-FI" sz="14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fi-FI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öljy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4EB8CB0-685C-49B5-9A6E-76750B99D778}"/>
              </a:ext>
            </a:extLst>
          </p:cNvPr>
          <p:cNvSpPr txBox="1"/>
          <p:nvPr/>
        </p:nvSpPr>
        <p:spPr>
          <a:xfrm>
            <a:off x="8195983" y="3686578"/>
            <a:ext cx="808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Venäjän</a:t>
            </a:r>
          </a:p>
          <a:p>
            <a:r>
              <a:rPr lang="fi-FI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öljy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DB9F4D5-D08F-41C5-9418-6932D3689A0F}"/>
              </a:ext>
            </a:extLst>
          </p:cNvPr>
          <p:cNvSpPr txBox="1"/>
          <p:nvPr/>
        </p:nvSpPr>
        <p:spPr>
          <a:xfrm>
            <a:off x="4164676" y="1229927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latin typeface="+mn-lt"/>
              </a:rPr>
              <a:t>$/</a:t>
            </a:r>
            <a:r>
              <a:rPr lang="fi-FI" sz="1400" dirty="0" err="1">
                <a:latin typeface="+mn-lt"/>
              </a:rPr>
              <a:t>tnr</a:t>
            </a:r>
            <a:endParaRPr lang="fi-FI" sz="1400" dirty="0">
              <a:latin typeface="+mn-lt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124C356-5CC1-49EC-BD84-7597C68CB891}"/>
              </a:ext>
            </a:extLst>
          </p:cNvPr>
          <p:cNvSpPr txBox="1"/>
          <p:nvPr/>
        </p:nvSpPr>
        <p:spPr>
          <a:xfrm>
            <a:off x="4272581" y="933702"/>
            <a:ext cx="4075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latin typeface="+mn-lt"/>
              </a:rPr>
              <a:t>Brent-öljyn ja Venäjän öljyn hintakehitys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6A41B3C-6448-446D-B8C2-0C3453313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730" y="1833929"/>
            <a:ext cx="3840481" cy="25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883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034A8B-28AE-4B06-9745-3567FB3F64A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fi-FI" dirty="0"/>
              <a:t>Suomen polttoainehintojen kehitys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30DE040-7443-4B61-AF81-1D4A217B7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2332" y="4738010"/>
            <a:ext cx="3099335" cy="199115"/>
          </a:xfrm>
        </p:spPr>
        <p:txBody>
          <a:bodyPr/>
          <a:lstStyle/>
          <a:p>
            <a:r>
              <a:rPr lang="fi-FI" sz="1000" i="1" dirty="0">
                <a:solidFill>
                  <a:schemeClr val="tx1"/>
                </a:solidFill>
                <a:latin typeface="+mn-lt"/>
              </a:rPr>
              <a:t>Kuva: Tilastokeskus 31.8.2022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0886C1-BF08-44C2-AB29-F2FFA83246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FCEB5E-9842-4CE4-AD56-857397F78DD7}" type="datetime1">
              <a:rPr lang="fi-FI" smtClean="0"/>
              <a:t>11.11.2022</a:t>
            </a:fld>
            <a:endParaRPr lang="fi-FI" dirty="0"/>
          </a:p>
        </p:txBody>
      </p: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4DA5469E-4682-4ED6-B76E-114F1FCCE05E}"/>
              </a:ext>
            </a:extLst>
          </p:cNvPr>
          <p:cNvGraphicFramePr>
            <a:graphicFrameLocks/>
          </p:cNvGraphicFramePr>
          <p:nvPr/>
        </p:nvGraphicFramePr>
        <p:xfrm>
          <a:off x="568480" y="1224121"/>
          <a:ext cx="5115827" cy="331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6E43C2E7-36B8-43BB-A42B-700105AB31D5}"/>
              </a:ext>
            </a:extLst>
          </p:cNvPr>
          <p:cNvSpPr txBox="1"/>
          <p:nvPr/>
        </p:nvSpPr>
        <p:spPr>
          <a:xfrm>
            <a:off x="6091070" y="1910030"/>
            <a:ext cx="27045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+mn-lt"/>
              </a:rPr>
              <a:t>Elokuussa 2022</a:t>
            </a:r>
          </a:p>
          <a:p>
            <a:endParaRPr lang="fi-FI" sz="1600" dirty="0">
              <a:latin typeface="+mn-lt"/>
            </a:endParaRPr>
          </a:p>
          <a:p>
            <a:r>
              <a:rPr lang="fi-FI" sz="1600" dirty="0">
                <a:latin typeface="+mn-lt"/>
              </a:rPr>
              <a:t>Diesel			2,09 €/l</a:t>
            </a:r>
          </a:p>
          <a:p>
            <a:r>
              <a:rPr lang="fi-FI" sz="1600" dirty="0">
                <a:latin typeface="+mn-lt"/>
              </a:rPr>
              <a:t>Bensiini 95		2,14 €/l</a:t>
            </a:r>
          </a:p>
          <a:p>
            <a:r>
              <a:rPr lang="fi-FI" sz="1600" dirty="0">
                <a:latin typeface="+mn-lt"/>
              </a:rPr>
              <a:t>Bensiini 98		2,23 €/l</a:t>
            </a:r>
          </a:p>
        </p:txBody>
      </p:sp>
    </p:spTree>
    <p:extLst>
      <p:ext uri="{BB962C8B-B14F-4D97-AF65-F5344CB8AC3E}">
        <p14:creationId xmlns:p14="http://schemas.microsoft.com/office/powerpoint/2010/main" val="2079916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D7009C9-A9F5-4DC2-812E-2D5E4E501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20" y="890174"/>
            <a:ext cx="3974937" cy="3542341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4927948-0510-4E59-8371-1EACBB8B28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D89FA4-4243-487A-9F4E-868AEFD5BB24}" type="datetime1">
              <a:rPr lang="fi-FI" smtClean="0"/>
              <a:t>11.11.2022</a:t>
            </a:fld>
            <a:endParaRPr lang="fi-FI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0F7525F6-4AD8-42E2-9E37-493F9BF48BE3}"/>
              </a:ext>
            </a:extLst>
          </p:cNvPr>
          <p:cNvCxnSpPr>
            <a:cxnSpLocks/>
          </p:cNvCxnSpPr>
          <p:nvPr/>
        </p:nvCxnSpPr>
        <p:spPr>
          <a:xfrm>
            <a:off x="8129848" y="1642820"/>
            <a:ext cx="0" cy="20923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811388DC-8E70-47DF-876A-D263B3F3E0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663" y="993133"/>
            <a:ext cx="4457093" cy="3378200"/>
          </a:xfrm>
        </p:spPr>
        <p:txBody>
          <a:bodyPr/>
          <a:lstStyle/>
          <a:p>
            <a:pPr marL="285750" indent="-193675">
              <a:buFont typeface="Arial" panose="020B0604020202020204" pitchFamily="34" charset="0"/>
              <a:buChar char="•"/>
            </a:pPr>
            <a:r>
              <a:rPr lang="fi-FI" sz="1400" dirty="0"/>
              <a:t>Suurin syy on Venäjän hyökkäyssota ja kaasun saatavuuden rajoittaminen </a:t>
            </a:r>
          </a:p>
          <a:p>
            <a:pPr marL="285750" indent="-193675">
              <a:buFont typeface="Arial" panose="020B0604020202020204" pitchFamily="34" charset="0"/>
              <a:buChar char="•"/>
            </a:pPr>
            <a:r>
              <a:rPr lang="fi-FI" sz="1400" dirty="0"/>
              <a:t>Yleiseurooppalainen tilanne: sähkön tarjonta on riittämätön kysyntää nähden</a:t>
            </a:r>
          </a:p>
          <a:p>
            <a:pPr marL="449263" lvl="1" indent="-273050"/>
            <a:r>
              <a:rPr lang="fi-FI" sz="1400" dirty="0"/>
              <a:t>Saksassa on poistettu energiatuotantoa ilman korvaavaa tuotantoa</a:t>
            </a:r>
          </a:p>
          <a:p>
            <a:pPr marL="806450" lvl="2" indent="-266700">
              <a:buFont typeface="Wingdings" panose="05000000000000000000" pitchFamily="2" charset="2"/>
              <a:buChar char="Ø"/>
            </a:pPr>
            <a:r>
              <a:rPr lang="fi-FI" sz="1200" dirty="0"/>
              <a:t>noin 15 prosenttia sähköstä tuotetaan kaasulla</a:t>
            </a:r>
          </a:p>
          <a:p>
            <a:pPr marL="449263" lvl="1" indent="-273050"/>
            <a:r>
              <a:rPr lang="fi-FI" sz="1400" dirty="0"/>
              <a:t>Ranskan puolet maan ydinreaktoreista on ollut poissa käytöstä</a:t>
            </a:r>
          </a:p>
          <a:p>
            <a:pPr marL="623888" lvl="2" indent="-182563"/>
            <a:r>
              <a:rPr lang="fi-FI" sz="1200" dirty="0"/>
              <a:t>Lämmenneet joet vaikeuttaneet jäähdytystä </a:t>
            </a:r>
          </a:p>
          <a:p>
            <a:pPr marL="623888" lvl="2" indent="-182563"/>
            <a:r>
              <a:rPr lang="fi-FI" sz="1200" dirty="0"/>
              <a:t>Koronaviruspandemia on viivästytti huoltotoimia</a:t>
            </a:r>
          </a:p>
          <a:p>
            <a:pPr marL="552450" lvl="1"/>
            <a:r>
              <a:rPr lang="fi-FI" sz="1400" dirty="0"/>
              <a:t>Norjan vesivarastot alhaalla </a:t>
            </a:r>
          </a:p>
          <a:p>
            <a:pPr marL="623888" lvl="2" indent="-174625"/>
            <a:r>
              <a:rPr lang="fi-FI" sz="1200" dirty="0"/>
              <a:t>Sähköä myyty tavallista enemmän ja vähäiset sateet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/>
              <a:t>Suomi on osa eurooppalaisia sähkön sisämarkkinoita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100" dirty="0"/>
          </a:p>
          <a:p>
            <a:endParaRPr lang="fi-FI" sz="1050" dirty="0"/>
          </a:p>
          <a:p>
            <a:endParaRPr lang="fi-FI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B336D69-B86A-4242-90CC-B66DE1A8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90858"/>
            <a:ext cx="8448675" cy="857250"/>
          </a:xfrm>
          <a:noFill/>
        </p:spPr>
        <p:txBody>
          <a:bodyPr/>
          <a:lstStyle/>
          <a:p>
            <a:r>
              <a:rPr lang="fi-FI" sz="2800" dirty="0"/>
              <a:t>Sähkön hintaa nostaa moni tekijä</a:t>
            </a:r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56592AA4-84D7-4046-826A-099D75BDB3C8}"/>
              </a:ext>
            </a:extLst>
          </p:cNvPr>
          <p:cNvSpPr txBox="1"/>
          <p:nvPr/>
        </p:nvSpPr>
        <p:spPr>
          <a:xfrm>
            <a:off x="3283526" y="4844983"/>
            <a:ext cx="324125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Lähde: YLE 22.8.2022, kuva: </a:t>
            </a:r>
            <a:r>
              <a:rPr kumimoji="0" lang="fi-FI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Statista</a:t>
            </a: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22.9.2022</a:t>
            </a:r>
          </a:p>
        </p:txBody>
      </p:sp>
    </p:spTree>
    <p:extLst>
      <p:ext uri="{BB962C8B-B14F-4D97-AF65-F5344CB8AC3E}">
        <p14:creationId xmlns:p14="http://schemas.microsoft.com/office/powerpoint/2010/main" val="29016087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57C0E1-909B-4AB9-B039-E99DFCAD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01" y="271503"/>
            <a:ext cx="8779032" cy="857250"/>
          </a:xfrm>
          <a:noFill/>
        </p:spPr>
        <p:txBody>
          <a:bodyPr/>
          <a:lstStyle/>
          <a:p>
            <a:br>
              <a:rPr lang="fi-FI" b="1" dirty="0"/>
            </a:br>
            <a:r>
              <a:rPr lang="fi-FI" b="1" dirty="0"/>
              <a:t>Sähkön hintanäkymät laskivat jyrkästi, mutta futuurimarkkina on nyt poikkeustilassa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AED540-6256-440D-B748-68029D8F5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2406" y="1455724"/>
            <a:ext cx="4887800" cy="264245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/>
              <a:t>Normaalioloissa johdannaiskauppa on vilkasta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/>
              <a:t>Jokainen kauppa tuo arvion tulevaisuuden hinnasta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/>
              <a:t>Nyt moni ostaja ja myyjä on siirtynyt kahdenvälisiin kauppoihin pörssin ulkopuolelle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i-FI" sz="1400" dirty="0"/>
              <a:t>hinta on harvempien arvioiden varassa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/>
              <a:t>Markkina on herkkä ja hinta reagoi voimakkaasti yksittäisiin kauppoihin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/>
              <a:t>Normaalisti sähkömarkkina on kohtuullisen vakaa, mutta nyt hinnat ovat moninkertaistuneet lyhyessä ajassa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446C9D-39DA-4FF3-9D4B-70AEDA5C5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02221" y="4755880"/>
            <a:ext cx="4182935" cy="452967"/>
          </a:xfrm>
        </p:spPr>
        <p:txBody>
          <a:bodyPr/>
          <a:lstStyle/>
          <a:p>
            <a:r>
              <a:rPr lang="fi-FI" sz="1000" i="1" dirty="0">
                <a:latin typeface="+mn-lt"/>
              </a:rPr>
              <a:t>Helsingin Sanomat 13.9.2022, Kuva: Yle grafiikka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5D6CBE-FEB2-4CEF-855E-8AFC6E980E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DF926D-009E-4ED2-8E48-4B1268A82E93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EE86AD6-4F31-48D8-854F-482FC1E9B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421" y="1366913"/>
            <a:ext cx="3312173" cy="32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785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20815A-F3A4-4143-9889-29FD6C80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-4670"/>
            <a:ext cx="8447314" cy="857250"/>
          </a:xfrm>
        </p:spPr>
        <p:txBody>
          <a:bodyPr/>
          <a:lstStyle/>
          <a:p>
            <a:r>
              <a:rPr lang="fi-FI" sz="2800" dirty="0"/>
              <a:t>Energian tuonti Venäjältä Suomeen merkittävää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AA5C12-21DD-4318-8F15-52F553ADB6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481" y="1177773"/>
            <a:ext cx="3682968" cy="3275661"/>
          </a:xfrm>
        </p:spPr>
        <p:txBody>
          <a:bodyPr/>
          <a:lstStyle/>
          <a:p>
            <a:r>
              <a:rPr lang="fi-FI" sz="1600" dirty="0"/>
              <a:t>Venäjältä tuodun öljyn osuus OECD-maissa on suurinta Liettuassa (83%) ja Suomessa (80%). Teknisesti korvattavissa, vaatii isoja investointeja Porvoon jalostamoon. Vaikuttaa polttoaineen hintoihin Suomessa. 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2/3 maakaasusta Venäjältä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½ kivihiilestä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10% sähköstä (1/3 tuonnista)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Hakkeen tuonti paikallisesti merkittävää.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2994DC2-9CFB-4291-B7DC-A42833174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Lähde: Energia.fi, Kuva: Financial Times 8.2.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EA1FE3-8781-4CED-AFD2-0A46744C09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7F4B4A-A917-479E-B60F-0482C1634170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1467686-3C3F-43B2-9779-32810D6D5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49" y="1144934"/>
            <a:ext cx="4173863" cy="3341341"/>
          </a:xfrm>
          <a:prstGeom prst="rect">
            <a:avLst/>
          </a:prstGeom>
        </p:spPr>
      </p:pic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35DC670A-9F99-49DB-AD53-AD0D77D9E475}"/>
              </a:ext>
            </a:extLst>
          </p:cNvPr>
          <p:cNvCxnSpPr>
            <a:cxnSpLocks/>
          </p:cNvCxnSpPr>
          <p:nvPr/>
        </p:nvCxnSpPr>
        <p:spPr>
          <a:xfrm>
            <a:off x="3581400" y="1844040"/>
            <a:ext cx="2651760" cy="727710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40BDC3-6D53-46FA-BCB7-3BD98793EA6D}"/>
              </a:ext>
            </a:extLst>
          </p:cNvPr>
          <p:cNvSpPr txBox="1"/>
          <p:nvPr/>
        </p:nvSpPr>
        <p:spPr>
          <a:xfrm>
            <a:off x="4347745" y="807355"/>
            <a:ext cx="3651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Öljyn tuontiosuus Venäjältä OECD maissa</a:t>
            </a:r>
          </a:p>
        </p:txBody>
      </p:sp>
    </p:spTree>
    <p:extLst>
      <p:ext uri="{BB962C8B-B14F-4D97-AF65-F5344CB8AC3E}">
        <p14:creationId xmlns:p14="http://schemas.microsoft.com/office/powerpoint/2010/main" val="13905889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31101D-3FDE-412B-AB82-0BEF0BB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2" y="36443"/>
            <a:ext cx="8795657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Energian hinnan nousu kiihdyttää edelleen inflaatiota</a:t>
            </a:r>
            <a:endParaRPr lang="fi-FI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E81D90-7BAD-4A2F-A59E-A2B778975E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BE04F7-8141-44D5-B96E-70D6FD6B439E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CB65951-F43B-441D-B862-BEDA0CD4B6C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29389" y="3637649"/>
            <a:ext cx="8395979" cy="11757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+mn-lt"/>
              </a:rPr>
              <a:t>Sota kiihdytti inflaatiota, joka jatkuu ennätyksellisen korkeana.</a:t>
            </a:r>
          </a:p>
          <a:p>
            <a:r>
              <a:rPr lang="fi-FI" sz="1600" dirty="0">
                <a:latin typeface="+mn-lt"/>
              </a:rPr>
              <a:t>helmikuu 5,8%, maalis- ja huhtikuu 7,4%, </a:t>
            </a:r>
            <a:r>
              <a:rPr lang="fi-FI" sz="1600" dirty="0">
                <a:solidFill>
                  <a:srgbClr val="000000"/>
                </a:solidFill>
                <a:latin typeface="+mn-lt"/>
              </a:rPr>
              <a:t>toukokuu 8,1%, kesäkuu </a:t>
            </a:r>
            <a:r>
              <a:rPr lang="fi-FI" sz="1600" dirty="0">
                <a:latin typeface="+mn-lt"/>
              </a:rPr>
              <a:t>8,6 %, heinäkuu 8,9 %, elokuu 9,1% ja </a:t>
            </a:r>
            <a:r>
              <a:rPr lang="fi-FI" sz="1600" dirty="0">
                <a:solidFill>
                  <a:srgbClr val="FF0000"/>
                </a:solidFill>
                <a:latin typeface="+mn-lt"/>
              </a:rPr>
              <a:t>syyskuu 10,0 %</a:t>
            </a:r>
          </a:p>
          <a:p>
            <a:r>
              <a:rPr lang="fi-FI" sz="1600" dirty="0">
                <a:latin typeface="+mn-lt"/>
              </a:rPr>
              <a:t>Inflaation kiihtyessä epävakaus kasvaa ja kuluttajien ostovoima vähenee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B7E59C0-6BDE-4AF0-A256-BC316B958575}"/>
              </a:ext>
            </a:extLst>
          </p:cNvPr>
          <p:cNvSpPr txBox="1"/>
          <p:nvPr/>
        </p:nvSpPr>
        <p:spPr>
          <a:xfrm>
            <a:off x="1183907" y="1877022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  <a:latin typeface="+mn-lt"/>
              </a:rPr>
              <a:t>9,8 % -&gt; 10,6%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7995CBE-3391-422F-B908-4D6A0A8F5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86" y="808724"/>
            <a:ext cx="8201025" cy="282892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D505BA6-1141-476F-AB32-1C7472B32C68}"/>
              </a:ext>
            </a:extLst>
          </p:cNvPr>
          <p:cNvSpPr txBox="1"/>
          <p:nvPr/>
        </p:nvSpPr>
        <p:spPr>
          <a:xfrm>
            <a:off x="4572000" y="2213979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38,3 % -&gt; 40,8%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E696987-0545-4D98-AF0B-63232A718CDB}"/>
              </a:ext>
            </a:extLst>
          </p:cNvPr>
          <p:cNvSpPr txBox="1"/>
          <p:nvPr/>
        </p:nvSpPr>
        <p:spPr>
          <a:xfrm>
            <a:off x="1183907" y="1858956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10,6% -&gt; 11,8 %</a:t>
            </a:r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8FF1096A-F02E-4446-BDAB-BD4EF5C53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924472"/>
            <a:ext cx="3219045" cy="203395"/>
          </a:xfrm>
        </p:spPr>
        <p:txBody>
          <a:bodyPr/>
          <a:lstStyle/>
          <a:p>
            <a:r>
              <a:rPr lang="fi-FI" i="1" dirty="0"/>
              <a:t>Lähde: Eurostat 30.9.2022</a:t>
            </a:r>
          </a:p>
        </p:txBody>
      </p:sp>
    </p:spTree>
    <p:extLst>
      <p:ext uri="{BB962C8B-B14F-4D97-AF65-F5344CB8AC3E}">
        <p14:creationId xmlns:p14="http://schemas.microsoft.com/office/powerpoint/2010/main" val="38549981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ABF5F3-677E-47E2-A7F0-9A3E46C9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44992"/>
            <a:ext cx="8918303" cy="857250"/>
          </a:xfrm>
        </p:spPr>
        <p:txBody>
          <a:bodyPr/>
          <a:lstStyle/>
          <a:p>
            <a:r>
              <a:rPr lang="fi-FI" sz="2800" dirty="0">
                <a:solidFill>
                  <a:schemeClr val="tx2"/>
                </a:solidFill>
                <a:latin typeface="+mn-lt"/>
              </a:rPr>
              <a:t>Ennuste: Inflaatio ja epävakaus Euroalueella jatkuu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D11493-08EC-4515-81D6-F31B76A23C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1F4589-7C3D-436F-9376-D4EBF1BEB9B2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1F95C5A-6D58-49A4-873E-4C88BE9C32F3}"/>
              </a:ext>
            </a:extLst>
          </p:cNvPr>
          <p:cNvSpPr txBox="1"/>
          <p:nvPr/>
        </p:nvSpPr>
        <p:spPr>
          <a:xfrm>
            <a:off x="429768" y="808754"/>
            <a:ext cx="8714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Energian hintojen nousu jatkuu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Inflaatio jatkaa nousua tulevina kuukausina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Talven lähestyessä Venäjä tulee rajoittamaan kaasutoimituksia, mikä aiheuttaa lisää nousupaineita energian hintoihin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Kuluttajien luottamusindikaattorit romahtivat heinäkuussa,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ennakoitua dramaattisempi talouskasvun hidastuminen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Kasvu erittäin heikkoa tulevina kuukausina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Etenkin palvelusektorin luottamuksen lasku on jyrkkää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Korkea inflaatio ja siitä johtuva negatiivinen reaalitulokehitys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vaikuttanut kulutukseen odotettua enemmän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Korkeat inflaatioluvut todennäköisesti jatkuvat ja seuraavat kuusi kuukautta ovat vaikeat monille yrityksille ja kotitalouksille</a:t>
            </a:r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9313AD0C-C74B-43D9-B676-FF3286852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690533"/>
            <a:ext cx="4734605" cy="452967"/>
          </a:xfrm>
        </p:spPr>
        <p:txBody>
          <a:bodyPr/>
          <a:lstStyle/>
          <a:p>
            <a:r>
              <a:rPr lang="fi-FI" dirty="0"/>
              <a:t>Nordea 29.7. 2022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984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88" y="37888"/>
            <a:ext cx="8447314" cy="857250"/>
          </a:xfrm>
        </p:spPr>
        <p:txBody>
          <a:bodyPr/>
          <a:lstStyle/>
          <a:p>
            <a:r>
              <a:rPr lang="fi-FI" dirty="0"/>
              <a:t>Valko-Venäjä tärkeä kirjolohen vientimaa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A10B0-A8EA-42B8-AFC3-D4FDC31C5B2B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1908BE4-2C33-442E-90CF-AA0A3DAE4FF9}"/>
              </a:ext>
            </a:extLst>
          </p:cNvPr>
          <p:cNvSpPr txBox="1"/>
          <p:nvPr/>
        </p:nvSpPr>
        <p:spPr>
          <a:xfrm>
            <a:off x="1230791" y="4227737"/>
            <a:ext cx="635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+mn-lt"/>
              </a:rPr>
              <a:t>Vuonna 2020 Valko-Venäjälle vietiin paljon tuoretta kirjolohta fileenä</a:t>
            </a:r>
          </a:p>
          <a:p>
            <a:pPr algn="ctr"/>
            <a:r>
              <a:rPr lang="fi-FI" sz="1600" dirty="0">
                <a:latin typeface="+mn-lt"/>
              </a:rPr>
              <a:t>Kirjolohen vienti Valko-Venäjälle päättyi maaliskuussa 2022 </a:t>
            </a:r>
          </a:p>
        </p:txBody>
      </p: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20A7CA6C-CA42-4B1D-9C43-3B7A3646C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513657"/>
              </p:ext>
            </p:extLst>
          </p:nvPr>
        </p:nvGraphicFramePr>
        <p:xfrm>
          <a:off x="616017" y="856379"/>
          <a:ext cx="7911966" cy="309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2849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23" y="0"/>
            <a:ext cx="8447314" cy="857250"/>
          </a:xfrm>
          <a:noFill/>
        </p:spPr>
        <p:txBody>
          <a:bodyPr/>
          <a:lstStyle/>
          <a:p>
            <a:br>
              <a:rPr lang="fi-FI" sz="2800" dirty="0"/>
            </a:br>
            <a:r>
              <a:rPr lang="fi-FI" sz="2800" dirty="0"/>
              <a:t>Sodan pitkittyessä stagflaation uhka kasvaa </a:t>
            </a:r>
            <a:br>
              <a:rPr lang="fi-FI" sz="2800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581" y="857250"/>
            <a:ext cx="2797639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Stagflaatio: Hinnat nousevat vaikka talous hyytyy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Ostovoima, työpaikat ja investoinnit vähenevät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Vastaava tilanne viimeksi 1970-luvulla öljykriisin aikaan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Suomessa ihmisillä vielä pandemian aikaisia säästöjä, mutta  mitä sen jälkeen?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690533"/>
            <a:ext cx="4734605" cy="452967"/>
          </a:xfrm>
        </p:spPr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9.5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93EC284-9419-4646-8EBE-DDCB238E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20" y="1047803"/>
            <a:ext cx="5157439" cy="36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236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9F8CD-B6CE-4EC7-82CB-91D2B5F0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02" y="-27397"/>
            <a:ext cx="8608772" cy="857250"/>
          </a:xfrm>
          <a:noFill/>
          <a:ln>
            <a:noFill/>
          </a:ln>
        </p:spPr>
        <p:txBody>
          <a:bodyPr/>
          <a:lstStyle/>
          <a:p>
            <a:br>
              <a:rPr lang="fi-FI" sz="2800" dirty="0"/>
            </a:br>
            <a:r>
              <a:rPr lang="fi-FI" sz="2800" dirty="0"/>
              <a:t>Suomen pankin ennusteet talouskehityksestä</a:t>
            </a:r>
            <a:br>
              <a:rPr lang="fi-FI" sz="2800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91945D-D3A8-433B-935B-B3024BA06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863" y="933919"/>
            <a:ext cx="8048273" cy="3275661"/>
          </a:xfrm>
        </p:spPr>
        <p:txBody>
          <a:bodyPr/>
          <a:lstStyle/>
          <a:p>
            <a:r>
              <a:rPr lang="fi-FI" sz="1800" dirty="0"/>
              <a:t>Poikkeuksellisen tilanteen vuoksi kaksi laskelmaa kriisin vaikutuksista Suomen talouteen: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dirty="0"/>
              <a:t>Vaikutukset talouskasvuun ja inflaatioon rajautuisivat pääosin vuoteen 2022 ja Suomen </a:t>
            </a:r>
            <a:r>
              <a:rPr lang="fi-FI" sz="1800" b="1" dirty="0"/>
              <a:t>talous kasvaisi noin 2 %.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dirty="0"/>
              <a:t>Suomen vientimarkkinat heikentyvät enemmän ja raaka-aineiden ja energian hinnat pysyvät sodan takia pidempään korkeina. Talouden sopeutuminen ja menetettyjen Venäjän markkinoiden korvaaminen olisi hidasta. Tällöin Suomen talouskasvu voisi jäädä vain noin </a:t>
            </a:r>
            <a:r>
              <a:rPr lang="fi-FI" sz="1800" b="1" dirty="0"/>
              <a:t>0,5 prosenttiin vuosina 2022–2023.</a:t>
            </a:r>
            <a:r>
              <a:rPr lang="fi-FI" sz="1800" dirty="0"/>
              <a:t> </a:t>
            </a:r>
          </a:p>
          <a:p>
            <a:r>
              <a:rPr lang="fi-FI" sz="1800" dirty="0"/>
              <a:t>Molemmissa laskelmissa Suomen </a:t>
            </a:r>
            <a:r>
              <a:rPr lang="fi-FI" sz="1800" b="1" dirty="0"/>
              <a:t>inflaatio</a:t>
            </a:r>
            <a:r>
              <a:rPr lang="fi-FI" sz="1800" dirty="0"/>
              <a:t>n odotetaan nopeutuvan kuluvana vuonna </a:t>
            </a:r>
            <a:r>
              <a:rPr lang="fi-FI" sz="1800" b="1" dirty="0"/>
              <a:t>4–5 prosenttiin </a:t>
            </a:r>
            <a:r>
              <a:rPr lang="fi-FI" sz="1800" dirty="0"/>
              <a:t>lähinnä energian ja raaka-aineiden hintojen nousun myötä.</a:t>
            </a:r>
          </a:p>
          <a:p>
            <a:r>
              <a:rPr lang="fi-FI" sz="1800" dirty="0"/>
              <a:t>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354DBE-9A61-4656-8D88-5CEB4965A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Suomen pankin tiedote 11.3.2022, VM 13.4.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17865F-548D-4AB3-A792-44E80D3ED5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DD15D7-F9F9-4E82-9E9F-2F590B1C2C4D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82882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9F8CD-B6CE-4EC7-82CB-91D2B5F0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842" y="69349"/>
            <a:ext cx="9256834" cy="857250"/>
          </a:xfrm>
          <a:noFill/>
          <a:ln>
            <a:noFill/>
          </a:ln>
        </p:spPr>
        <p:txBody>
          <a:bodyPr/>
          <a:lstStyle/>
          <a:p>
            <a:br>
              <a:rPr lang="fi-FI" sz="2800" dirty="0">
                <a:highlight>
                  <a:srgbClr val="FFFF00"/>
                </a:highlight>
              </a:rPr>
            </a:br>
            <a:r>
              <a:rPr lang="fi-FI" sz="2800" dirty="0"/>
              <a:t>VM:n ennusteet talouskehityksestä</a:t>
            </a:r>
            <a:br>
              <a:rPr lang="fi-FI" sz="2800" dirty="0">
                <a:highlight>
                  <a:srgbClr val="FFFF00"/>
                </a:highlight>
              </a:rPr>
            </a:b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354DBE-9A61-4656-8D88-5CEB4965A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Valtionvarainministeriö: </a:t>
            </a:r>
            <a:r>
              <a:rPr lang="fi-FI" b="0" i="0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Taloudellinen_katsaus_</a:t>
            </a:r>
            <a:r>
              <a:rPr lang="fi-FI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Roboto" panose="02000000000000000000" pitchFamily="2" charset="0"/>
              </a:rPr>
              <a:t>syksy</a:t>
            </a:r>
            <a:r>
              <a:rPr lang="fi-FI" dirty="0">
                <a:solidFill>
                  <a:schemeClr val="tx1">
                    <a:lumMod val="60000"/>
                    <a:lumOff val="40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fi-FI" b="0" i="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2022, 19.9.2022, STAT</a:t>
            </a:r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17865F-548D-4AB3-A792-44E80D3ED5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4162F2D-1D06-49CE-B88C-DDF28183A4C8}"/>
              </a:ext>
            </a:extLst>
          </p:cNvPr>
          <p:cNvSpPr txBox="1"/>
          <p:nvPr/>
        </p:nvSpPr>
        <p:spPr>
          <a:xfrm>
            <a:off x="481237" y="3749626"/>
            <a:ext cx="2665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Ennuste 80% luottamusvälillä</a:t>
            </a:r>
          </a:p>
          <a:p>
            <a:endParaRPr lang="fi-FI" sz="1400" b="1" dirty="0">
              <a:latin typeface="+mn-lt"/>
            </a:endParaRPr>
          </a:p>
          <a:p>
            <a:r>
              <a:rPr lang="fi-FI" sz="1400" b="1" dirty="0">
                <a:latin typeface="+mn-lt"/>
              </a:rPr>
              <a:t>2022: 1,7 %, 0,2-3,2 %</a:t>
            </a:r>
          </a:p>
          <a:p>
            <a:r>
              <a:rPr lang="fi-FI" sz="1400" b="1" dirty="0">
                <a:latin typeface="+mn-lt"/>
              </a:rPr>
              <a:t>2023: 0,5 %, -2,2-3,3%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B1B09F-6954-403F-916A-CFB0FFA84DD2}"/>
              </a:ext>
            </a:extLst>
          </p:cNvPr>
          <p:cNvSpPr txBox="1"/>
          <p:nvPr/>
        </p:nvSpPr>
        <p:spPr>
          <a:xfrm>
            <a:off x="2885669" y="4209038"/>
            <a:ext cx="3184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latin typeface="+mn-lt"/>
              </a:rPr>
              <a:t>Raaka-ainehinnat pysyvät korkeina,</a:t>
            </a:r>
          </a:p>
          <a:p>
            <a:pPr algn="ctr"/>
            <a:r>
              <a:rPr lang="fi-FI" sz="1400" b="1" dirty="0">
                <a:latin typeface="+mn-lt"/>
              </a:rPr>
              <a:t>Raakaöljy hinta laskee hieman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98855CB-1A22-41AD-81AD-AF4C9B7CCFDD}"/>
              </a:ext>
            </a:extLst>
          </p:cNvPr>
          <p:cNvSpPr txBox="1"/>
          <p:nvPr/>
        </p:nvSpPr>
        <p:spPr>
          <a:xfrm>
            <a:off x="6132247" y="4029654"/>
            <a:ext cx="24858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Inflaatio heinäkuussa 7,8 %</a:t>
            </a:r>
          </a:p>
          <a:p>
            <a:r>
              <a:rPr lang="fi-FI" sz="1400" b="1" dirty="0">
                <a:latin typeface="+mn-lt"/>
              </a:rPr>
              <a:t>elokuussa  7,6 % ja</a:t>
            </a:r>
          </a:p>
          <a:p>
            <a:r>
              <a:rPr lang="fi-FI" sz="1400" b="1" dirty="0">
                <a:solidFill>
                  <a:srgbClr val="FF0000"/>
                </a:solidFill>
                <a:latin typeface="+mn-lt"/>
              </a:rPr>
              <a:t>syyskuussa  8,1%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D589BB3-EA58-41B7-9670-54F96B6FA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27" y="1176596"/>
            <a:ext cx="2705239" cy="261575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E39A4EF-B249-4DEC-B266-97F70C09B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10" y="1013781"/>
            <a:ext cx="2533780" cy="326551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A9ED326-7D2A-4DEE-9FCF-8ADE60CF8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247" y="1013782"/>
            <a:ext cx="2235315" cy="31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508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3D5817-800E-4A3D-91A5-B81CF961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79" y="162441"/>
            <a:ext cx="8447314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Euron dollarikurssi heikkeneminen pysähtynyt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D8B989-89B6-40FE-BA38-967AF2FE85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7610" y="1171264"/>
            <a:ext cx="3930089" cy="507486"/>
          </a:xfrm>
        </p:spPr>
        <p:txBody>
          <a:bodyPr/>
          <a:lstStyle/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Dollari ollut epävarmojen aikojen turvasatama. Korkojen nosto tukenut euroa.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C07F53-CFBD-4B6A-8EF6-2825C1225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Lähde: Suomen pankki 27.10.2022; OP ennuste lokakuu 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2B420F-306D-40CD-9550-788E2F7A16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1FD15D-8D00-4E98-8CB7-0CA83C2239E6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CAC7231-852D-4DD6-8AF5-5084119FA6FE}"/>
              </a:ext>
            </a:extLst>
          </p:cNvPr>
          <p:cNvSpPr txBox="1"/>
          <p:nvPr/>
        </p:nvSpPr>
        <p:spPr>
          <a:xfrm>
            <a:off x="4865569" y="1100212"/>
            <a:ext cx="4060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Norjan kruunu heikentynyt öljyn hinnan heikentymisen ja Norjan rahapolitiikan seurauksena</a:t>
            </a:r>
            <a:endParaRPr lang="fi-FI" sz="1400" dirty="0">
              <a:latin typeface="+mn-lt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5123C0D-8D9F-40C1-B20E-2171AD09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76" y="2011730"/>
            <a:ext cx="3934835" cy="261364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54BC5AF-2395-4A53-84EF-15960B194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536" y="1954395"/>
            <a:ext cx="4060288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561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A8AD46-2926-4B65-826C-B11C2FDF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Dollari vahvistuu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2BC6F7-F1C5-45B8-9356-094FB26B3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315374"/>
            <a:ext cx="8447314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Euroaluetta heikentää pelko Venäjän kaasutoimitusten katkeamisesta. Energiakriisin vaikutukset olisivat valtaisat ja vahingolliset taloudelle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USA:n keskuspankki on inflaation hillitsemiseksi toimeenpannut koron nostot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Vahva dollari lisää energialaskua, sillä kauppa käydään dollareilla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Euron heikkeneminen suhteessa US dollariin nostaa tuontihintoja ja kiihdyttää euroalueen inflaatiota entisestään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3C5C295-6CBB-4A50-98E3-FC4E0D4F1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Financia</a:t>
            </a:r>
            <a:r>
              <a:rPr lang="fi-FI" dirty="0"/>
              <a:t> Times 13.7.2022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18AD85-D7F9-45EA-9778-E1CCBBD185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B7222E-4164-4341-A9F7-79EAFB5F2FEC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5148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A8AD46-2926-4B65-826C-B11C2FDF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Sota heikentää EU:n talousnäkymiä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2BC6F7-F1C5-45B8-9356-094FB26B3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2" y="1315374"/>
            <a:ext cx="8795657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j-lt"/>
              </a:rPr>
              <a:t>Sota on edennyt uuteen vaiheeseen</a:t>
            </a:r>
          </a:p>
          <a:p>
            <a:pPr marL="1085850" lvl="1" indent="-342900"/>
            <a:r>
              <a:rPr lang="fi-FI" sz="2400" dirty="0">
                <a:latin typeface="+mj-lt"/>
              </a:rPr>
              <a:t>Venäjän liikekannallepano, Itämeren kaasuputki, </a:t>
            </a:r>
            <a:r>
              <a:rPr lang="fi-FI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Kertsinin</a:t>
            </a:r>
            <a:r>
              <a:rPr lang="fi-F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silta</a:t>
            </a:r>
          </a:p>
          <a:p>
            <a:pPr marL="1085850" lvl="1" indent="-342900"/>
            <a:endParaRPr lang="fi-FI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Riskit Euroopassa kasvavat</a:t>
            </a:r>
            <a:r>
              <a:rPr lang="fi-F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ja euroalueen talous </a:t>
            </a:r>
            <a:r>
              <a:rPr lang="fi-FI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heikkenee</a:t>
            </a:r>
            <a:r>
              <a:rPr lang="fi-F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tuntuvasti</a:t>
            </a:r>
          </a:p>
          <a:p>
            <a:pPr marL="342900" indent="-342900"/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3C5C295-6CBB-4A50-98E3-FC4E0D4F1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Suomen Pankki 29.9.2022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18AD85-D7F9-45EA-9778-E1CCBBD185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B7222E-4164-4341-A9F7-79EAFB5F2FEC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87043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A8AD46-2926-4B65-826C-B11C2FDF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Euroalue on haavoittuvainen energian hintakriisille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2BC6F7-F1C5-45B8-9356-094FB26B3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748" y="1315375"/>
            <a:ext cx="3910284" cy="3200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Euro-alue on hyvin tuontienergiariippuvainen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Tuontienergian osuus </a:t>
            </a:r>
            <a:r>
              <a:rPr lang="fi-FI" sz="1800" dirty="0" err="1"/>
              <a:t>BKT:sta</a:t>
            </a:r>
            <a:r>
              <a:rPr lang="fi-FI" sz="1800" dirty="0"/>
              <a:t> saattaa kolmikertaistua, mikä voi merkitä 4-5 % leikkausta eurooppalaisten ostovoimaan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EU:n inflaatio johtuu energian hinnan noususta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18AD85-D7F9-45EA-9778-E1CCBBD185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B7222E-4164-4341-A9F7-79EAFB5F2FEC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8363D76-B9A5-4A70-9DF4-0118F98A0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032" y="1099683"/>
            <a:ext cx="4619625" cy="3200400"/>
          </a:xfrm>
          <a:prstGeom prst="rect">
            <a:avLst/>
          </a:prstGeom>
        </p:spPr>
      </p:pic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4D29622B-C65C-4C86-9EFC-DB026024D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250" y="4589463"/>
            <a:ext cx="4735513" cy="452437"/>
          </a:xfrm>
        </p:spPr>
        <p:txBody>
          <a:bodyPr/>
          <a:lstStyle/>
          <a:p>
            <a:r>
              <a:rPr lang="fi-FI" dirty="0"/>
              <a:t>Suomen Pankki 29.9.2022 </a:t>
            </a:r>
          </a:p>
        </p:txBody>
      </p:sp>
    </p:spTree>
    <p:extLst>
      <p:ext uri="{BB962C8B-B14F-4D97-AF65-F5344CB8AC3E}">
        <p14:creationId xmlns:p14="http://schemas.microsoft.com/office/powerpoint/2010/main" val="8253826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A8AD46-2926-4B65-826C-B11C2FDF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78" y="0"/>
            <a:ext cx="8447314" cy="857250"/>
          </a:xfrm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Suomen talous supistuu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2BC6F7-F1C5-45B8-9356-094FB26B3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078" y="857250"/>
            <a:ext cx="8447315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Hintojen nousu on nyt erityisesti energian ajamana nopeaa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Energiakriisin kasvua hidastava vaikutus on vasta alkamassa. Euroalue on ajautunut taantuman partaalle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Energian hintakriisi leikkaa ensi vuonna </a:t>
            </a:r>
            <a:r>
              <a:rPr lang="fi-FI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BKT:ta</a:t>
            </a:r>
            <a:endParaRPr lang="fi-FI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Laitosten ennusteet synkkenevät </a:t>
            </a:r>
          </a:p>
          <a:p>
            <a:pPr marL="1085850" lvl="1" indent="-342900"/>
            <a:endParaRPr lang="fi-FI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5850" lvl="1" indent="-342900"/>
            <a:endParaRPr lang="fi-FI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/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18AD85-D7F9-45EA-9778-E1CCBBD185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B7222E-4164-4341-A9F7-79EAFB5F2FEC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E1889430-01B4-4D77-8567-A3EFB0B62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250" y="4589463"/>
            <a:ext cx="4735513" cy="452437"/>
          </a:xfrm>
        </p:spPr>
        <p:txBody>
          <a:bodyPr/>
          <a:lstStyle/>
          <a:p>
            <a:r>
              <a:rPr lang="fi-FI" dirty="0"/>
              <a:t>Suomen Pankki 29.9.2022 ja OP Talouden näkymät Lokakuu 2022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DD62776-BA2B-4055-9163-2DB1C80B1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537" y="2816413"/>
            <a:ext cx="4648200" cy="174307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2A3A4F7-01CE-43B6-9DB3-B70B724E4016}"/>
              </a:ext>
            </a:extLst>
          </p:cNvPr>
          <p:cNvSpPr txBox="1"/>
          <p:nvPr/>
        </p:nvSpPr>
        <p:spPr>
          <a:xfrm>
            <a:off x="4297985" y="2773581"/>
            <a:ext cx="1008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Julk.</a:t>
            </a:r>
          </a:p>
          <a:p>
            <a:r>
              <a:rPr lang="fi-FI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22.8</a:t>
            </a:r>
          </a:p>
          <a:p>
            <a:r>
              <a:rPr lang="fi-FI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15.9</a:t>
            </a:r>
          </a:p>
          <a:p>
            <a:r>
              <a:rPr lang="fi-FI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19.9</a:t>
            </a:r>
          </a:p>
          <a:p>
            <a:r>
              <a:rPr lang="fi-FI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19.9</a:t>
            </a:r>
          </a:p>
          <a:p>
            <a:r>
              <a:rPr lang="fi-FI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14.7</a:t>
            </a:r>
          </a:p>
          <a:p>
            <a:r>
              <a:rPr lang="fi-FI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11.10</a:t>
            </a:r>
          </a:p>
        </p:txBody>
      </p:sp>
    </p:spTree>
    <p:extLst>
      <p:ext uri="{BB962C8B-B14F-4D97-AF65-F5344CB8AC3E}">
        <p14:creationId xmlns:p14="http://schemas.microsoft.com/office/powerpoint/2010/main" val="22874612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A8AD46-2926-4B65-826C-B11C2FDF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Rahapolitiikan kiristäminen jatkuu hintavakauden turvaamiseksi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2BC6F7-F1C5-45B8-9356-094FB26B3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315375"/>
            <a:ext cx="4424870" cy="30364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EKP:n nostanut ohjauskorkoa  </a:t>
            </a:r>
          </a:p>
          <a:p>
            <a:pPr marL="625475" lvl="1" indent="-342900"/>
            <a:r>
              <a:rPr lang="fi-FI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Heinäkuussa +0,5, Syyskuussa + 0,75, Lokakuussa 0,75 %-yksikköä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Korkoja tullaan todennäköisesti edelleen nostamaan, jos inflaatiovauhti säilyy liian nopeana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Korkea inflaatio + kohoava korkotaso heikentää talousnäkymiä</a:t>
            </a:r>
          </a:p>
          <a:p>
            <a:pPr marL="342900" indent="-342900"/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18AD85-D7F9-45EA-9778-E1CCBBD185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B7222E-4164-4341-A9F7-79EAFB5F2FEC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2259E3AE-7970-4B4D-8926-77FF0E2AB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250" y="4589463"/>
            <a:ext cx="4735513" cy="452437"/>
          </a:xfrm>
        </p:spPr>
        <p:txBody>
          <a:bodyPr/>
          <a:lstStyle/>
          <a:p>
            <a:r>
              <a:rPr lang="fi-FI" dirty="0"/>
              <a:t>Suomen Pankki 29.9.2022; Arvopaperi 27.10.2022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B7F6825-6445-400C-9E4F-7C43F5DF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213" y="1792340"/>
            <a:ext cx="4100444" cy="23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643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563390-9797-4D81-AFD4-2ADCCF72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9" y="120518"/>
            <a:ext cx="8447314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Luottamusindeksi: Yrityksillä edelleen uskoa tulevaisuuteen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720A4D-1A73-42D8-AE53-F6BA4A4A7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16" y="1360475"/>
            <a:ext cx="3542311" cy="33312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Kuluttajaluottamuksen romahdus on voimakkain ja syvin koko mittaushistorian aikana, mukaan lukien finanssikriisi tai korona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Yritysten luottamus parempi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Talouden signaalit eivät ole koskaan olleet yhtä ristiriitaiset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CBD3E3-1A5A-41AD-8C5A-9C0C90102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Hypo</a:t>
            </a:r>
            <a:r>
              <a:rPr lang="fi-FI" dirty="0"/>
              <a:t> 27.10.2022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D28DA0-5682-43FE-896B-C7749693D5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250429-4F19-42D7-B605-E1B251AC25CF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0F6C8BE-99F2-4C58-853A-933458C8C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834" y="876916"/>
            <a:ext cx="5116779" cy="397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7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12" y="101600"/>
            <a:ext cx="8447314" cy="85725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Pakastettua silakkaa, kilohailia ja kuoretta Ukrainaan ja Valko-Venäjälle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Muu kala on tässä yhteydessä pääosin kuoretta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A0D035-2A57-4544-9DD9-7E8E8D3217EE}"/>
              </a:ext>
            </a:extLst>
          </p:cNvPr>
          <p:cNvSpPr txBox="1"/>
          <p:nvPr/>
        </p:nvSpPr>
        <p:spPr>
          <a:xfrm>
            <a:off x="565151" y="4204377"/>
            <a:ext cx="8087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>
                <a:solidFill>
                  <a:srgbClr val="FF0000"/>
                </a:solidFill>
                <a:latin typeface="+mn-lt"/>
              </a:rPr>
              <a:t>Vuonna 2021 Viroon vietiin 5 milj. € edestä kokonaista pakastettua silakkaa ja kilohailia, </a:t>
            </a:r>
          </a:p>
          <a:p>
            <a:pPr algn="ctr"/>
            <a:r>
              <a:rPr lang="fi-FI" sz="1600" dirty="0">
                <a:solidFill>
                  <a:srgbClr val="FF0000"/>
                </a:solidFill>
                <a:latin typeface="+mn-lt"/>
              </a:rPr>
              <a:t>joka pääosin on viety Valko-Venäjälle tai Ukrainaan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C63B77D4-98FA-4EA5-AACF-7D0F37D7E8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567360"/>
              </p:ext>
            </p:extLst>
          </p:nvPr>
        </p:nvGraphicFramePr>
        <p:xfrm>
          <a:off x="487112" y="1084065"/>
          <a:ext cx="5076290" cy="312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4AEE6060-F0F9-409E-B823-F91210DC3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978612"/>
              </p:ext>
            </p:extLst>
          </p:nvPr>
        </p:nvGraphicFramePr>
        <p:xfrm>
          <a:off x="4572000" y="1061119"/>
          <a:ext cx="4591050" cy="278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14549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EE7DB3-1E3B-4D98-A544-4740D831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0"/>
            <a:ext cx="8447314" cy="857250"/>
          </a:xfrm>
        </p:spPr>
        <p:txBody>
          <a:bodyPr/>
          <a:lstStyle/>
          <a:p>
            <a:r>
              <a:rPr lang="fi-FI" dirty="0"/>
              <a:t>Poikkeuksellisen suuri reaaliansiotason lasku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95A8578-8246-40CB-B75D-4DA3341B5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81" y="1063059"/>
            <a:ext cx="5512055" cy="3066214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66B1DE-F25D-4CBA-8133-4767031725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546" y="1189984"/>
            <a:ext cx="3167941" cy="30662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Palkansaajien ostovoima heikkenee ennätyksellistä vauhtia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Vuoden 2. neljänneksellä reaaliansiot laskivat 4,6 %</a:t>
            </a:r>
          </a:p>
          <a:p>
            <a:pPr marL="623888" lvl="1" indent="-266700"/>
            <a:r>
              <a:rPr lang="fi-FI" sz="1400" dirty="0"/>
              <a:t>Lasku nopeampaa kuin koskaan aiemmin 40 vuoden aikana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fi-FI" sz="1600" dirty="0"/>
              <a:t>3. neljänneksellä lasku tulee olemaan luultavasti vieläkin suurempi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endParaRPr lang="fi-FI" sz="1600" dirty="0"/>
          </a:p>
          <a:p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0D726D-8B52-49FD-85A9-1D96018EF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Tilastokeskus ja PTT 26.8.2022.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C1797D-EC50-4A01-BCB9-327ADD5261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15DCCD-5EE8-41ED-AC7D-B5C74FC4FEAA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4217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47" y="17304"/>
            <a:ext cx="8447314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Norjan lohen vienti noussut viime vuoden tapaan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876E9-66AF-4EF4-A7AF-BE11FD9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0146" y="4622399"/>
            <a:ext cx="4734605" cy="452967"/>
          </a:xfrm>
        </p:spPr>
        <p:txBody>
          <a:bodyPr/>
          <a:lstStyle/>
          <a:p>
            <a:r>
              <a:rPr lang="fi-FI" i="1" dirty="0"/>
              <a:t>Lähde: </a:t>
            </a:r>
            <a:r>
              <a:rPr lang="fi-FI" i="1" dirty="0" err="1"/>
              <a:t>Statistics</a:t>
            </a:r>
            <a:r>
              <a:rPr lang="fi-FI" i="1" dirty="0"/>
              <a:t> </a:t>
            </a:r>
            <a:r>
              <a:rPr lang="fi-FI" i="1" dirty="0" err="1"/>
              <a:t>Norway</a:t>
            </a:r>
            <a:r>
              <a:rPr lang="fi-FI" i="1" dirty="0"/>
              <a:t> 27.10.2022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52A5416-4EB7-4A13-BB02-1D70E9AB7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16" y="737687"/>
            <a:ext cx="6553768" cy="335918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84EBC71-AC5F-4A6E-811D-692F3D1367E4}"/>
              </a:ext>
            </a:extLst>
          </p:cNvPr>
          <p:cNvSpPr txBox="1"/>
          <p:nvPr/>
        </p:nvSpPr>
        <p:spPr>
          <a:xfrm>
            <a:off x="1040197" y="4150575"/>
            <a:ext cx="6671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>
                <a:latin typeface="+mn-lt"/>
              </a:rPr>
              <a:t>Viimeisen viiden viikon aikana viety 2,6 % enemmän kuin viime vuonna</a:t>
            </a:r>
          </a:p>
          <a:p>
            <a:pPr algn="ctr"/>
            <a:r>
              <a:rPr lang="fi-FI" sz="1600" dirty="0">
                <a:latin typeface="+mn-lt"/>
              </a:rPr>
              <a:t>Viikolla 42 vienti 9 % viime vuotta korkeampi</a:t>
            </a:r>
          </a:p>
        </p:txBody>
      </p:sp>
    </p:spTree>
    <p:extLst>
      <p:ext uri="{BB962C8B-B14F-4D97-AF65-F5344CB8AC3E}">
        <p14:creationId xmlns:p14="http://schemas.microsoft.com/office/powerpoint/2010/main" val="8660567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05" y="74753"/>
            <a:ext cx="8954685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Lohen vientihinnat edelleen edellisvuotta korkeammat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CD2134-AD7D-49C7-8210-4DBC4AE88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346" y="1719265"/>
            <a:ext cx="3239072" cy="27622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Viikko 42 </a:t>
            </a:r>
          </a:p>
          <a:p>
            <a:pPr marL="541338" lvl="1"/>
            <a:r>
              <a:rPr lang="fi-FI" sz="1600" dirty="0"/>
              <a:t>Vienti EU:hun väheni ja</a:t>
            </a:r>
          </a:p>
          <a:p>
            <a:pPr marL="255588" lvl="1" indent="0">
              <a:buNone/>
            </a:pPr>
            <a:r>
              <a:rPr lang="fi-FI" sz="1600" dirty="0"/>
              <a:t>      hinta edellisviikosta hieman </a:t>
            </a:r>
          </a:p>
          <a:p>
            <a:pPr marL="255588" lvl="1" indent="0">
              <a:buNone/>
            </a:pPr>
            <a:r>
              <a:rPr lang="fi-FI" sz="1600" dirty="0"/>
              <a:t>      laskeva ja näyttäisi vieläkin</a:t>
            </a:r>
          </a:p>
          <a:p>
            <a:pPr marL="255588" lvl="1" indent="0">
              <a:buNone/>
            </a:pPr>
            <a:r>
              <a:rPr lang="fi-FI" sz="1600" dirty="0"/>
              <a:t>      laskevan viikolla 43</a:t>
            </a:r>
          </a:p>
          <a:p>
            <a:pPr marL="541338" lvl="1"/>
            <a:r>
              <a:rPr lang="fi-FI" sz="1600" dirty="0"/>
              <a:t>Epävarmuus suuri</a:t>
            </a:r>
          </a:p>
          <a:p>
            <a:pPr marL="255588" lvl="1" indent="0">
              <a:buNone/>
            </a:pPr>
            <a:r>
              <a:rPr lang="fi-FI" sz="1600" dirty="0">
                <a:highlight>
                  <a:srgbClr val="FFFF00"/>
                </a:highlight>
              </a:rPr>
              <a:t>     </a:t>
            </a:r>
          </a:p>
          <a:p>
            <a:pPr marL="255588" lvl="1" indent="0">
              <a:buNone/>
            </a:pPr>
            <a:endParaRPr lang="fi-FI" sz="1800" dirty="0">
              <a:highlight>
                <a:srgbClr val="FFFF00"/>
              </a:highlight>
            </a:endParaRPr>
          </a:p>
          <a:p>
            <a:pPr marL="541338" lvl="1"/>
            <a:endParaRPr lang="fi-FI" sz="1600" dirty="0">
              <a:highlight>
                <a:srgbClr val="FFFF00"/>
              </a:highlight>
            </a:endParaRPr>
          </a:p>
          <a:p>
            <a:pPr marL="255588" lvl="1" indent="0">
              <a:buNone/>
            </a:pPr>
            <a:endParaRPr lang="fi-FI" sz="1600" dirty="0">
              <a:highlight>
                <a:srgbClr val="FFFF00"/>
              </a:highlight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876E9-66AF-4EF4-A7AF-BE11FD9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Undercurrent</a:t>
            </a:r>
            <a:r>
              <a:rPr lang="fi-FI" dirty="0"/>
              <a:t> news </a:t>
            </a:r>
            <a:r>
              <a:rPr lang="fi-FI" dirty="0" err="1"/>
              <a:t>price</a:t>
            </a:r>
            <a:r>
              <a:rPr lang="fi-FI" dirty="0"/>
              <a:t> portal.26.10.2022, </a:t>
            </a:r>
            <a:r>
              <a:rPr lang="fi-FI" dirty="0" err="1"/>
              <a:t>Undercurrent</a:t>
            </a:r>
            <a:r>
              <a:rPr lang="fi-FI" dirty="0"/>
              <a:t> news 28.10.2022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E3BFA3-2629-4AC4-8D13-767E4732F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392862"/>
            <a:ext cx="4822354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895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9BCB7-9904-416A-86F8-C3A5584C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-3146"/>
            <a:ext cx="8447314" cy="857250"/>
          </a:xfrm>
        </p:spPr>
        <p:txBody>
          <a:bodyPr/>
          <a:lstStyle/>
          <a:p>
            <a:r>
              <a:rPr lang="fi-FI" dirty="0"/>
              <a:t>Norjan lohen hinnan ennustetaan nousevan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EA1143-83C2-4708-B739-59B030A08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871" y="1120239"/>
            <a:ext cx="8673737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Suunnitteilla oleva kalankasvatuksen liikevoittoveron uhka nostanut lohen teurastusmääriä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Lohen biomassa on Norjassa supistunut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Syyskuun lopussa biomassa oli 2 % pienempi kuin vuonna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Talvea kohti teurasmäärien ennakoidaan laskevan ja hinnan nousevan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Hinnannousua voi hillitä eurooppalaisten ostajien maksuongelmat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Viime viikkoina spot-hinnat ovat olleet vuodenaikaan nähden epätavallisen korkeat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Myös kirjolohen biomassa oli 2 % viime vuotista pienempi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EEF474-245D-494F-B427-3A9AA3A971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D25257-2C4B-4BE6-9401-6D7F37A0F5E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4342EE9-3883-496A-81ED-618B9624C5BB}"/>
              </a:ext>
            </a:extLst>
          </p:cNvPr>
          <p:cNvSpPr txBox="1"/>
          <p:nvPr/>
        </p:nvSpPr>
        <p:spPr>
          <a:xfrm>
            <a:off x="2972812" y="4752410"/>
            <a:ext cx="2469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Lähde: </a:t>
            </a:r>
            <a:r>
              <a:rPr lang="fi-FI" sz="1200" i="1" dirty="0" err="1">
                <a:latin typeface="+mn-lt"/>
              </a:rPr>
              <a:t>Salmonbusiness</a:t>
            </a:r>
            <a:r>
              <a:rPr lang="fi-FI" sz="1200" i="1" dirty="0">
                <a:latin typeface="+mn-lt"/>
              </a:rPr>
              <a:t> 21.10.2022</a:t>
            </a:r>
          </a:p>
        </p:txBody>
      </p:sp>
    </p:spTree>
    <p:extLst>
      <p:ext uri="{BB962C8B-B14F-4D97-AF65-F5344CB8AC3E}">
        <p14:creationId xmlns:p14="http://schemas.microsoft.com/office/powerpoint/2010/main" val="17855453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19F343-0883-45D8-804A-85F802488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04700"/>
            <a:ext cx="8447314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Norjan lohen tuontihinta Suomeen oli syyskuuhun asti laskeva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6955F6-EF8F-431C-867E-F907A283ED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4D7815-0104-4306-863A-AED96DAF3C7B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57136A4-EB4B-4BE0-A645-0A5AD5934E5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042477" y="4492147"/>
            <a:ext cx="5272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+mn-lt"/>
              </a:rPr>
              <a:t>Hinta vajaan euron korkeampi kuin vuoden 2021 syyskuussa</a:t>
            </a:r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6976AB39-8EE5-4EDC-86AE-AF2060C165C3}"/>
              </a:ext>
            </a:extLst>
          </p:cNvPr>
          <p:cNvSpPr txBox="1">
            <a:spLocks/>
          </p:cNvSpPr>
          <p:nvPr/>
        </p:nvSpPr>
        <p:spPr>
          <a:xfrm>
            <a:off x="2817147" y="4913612"/>
            <a:ext cx="3146332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fi-FI" dirty="0" err="1"/>
              <a:t>Statistics</a:t>
            </a:r>
            <a:r>
              <a:rPr lang="fi-FI" dirty="0"/>
              <a:t> </a:t>
            </a:r>
            <a:r>
              <a:rPr lang="fi-FI" dirty="0" err="1"/>
              <a:t>Norway</a:t>
            </a:r>
            <a:r>
              <a:rPr lang="fi-FI" dirty="0"/>
              <a:t> 24.10.2022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61AB451-7F10-49E0-B801-19F18410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79" y="961950"/>
            <a:ext cx="4797481" cy="352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268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542DCC-2C4E-443E-8C07-52ABB5F8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28" y="8014"/>
            <a:ext cx="8447314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Norjan lohen tuonti kasvoi huimasti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1315017-C63D-419D-9B36-0BFB124F42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897278-0509-480A-9CC1-A781A0E7B7DF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93B357CB-A1DF-409C-8D84-93E3972CA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251" y="4786127"/>
            <a:ext cx="2853690" cy="255773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Statistics</a:t>
            </a:r>
            <a:r>
              <a:rPr lang="fi-FI" dirty="0"/>
              <a:t> </a:t>
            </a:r>
            <a:r>
              <a:rPr lang="fi-FI" dirty="0" err="1"/>
              <a:t>Norway</a:t>
            </a:r>
            <a:r>
              <a:rPr lang="fi-FI" dirty="0"/>
              <a:t> 24.10.2022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1725F67-7AA2-43E4-A1D6-39D625E2BA5A}"/>
              </a:ext>
            </a:extLst>
          </p:cNvPr>
          <p:cNvSpPr txBox="1"/>
          <p:nvPr/>
        </p:nvSpPr>
        <p:spPr>
          <a:xfrm>
            <a:off x="656369" y="3811143"/>
            <a:ext cx="4117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+mn-lt"/>
              </a:rPr>
              <a:t>Tammi-syyskuussa 2022 lohta  tuotu 3,5 milj. kg vähemmän kuin vastaavana aikana 2021. Syyskuussa tuontimäärä nousi ja oli 200 tonnia korkeampi kuin 2021 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E803D32-E6BD-450E-97F6-E6CA2A705265}"/>
              </a:ext>
            </a:extLst>
          </p:cNvPr>
          <p:cNvSpPr txBox="1"/>
          <p:nvPr/>
        </p:nvSpPr>
        <p:spPr>
          <a:xfrm>
            <a:off x="4876800" y="3818156"/>
            <a:ext cx="4117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+mn-lt"/>
              </a:rPr>
              <a:t>Tammi-elokuussa 2022 lohen tuonnin arvo 20 milj. € korkeampi kuin vastaavana aikana 2021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D124EAC-E220-4D6D-9BE7-D3C14096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1" y="924845"/>
            <a:ext cx="4342979" cy="272888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F17AB4A-DA48-4B8D-9CB4-077EAE3F2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2" y="852106"/>
            <a:ext cx="4400051" cy="28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225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2372EB-F668-452A-9ADE-1827CA84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8" y="206375"/>
            <a:ext cx="8969432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Norjasta  tuodun lohifileen hinta laskee ja tuonti nousee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677063E-5827-4BC3-AEED-8137BC969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1233144"/>
            <a:ext cx="4289589" cy="2767824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E3262E4-043A-4C4F-A2F4-9CE1E7E126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3A044D-F140-4F8B-B8D6-AC6F39F69EDA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58F0609-F936-4704-81E0-C1B0ECB0FB00}"/>
              </a:ext>
            </a:extLst>
          </p:cNvPr>
          <p:cNvSpPr txBox="1"/>
          <p:nvPr/>
        </p:nvSpPr>
        <p:spPr>
          <a:xfrm>
            <a:off x="465512" y="4008160"/>
            <a:ext cx="440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+mn-lt"/>
              </a:rPr>
              <a:t>Lohifileen tuontimäärät elpymässä. Tammi-syyskuussa tuotu 20 % viime vuotta vähemmän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A9C29F0-8269-459F-A8E4-EF83DA1AF182}"/>
              </a:ext>
            </a:extLst>
          </p:cNvPr>
          <p:cNvSpPr txBox="1"/>
          <p:nvPr/>
        </p:nvSpPr>
        <p:spPr>
          <a:xfrm>
            <a:off x="4988426" y="4023202"/>
            <a:ext cx="2808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latin typeface="+mn-lt"/>
              </a:rPr>
              <a:t>Hinta laskenut  viime vuoden tasolle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4BA1CB5-5714-4719-8922-469DF2443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288" y="1382072"/>
            <a:ext cx="4467428" cy="2458407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1C3C2826-E90F-4082-8F7E-294F68C24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251" y="4842785"/>
            <a:ext cx="2808206" cy="199115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Statistics</a:t>
            </a:r>
            <a:r>
              <a:rPr lang="fi-FI" dirty="0"/>
              <a:t> </a:t>
            </a:r>
            <a:r>
              <a:rPr lang="fi-FI" dirty="0" err="1"/>
              <a:t>Norway</a:t>
            </a:r>
            <a:r>
              <a:rPr lang="fi-FI" dirty="0"/>
              <a:t> 24.10.2022</a:t>
            </a:r>
          </a:p>
        </p:txBody>
      </p:sp>
    </p:spTree>
    <p:extLst>
      <p:ext uri="{BB962C8B-B14F-4D97-AF65-F5344CB8AC3E}">
        <p14:creationId xmlns:p14="http://schemas.microsoft.com/office/powerpoint/2010/main" val="20580596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AF715E-6760-4E57-9849-1E668FB5D3A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Tuoreen kirjolohen tuonti Norjasta vähäistä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1FE924A-861D-4525-A328-3E6B8D0196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2F7C8-5391-4CD2-B6A8-71BE9CF154DC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7F085D6-94BE-446F-B26B-680283064D71}"/>
              </a:ext>
            </a:extLst>
          </p:cNvPr>
          <p:cNvSpPr txBox="1"/>
          <p:nvPr/>
        </p:nvSpPr>
        <p:spPr>
          <a:xfrm>
            <a:off x="1169276" y="3893820"/>
            <a:ext cx="322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+mn-lt"/>
              </a:rPr>
              <a:t>Kirjolohen tuontimäärät pieniä. </a:t>
            </a:r>
          </a:p>
          <a:p>
            <a:r>
              <a:rPr lang="fi-FI" sz="1200" b="1" dirty="0">
                <a:latin typeface="+mn-lt"/>
              </a:rPr>
              <a:t>Syyskuussa 2022 tuotiin 130 000 kiloa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D103405-4DA4-4243-B631-44E5B4FAC367}"/>
              </a:ext>
            </a:extLst>
          </p:cNvPr>
          <p:cNvSpPr txBox="1"/>
          <p:nvPr/>
        </p:nvSpPr>
        <p:spPr>
          <a:xfrm>
            <a:off x="5416287" y="3950872"/>
            <a:ext cx="3042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latin typeface="+mn-lt"/>
              </a:rPr>
              <a:t>Hinta palautunut viime vuoden tasolle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C2C3B4-3186-4556-8B8F-37EACB3E6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1163456"/>
            <a:ext cx="4365114" cy="272514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A4F9B5C-84B7-453E-8EB4-2254E543B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886" y="1304793"/>
            <a:ext cx="4377915" cy="2444245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A8D898BB-CB69-4284-8D6D-2F6578688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250" y="4589463"/>
            <a:ext cx="4735513" cy="452437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Statistics</a:t>
            </a:r>
            <a:r>
              <a:rPr lang="fi-FI" dirty="0"/>
              <a:t> </a:t>
            </a:r>
            <a:r>
              <a:rPr lang="fi-FI" dirty="0" err="1"/>
              <a:t>Norway</a:t>
            </a:r>
            <a:r>
              <a:rPr lang="fi-FI" dirty="0"/>
              <a:t> 24.10.2022</a:t>
            </a:r>
          </a:p>
        </p:txBody>
      </p:sp>
    </p:spTree>
    <p:extLst>
      <p:ext uri="{BB962C8B-B14F-4D97-AF65-F5344CB8AC3E}">
        <p14:creationId xmlns:p14="http://schemas.microsoft.com/office/powerpoint/2010/main" val="26293940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E87B3-1713-4CFC-A437-9C092A20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3711"/>
            <a:ext cx="8447314" cy="857250"/>
          </a:xfrm>
          <a:noFill/>
          <a:ln>
            <a:noFill/>
          </a:ln>
        </p:spPr>
        <p:txBody>
          <a:bodyPr/>
          <a:lstStyle/>
          <a:p>
            <a:r>
              <a:rPr lang="fi-FI" dirty="0"/>
              <a:t>Kalan kulutus tulee laskemaan paljon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5413F5B-D6EA-4460-8C0B-9A1F9BE0D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Statistics</a:t>
            </a:r>
            <a:r>
              <a:rPr lang="fi-FI" dirty="0"/>
              <a:t> </a:t>
            </a:r>
            <a:r>
              <a:rPr lang="fi-FI" dirty="0" err="1"/>
              <a:t>Norway</a:t>
            </a:r>
            <a:r>
              <a:rPr lang="fi-FI" dirty="0"/>
              <a:t>, muutos edellisvuoden tammi-toukokuusta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B9E8C4A-EEBC-4C41-B7E7-6EED1C493E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C17A1D-AA59-43E5-8C5B-57DD98A69770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D6A82DF-332C-4F01-B278-769E01FF5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07" y="734786"/>
            <a:ext cx="6982844" cy="3979174"/>
          </a:xfrm>
          <a:prstGeom prst="rect">
            <a:avLst/>
          </a:prstGeom>
        </p:spPr>
      </p:pic>
      <p:sp>
        <p:nvSpPr>
          <p:cNvPr id="7" name="Ellipsi 6">
            <a:extLst>
              <a:ext uri="{FF2B5EF4-FFF2-40B4-BE49-F238E27FC236}">
                <a16:creationId xmlns:a16="http://schemas.microsoft.com/office/drawing/2014/main" id="{64BAEF9D-0EFF-40B3-96CE-17B774000E00}"/>
              </a:ext>
            </a:extLst>
          </p:cNvPr>
          <p:cNvSpPr/>
          <p:nvPr/>
        </p:nvSpPr>
        <p:spPr>
          <a:xfrm>
            <a:off x="6011721" y="1952259"/>
            <a:ext cx="65314" cy="4571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70F5B88D-FF68-4745-94AD-4342AAB5F9BA}"/>
              </a:ext>
            </a:extLst>
          </p:cNvPr>
          <p:cNvCxnSpPr>
            <a:cxnSpLocks/>
          </p:cNvCxnSpPr>
          <p:nvPr/>
        </p:nvCxnSpPr>
        <p:spPr>
          <a:xfrm>
            <a:off x="5791244" y="1624319"/>
            <a:ext cx="253134" cy="34752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29534863-D5C7-4FB5-8E69-70894E832C2E}"/>
              </a:ext>
            </a:extLst>
          </p:cNvPr>
          <p:cNvCxnSpPr>
            <a:cxnSpLocks/>
          </p:cNvCxnSpPr>
          <p:nvPr/>
        </p:nvCxnSpPr>
        <p:spPr>
          <a:xfrm flipH="1">
            <a:off x="6172200" y="1543050"/>
            <a:ext cx="579665" cy="351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40A3501-7932-48DB-8B39-BA0EE7CA9A79}"/>
              </a:ext>
            </a:extLst>
          </p:cNvPr>
          <p:cNvSpPr txBox="1"/>
          <p:nvPr/>
        </p:nvSpPr>
        <p:spPr>
          <a:xfrm>
            <a:off x="6713778" y="1152615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400" b="1" dirty="0">
              <a:latin typeface="+mn-lt"/>
            </a:endParaRPr>
          </a:p>
          <a:p>
            <a:r>
              <a:rPr lang="fi-FI" sz="1400" b="1" dirty="0">
                <a:latin typeface="+mn-lt"/>
              </a:rPr>
              <a:t>2022E</a:t>
            </a:r>
          </a:p>
        </p:txBody>
      </p:sp>
    </p:spTree>
    <p:extLst>
      <p:ext uri="{BB962C8B-B14F-4D97-AF65-F5344CB8AC3E}">
        <p14:creationId xmlns:p14="http://schemas.microsoft.com/office/powerpoint/2010/main" val="87458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64460C-C787-4CAE-B9DB-85B21C2A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462" y="78257"/>
            <a:ext cx="8447314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Kalan ja lihan hinnat käyttäytyvät nyt eri tavoin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531305-6679-4946-97FD-42B6EADB0A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462" y="1073337"/>
            <a:ext cx="3212648" cy="3349217"/>
          </a:xfrm>
        </p:spPr>
        <p:txBody>
          <a:bodyPr/>
          <a:lstStyle/>
          <a:p>
            <a:r>
              <a:rPr lang="fi-FI" sz="1800" dirty="0"/>
              <a:t>Syyskuussa lihan vähittäis-hintojen nousu jatkui, kalan hinnan lasku jyrkkeni</a:t>
            </a:r>
          </a:p>
          <a:p>
            <a:endParaRPr lang="fi-FI" sz="1800" dirty="0"/>
          </a:p>
          <a:p>
            <a:r>
              <a:rPr lang="fi-FI" sz="1800" dirty="0">
                <a:latin typeface="+mn-lt"/>
              </a:rPr>
              <a:t>Vuoden 2022 alusta syyskuun loppuun hinnat nousseet:</a:t>
            </a:r>
          </a:p>
          <a:p>
            <a:endParaRPr lang="fi-FI" sz="700" dirty="0">
              <a:latin typeface="+mn-lt"/>
            </a:endParaRPr>
          </a:p>
          <a:p>
            <a:pPr marL="285743" indent="-285743"/>
            <a:r>
              <a:rPr lang="fi-FI" sz="1800" dirty="0">
                <a:latin typeface="+mn-lt"/>
              </a:rPr>
              <a:t>	Sianliha      	+ 24% Naudanliha 	+ 25% Siipikarja     	+ 21% </a:t>
            </a:r>
          </a:p>
          <a:p>
            <a:r>
              <a:rPr lang="fi-FI" sz="1800" dirty="0">
                <a:latin typeface="+mn-lt"/>
              </a:rPr>
              <a:t>     Kala            	+ 13%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E550CC-9B24-415E-A3F1-0C5113B882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394242-D73F-4DA4-98B1-8E29BF4A4E57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D3543E1B-64C8-4DFA-B473-0A5942FE1DF0}"/>
              </a:ext>
            </a:extLst>
          </p:cNvPr>
          <p:cNvSpPr txBox="1">
            <a:spLocks/>
          </p:cNvSpPr>
          <p:nvPr/>
        </p:nvSpPr>
        <p:spPr>
          <a:xfrm>
            <a:off x="3741110" y="4928521"/>
            <a:ext cx="4607202" cy="152400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fi-FI" sz="900" i="1" dirty="0"/>
              <a:t>Tilastokeskus                                                                        2015=100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7150124-E19A-4437-A41D-C5E42C13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980" y="1263977"/>
            <a:ext cx="5316020" cy="31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3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12" y="101600"/>
            <a:ext cx="8447314" cy="857250"/>
          </a:xfrm>
        </p:spPr>
        <p:txBody>
          <a:bodyPr/>
          <a:lstStyle/>
          <a:p>
            <a:r>
              <a:rPr lang="fi-FI" dirty="0"/>
              <a:t>Pakastettua silakkaa, kilohailia ja kuoretta Ukrainaan ja Valko-Venäjälle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Muu kala on tässä yhteydessä pääosin kuoretta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A0D035-2A57-4544-9DD9-7E8E8D3217EE}"/>
              </a:ext>
            </a:extLst>
          </p:cNvPr>
          <p:cNvSpPr txBox="1"/>
          <p:nvPr/>
        </p:nvSpPr>
        <p:spPr>
          <a:xfrm>
            <a:off x="979029" y="3988463"/>
            <a:ext cx="7185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Sodan jälkeen vienti Valko-Venäjälle romahti, vienti Ukrainaa hieman kasvanut</a:t>
            </a:r>
          </a:p>
        </p:txBody>
      </p:sp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01A2587D-C351-4BA8-9FF6-703F4E380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00426"/>
              </p:ext>
            </p:extLst>
          </p:nvPr>
        </p:nvGraphicFramePr>
        <p:xfrm>
          <a:off x="205881" y="1051543"/>
          <a:ext cx="4442059" cy="303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Kaavio 12">
            <a:extLst>
              <a:ext uri="{FF2B5EF4-FFF2-40B4-BE49-F238E27FC236}">
                <a16:creationId xmlns:a16="http://schemas.microsoft.com/office/drawing/2014/main" id="{258E6E55-4261-4C02-8076-9C52C0871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941479"/>
              </p:ext>
            </p:extLst>
          </p:nvPr>
        </p:nvGraphicFramePr>
        <p:xfrm>
          <a:off x="4488061" y="1003668"/>
          <a:ext cx="4572000" cy="303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1A77A49-B1E7-4A06-BB67-C161D785080D}"/>
              </a:ext>
            </a:extLst>
          </p:cNvPr>
          <p:cNvCxnSpPr/>
          <p:nvPr/>
        </p:nvCxnSpPr>
        <p:spPr>
          <a:xfrm flipV="1">
            <a:off x="2165684" y="1540042"/>
            <a:ext cx="0" cy="12031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A7CA5908-CDA5-4BC3-B8B8-127ADA1FEB83}"/>
              </a:ext>
            </a:extLst>
          </p:cNvPr>
          <p:cNvCxnSpPr/>
          <p:nvPr/>
        </p:nvCxnSpPr>
        <p:spPr>
          <a:xfrm flipV="1">
            <a:off x="3713747" y="1463038"/>
            <a:ext cx="0" cy="12031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1FA24ABD-AF08-4F96-B90C-E60B6253E2DA}"/>
              </a:ext>
            </a:extLst>
          </p:cNvPr>
          <p:cNvCxnSpPr/>
          <p:nvPr/>
        </p:nvCxnSpPr>
        <p:spPr>
          <a:xfrm flipV="1">
            <a:off x="6484219" y="1453413"/>
            <a:ext cx="0" cy="12031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78A688E-1BF6-496C-8C24-CE364F83476C}"/>
              </a:ext>
            </a:extLst>
          </p:cNvPr>
          <p:cNvCxnSpPr/>
          <p:nvPr/>
        </p:nvCxnSpPr>
        <p:spPr>
          <a:xfrm flipV="1">
            <a:off x="8070782" y="1453413"/>
            <a:ext cx="0" cy="12031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0CF7387-29B0-4DDC-87E9-9F2BD8F49E7B}"/>
              </a:ext>
            </a:extLst>
          </p:cNvPr>
          <p:cNvSpPr txBox="1"/>
          <p:nvPr/>
        </p:nvSpPr>
        <p:spPr>
          <a:xfrm>
            <a:off x="924447" y="1482406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2020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6EAB90E4-7A54-4E89-993B-1D6A3214D01D}"/>
              </a:ext>
            </a:extLst>
          </p:cNvPr>
          <p:cNvSpPr txBox="1"/>
          <p:nvPr/>
        </p:nvSpPr>
        <p:spPr>
          <a:xfrm>
            <a:off x="2719590" y="1480855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2021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0B8A63BD-CA73-4506-8C43-25526809EFBC}"/>
              </a:ext>
            </a:extLst>
          </p:cNvPr>
          <p:cNvSpPr txBox="1"/>
          <p:nvPr/>
        </p:nvSpPr>
        <p:spPr>
          <a:xfrm>
            <a:off x="3971117" y="1480855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2022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9093148A-7420-40C9-810F-35EEDBFFEC0B}"/>
              </a:ext>
            </a:extLst>
          </p:cNvPr>
          <p:cNvSpPr txBox="1"/>
          <p:nvPr/>
        </p:nvSpPr>
        <p:spPr>
          <a:xfrm>
            <a:off x="5356468" y="1443788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2020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F619689-2257-495C-8F06-897D18F85A6D}"/>
              </a:ext>
            </a:extLst>
          </p:cNvPr>
          <p:cNvSpPr txBox="1"/>
          <p:nvPr/>
        </p:nvSpPr>
        <p:spPr>
          <a:xfrm>
            <a:off x="7040072" y="1438973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2021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E758AC4-8783-4726-B0A9-C777D9FCFF3A}"/>
              </a:ext>
            </a:extLst>
          </p:cNvPr>
          <p:cNvSpPr txBox="1"/>
          <p:nvPr/>
        </p:nvSpPr>
        <p:spPr>
          <a:xfrm>
            <a:off x="8364673" y="1418862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5760493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02384-C365-4615-A2E4-CB2B15B2A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83789"/>
            <a:ext cx="8447314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Tuoreen kalan hinta laskenut, mutta kalatuotteiden hinnat vielä nousussa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D1F723-0606-4B7F-B012-87C611F20F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F94D4B-84CB-40BC-A4BB-32268488596E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FC66F46-9B6C-4083-858A-54475658821A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348343" y="1068221"/>
            <a:ext cx="3435064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n-lt"/>
              </a:rPr>
              <a:t>Vuoden 2022 alusta syyskuun loppuun hinnat nousseet:</a:t>
            </a:r>
          </a:p>
          <a:p>
            <a:endParaRPr lang="fi-FI" sz="600" dirty="0">
              <a:latin typeface="+mn-lt"/>
            </a:endParaRPr>
          </a:p>
          <a:p>
            <a:pPr marL="285743" indent="-285743"/>
            <a:r>
              <a:rPr lang="fi-FI" dirty="0">
                <a:latin typeface="+mn-lt"/>
              </a:rPr>
              <a:t>	Tuore kala      	+  9 % Pakastekala     	+ 13 % Savukala          	+ 25 % </a:t>
            </a:r>
          </a:p>
          <a:p>
            <a:r>
              <a:rPr lang="fi-FI" dirty="0">
                <a:latin typeface="+mn-lt"/>
              </a:rPr>
              <a:t>    Kalavalmisteet  	+ 10 %</a:t>
            </a:r>
          </a:p>
          <a:p>
            <a:endParaRPr lang="fi-FI" sz="1100" dirty="0">
              <a:latin typeface="+mn-lt"/>
            </a:endParaRPr>
          </a:p>
          <a:p>
            <a:r>
              <a:rPr lang="fi-FI" dirty="0">
                <a:latin typeface="+mn-lt"/>
              </a:rPr>
              <a:t>Tuoreen kalan hinta laski syyskuussa 17%</a:t>
            </a:r>
          </a:p>
        </p:txBody>
      </p:sp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B593951B-52D9-4B51-BBEB-A0F33CCADAD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78722" y="4960752"/>
            <a:ext cx="4735513" cy="139391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algn="l" defTabSz="457189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378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fi-FI" sz="900" i="1" dirty="0"/>
              <a:t>Tilastokeskus                                                                        2015=100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D3C9FD9-1E0D-41DF-9849-1B0FCB091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514" y="1063625"/>
            <a:ext cx="5282683" cy="35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89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75109"/>
            <a:ext cx="8447314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Ruoan hinnan nousu leikkaa kalliiden tuotteiden kysyntää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Kauppalehti 26.10.2022, PTThttps://www.ptt.fi/ennusteet/maa-ja-elintarviketalous.html, IL 27.10.2022,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A6BE1F1-978B-4929-9AE7-9838D40954A4}"/>
              </a:ext>
            </a:extLst>
          </p:cNvPr>
          <p:cNvSpPr txBox="1"/>
          <p:nvPr/>
        </p:nvSpPr>
        <p:spPr>
          <a:xfrm>
            <a:off x="755009" y="1211581"/>
            <a:ext cx="7645042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i-FI" sz="2100" dirty="0"/>
              <a:t>Hinnankorotusten vuoksi Atrian liikevaihto kasvaa,</a:t>
            </a:r>
          </a:p>
          <a:p>
            <a:r>
              <a:rPr lang="fi-FI" sz="2100" dirty="0"/>
              <a:t>     mutta kalliimpien tuotteiden </a:t>
            </a:r>
            <a:r>
              <a:rPr lang="fi-FI" sz="2100"/>
              <a:t>myynti on romahtanut </a:t>
            </a:r>
            <a:r>
              <a:rPr lang="fi-FI" sz="2100" dirty="0"/>
              <a:t>ja katteet</a:t>
            </a:r>
          </a:p>
          <a:p>
            <a:r>
              <a:rPr lang="fi-FI" sz="2100" dirty="0"/>
              <a:t>     pienentyneet </a:t>
            </a:r>
          </a:p>
          <a:p>
            <a:pPr marL="342900" indent="-342900">
              <a:buFontTx/>
              <a:buChar char="-"/>
            </a:pPr>
            <a:r>
              <a:rPr lang="fi-FI" sz="2100" dirty="0"/>
              <a:t>Loppuvuoden aikana ja ensi vuoden alussa ruoan hinnan</a:t>
            </a:r>
          </a:p>
          <a:p>
            <a:r>
              <a:rPr lang="fi-FI" sz="2100" dirty="0"/>
              <a:t>     ennustetaan edelleen nousevan </a:t>
            </a:r>
          </a:p>
          <a:p>
            <a:pPr marL="342900" indent="-342900">
              <a:buFontTx/>
              <a:buChar char="-"/>
            </a:pPr>
            <a:r>
              <a:rPr lang="fi-FI" sz="2100" dirty="0"/>
              <a:t>Keskusliikkeiden tulokset paranevat</a:t>
            </a:r>
          </a:p>
          <a:p>
            <a:pPr marL="800100" lvl="1" indent="-342900">
              <a:buFontTx/>
              <a:buChar char="-"/>
            </a:pPr>
            <a:r>
              <a:rPr lang="fi-FI" dirty="0"/>
              <a:t>Keskon kolmannen neljänneksen tulos ennätyksellinen</a:t>
            </a:r>
          </a:p>
          <a:p>
            <a:pPr lvl="1"/>
            <a:r>
              <a:rPr lang="fi-FI" dirty="0"/>
              <a:t>     ruokakauppojen hyvän tuloksen vuoksi</a:t>
            </a:r>
          </a:p>
          <a:p>
            <a:pPr marL="800100" lvl="1" indent="-342900">
              <a:buFontTx/>
              <a:buChar char="-"/>
            </a:pPr>
            <a:r>
              <a:rPr lang="fi-FI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S-ryhmän liiketulos parani alkuvuonna reippaasti matkailu- 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i-FI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 ravitsemiskaupan voimakkaan elpymisen myötä</a:t>
            </a:r>
          </a:p>
          <a:p>
            <a:pPr lvl="1"/>
            <a:endParaRPr lang="fi-FI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i-FI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100" dirty="0"/>
              <a:t>     	</a:t>
            </a:r>
          </a:p>
          <a:p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30654401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75109"/>
            <a:ext cx="8447314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Päivittäistavarakaupassa arvo nousee mutta määrät laskevat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PTY, tiedote 31.10.2022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2E3B92D-1B04-4E50-B08B-858F6F74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737" y="1176107"/>
            <a:ext cx="6315187" cy="34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052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75109"/>
            <a:ext cx="8447314" cy="857250"/>
          </a:xfrm>
          <a:noFill/>
        </p:spPr>
        <p:txBody>
          <a:bodyPr/>
          <a:lstStyle/>
          <a:p>
            <a:r>
              <a:rPr lang="fi-FI" dirty="0"/>
              <a:t>DN-pankin arvio: Lohen hinta ei palaa aikaisemmalle normaalitasolle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8891910" cy="327566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Hinta tulee asettumaan normaalia korkeammalle, koska</a:t>
            </a:r>
          </a:p>
          <a:p>
            <a:pPr marL="1085850" lvl="1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Rehuraaka-aneiden hinnat nousseet </a:t>
            </a:r>
          </a:p>
          <a:p>
            <a:pPr marL="1085850" lvl="1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Yleinen inflaatiokehitys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Viime aikaisen hintakehityksen taustalla</a:t>
            </a:r>
          </a:p>
          <a:p>
            <a:pPr marL="1085850" lvl="1" indent="-342900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Kysynnän voimakkuus </a:t>
            </a:r>
          </a:p>
          <a:p>
            <a:pPr marL="1085850" lvl="1" indent="-342900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Tarjonta supistuu: -Norjan 2022 tuotannon odotetaan laskevan 1 %  vuoteen 2021 verrattuna. </a:t>
            </a:r>
          </a:p>
          <a:p>
            <a:pPr marL="1085850" lvl="1" indent="-342900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Vuonna 2023 sen sijaan odotetaan noin 6 prosentin kasvua, mikä saattaa pehmentää markkinoita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Lohen kilpailukyky tulee vahvistumaan, sillä lohi tarvitsee muita tuotantoeläimiä vähemmän kallistuvaa rehua </a:t>
            </a:r>
          </a:p>
          <a:p>
            <a:pPr lvl="0"/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Intrfafish</a:t>
            </a:r>
            <a:r>
              <a:rPr lang="fi-FI" dirty="0"/>
              <a:t> 28.4.2022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40589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57" y="109764"/>
            <a:ext cx="8680228" cy="857250"/>
          </a:xfrm>
          <a:noFill/>
        </p:spPr>
        <p:txBody>
          <a:bodyPr/>
          <a:lstStyle/>
          <a:p>
            <a:r>
              <a:rPr lang="fi-FI" dirty="0"/>
              <a:t>Kotimaan jalostajat: Lohikalojen hinnat pysyvät korkeana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257" y="1203631"/>
            <a:ext cx="8447314" cy="327566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Kesään asti mennään nykyisellä hintatasolla ja syksyllä hieman alemmalla, mutta totuttua selvästi korkeammalla tasolla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Hinnat korkeat todennäköisesti ensi vuoden syksyyn asti, jolloin tulee uutta tuotantoa markkinoille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Kalan kokonaistarjonta vähentynyt (kalastetun turskakalan ja parvikalojen hinnat nousseet)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Pakastevarastot ovat nyt monin paikoin tyhjät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Miten sota ja vaikutukset etenevät, Ukraina on nyt aukeamassa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Kotimaan kirjolohimarkkinoillakin hyvä imu, koska kirjolohen jalostajia poistunut markkinoilta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Ostovoiman heikentyminen tulee kuitenkin olemaan iso haaste</a:t>
            </a:r>
          </a:p>
          <a:p>
            <a:pPr lvl="0"/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Jalostajien arvioita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07870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4CFB2-0E06-4FBB-8FB2-8803BD8D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1175"/>
            <a:ext cx="6697916" cy="857250"/>
          </a:xfrm>
        </p:spPr>
        <p:txBody>
          <a:bodyPr/>
          <a:lstStyle/>
          <a:p>
            <a:r>
              <a:rPr lang="fi-FI" sz="2800" dirty="0">
                <a:solidFill>
                  <a:srgbClr val="FF0000"/>
                </a:solidFill>
              </a:rPr>
              <a:t>Johtopäätöksiä</a:t>
            </a:r>
          </a:p>
        </p:txBody>
      </p:sp>
    </p:spTree>
    <p:extLst>
      <p:ext uri="{BB962C8B-B14F-4D97-AF65-F5344CB8AC3E}">
        <p14:creationId xmlns:p14="http://schemas.microsoft.com/office/powerpoint/2010/main" val="25270813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0"/>
            <a:ext cx="9143999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Lähitulevaisuuden ennakointia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135" y="787272"/>
            <a:ext cx="8169729" cy="327566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/>
              <a:t>Sota eskaloitumassa, epävakaus ja epävarmuus jatkuvat ja tulevaisuuden ennakoiminen hankalaa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/>
              <a:t>Euroopan ja Suomen talousnäkymät heikentymässä, inflaatio kasvaa ja kuluttajien ostovoima vähentyy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/>
              <a:t>Ruoan hinta jatkaa syksyllä nousuaan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/>
              <a:t>Tuoreen lohen hinnan lasku pysähtyi, syyskuussa kulutus kasvoi ja teollisuus täytti varastojaan, syksyllä hinnat nousevat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/>
              <a:t>Kalanjalostukselle tulossa vaikea syksy ja kevät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/>
              <a:t>Meritroolareille tulossa myös vaikea syksy, korkeat polttoaine- ja pakastuskustannukset, kala edelleen laihaa eikä ole parveutunut, troolarit arvioivat toimintaansa tilanteen mukaan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09751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32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12" y="7483"/>
            <a:ext cx="8447314" cy="857250"/>
          </a:xfrm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Pakastetun silakan ja kilohailin vienti Viroon suurta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A0D035-2A57-4544-9DD9-7E8E8D3217EE}"/>
              </a:ext>
            </a:extLst>
          </p:cNvPr>
          <p:cNvSpPr txBox="1"/>
          <p:nvPr/>
        </p:nvSpPr>
        <p:spPr>
          <a:xfrm>
            <a:off x="1539187" y="4204377"/>
            <a:ext cx="6139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>
                <a:solidFill>
                  <a:srgbClr val="FF0000"/>
                </a:solidFill>
                <a:latin typeface="+mn-lt"/>
              </a:rPr>
              <a:t>Vienti romahti maaliskuussa, mutta palautunut toukokuun jälkeen </a:t>
            </a:r>
          </a:p>
          <a:p>
            <a:pPr algn="ctr"/>
            <a:r>
              <a:rPr lang="fi-FI" sz="1600" dirty="0">
                <a:solidFill>
                  <a:srgbClr val="FF0000"/>
                </a:solidFill>
                <a:latin typeface="+mn-lt"/>
              </a:rPr>
              <a:t>edellisvuotta korkeammalle tasolle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E1DEC69-B098-4CED-8823-C5530A7E3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16" y="1189133"/>
            <a:ext cx="4023991" cy="276172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17EB93A-EA12-48F3-AFB2-BC10EDD71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79" y="1179999"/>
            <a:ext cx="4291028" cy="2767824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BA90F72A-5AA6-4EA5-95D3-97B17B49A4EA}"/>
              </a:ext>
            </a:extLst>
          </p:cNvPr>
          <p:cNvCxnSpPr>
            <a:cxnSpLocks/>
          </p:cNvCxnSpPr>
          <p:nvPr/>
        </p:nvCxnSpPr>
        <p:spPr>
          <a:xfrm flipV="1">
            <a:off x="7663158" y="1828800"/>
            <a:ext cx="15082" cy="199064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113980"/>
      </p:ext>
    </p:extLst>
  </p:cSld>
  <p:clrMapOvr>
    <a:masterClrMapping/>
  </p:clrMapOvr>
</p:sld>
</file>

<file path=ppt/theme/theme1.xml><?xml version="1.0" encoding="utf-8"?>
<a:theme xmlns:a="http://schemas.openxmlformats.org/drawingml/2006/main" name="Luke_esityspohja_widesc_FI_saavutettavuus_v3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Luke offic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67E84B00-E486-4647-B340-9C6D85426EAD}"/>
    </a:ext>
  </a:extLst>
</a:theme>
</file>

<file path=ppt/theme/theme2.xml><?xml version="1.0" encoding="utf-8"?>
<a:theme xmlns:a="http://schemas.openxmlformats.org/drawingml/2006/main" name="First slide white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0F41C1DA-06BE-4C7A-815A-712851613978}"/>
    </a:ext>
  </a:extLst>
</a:theme>
</file>

<file path=ppt/theme/theme3.xml><?xml version="1.0" encoding="utf-8"?>
<a:theme xmlns:a="http://schemas.openxmlformats.org/drawingml/2006/main" name="Content solid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1E78EDCC-C4E4-4D55-9B74-A56E7120B41B}"/>
    </a:ext>
  </a:extLst>
</a:theme>
</file>

<file path=ppt/theme/theme4.xml><?xml version="1.0" encoding="utf-8"?>
<a:theme xmlns:a="http://schemas.openxmlformats.org/drawingml/2006/main" name="First slide/Content curve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E43BEE12-45E9-4A12-80E1-C4F53AF85054}"/>
    </a:ext>
  </a:extLst>
</a:theme>
</file>

<file path=ppt/theme/theme5.xml><?xml version="1.0" encoding="utf-8"?>
<a:theme xmlns:a="http://schemas.openxmlformats.org/drawingml/2006/main" name="1_First slide/Content curve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B3E42808-6C21-4C1E-ABEF-898CD355A0C6}"/>
    </a:ext>
  </a:extLst>
</a:theme>
</file>

<file path=ppt/theme/theme6.xml><?xml version="1.0" encoding="utf-8"?>
<a:theme xmlns:a="http://schemas.openxmlformats.org/drawingml/2006/main" name="Final slides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D392D318-D787-4111-9156-EFA17327F055}"/>
    </a:ext>
  </a:extLst>
</a:theme>
</file>

<file path=ppt/theme/theme7.xml><?xml version="1.0" encoding="utf-8"?>
<a:theme xmlns:a="http://schemas.openxmlformats.org/drawingml/2006/main" name="1_Luke_esityspohja_widesc_FI_saavutettavuus_v3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Luke offic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67E84B00-E486-4647-B340-9C6D85426EA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7c14dfa4-c0fc-4725-9f04-76a443deb095}" enabled="0" method="" siteId="{7c14dfa4-c0fc-4725-9f04-76a443deb0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Luke_esityspohja_widesc_FI</Template>
  <TotalTime>15864</TotalTime>
  <Words>4977</Words>
  <Application>Microsoft Office PowerPoint</Application>
  <PresentationFormat>Näytössä katseltava esitys (16:9)</PresentationFormat>
  <Paragraphs>729</Paragraphs>
  <Slides>87</Slides>
  <Notes>26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87</vt:i4>
      </vt:variant>
    </vt:vector>
  </HeadingPairs>
  <TitlesOfParts>
    <vt:vector size="101" baseType="lpstr">
      <vt:lpstr>Arial</vt:lpstr>
      <vt:lpstr>Calibri</vt:lpstr>
      <vt:lpstr>Roboto</vt:lpstr>
      <vt:lpstr>Segoe UI</vt:lpstr>
      <vt:lpstr>Symbol</vt:lpstr>
      <vt:lpstr>Times New Roman</vt:lpstr>
      <vt:lpstr>Wingdings</vt:lpstr>
      <vt:lpstr>Luke_esityspohja_widesc_FI_saavutettavuus_v3</vt:lpstr>
      <vt:lpstr>First slide white background</vt:lpstr>
      <vt:lpstr>Content solid background</vt:lpstr>
      <vt:lpstr>First slide/Content curve</vt:lpstr>
      <vt:lpstr>1_First slide/Content curve</vt:lpstr>
      <vt:lpstr>Final slides</vt:lpstr>
      <vt:lpstr>1_Luke_esityspohja_widesc_FI_saavutettavuus_v3</vt:lpstr>
      <vt:lpstr>Ukrainan sodan vaikutuksia kalatalouteen</vt:lpstr>
      <vt:lpstr>Sisällys</vt:lpstr>
      <vt:lpstr>Suomen kalan vienti 2021/2022</vt:lpstr>
      <vt:lpstr>Yli puolet Suomen kalan ja kalarehun viennin arvosta sotaa käyviin maihin</vt:lpstr>
      <vt:lpstr>Kalan vienti sotaa käyviin maihin:  Valko-Venäjä arvoltaan merkittävintä </vt:lpstr>
      <vt:lpstr>Valko-Venäjä tärkeä kirjolohen vientimaa </vt:lpstr>
      <vt:lpstr>Pakastettua silakkaa, kilohailia ja kuoretta Ukrainaan ja Valko-Venäjälle</vt:lpstr>
      <vt:lpstr>Pakastettua silakkaa, kilohailia ja kuoretta Ukrainaan ja Valko-Venäjälle</vt:lpstr>
      <vt:lpstr>Pakastetun silakan ja kilohailin vienti Viroon suurta</vt:lpstr>
      <vt:lpstr>Maustesilakkaa viety hieman Venäjälle</vt:lpstr>
      <vt:lpstr>Mädin ja mätituotteiden viennissä maakohtaista vaihtelua</vt:lpstr>
      <vt:lpstr>Kalanpoikasten viennin arvo yli puolitoista miljoonaa euroa</vt:lpstr>
      <vt:lpstr>Suomalaisten yritysten arvioita tilanteesta   Syksy 2022</vt:lpstr>
      <vt:lpstr>Tilanne sodan jatkuessa</vt:lpstr>
      <vt:lpstr>Kustannukset nousussa</vt:lpstr>
      <vt:lpstr>Kalastustarvikkeiden kustannusnousut</vt:lpstr>
      <vt:lpstr>Kalanjalostusteollisuudella isoja vaikeuksia</vt:lpstr>
      <vt:lpstr>Vaikutuksia Venäjän kalatalouteen</vt:lpstr>
      <vt:lpstr>Venäläisen kalan kauppa vaikeutumassa</vt:lpstr>
      <vt:lpstr>EU ei asettanut kalatuotteita koskevia pakotteita</vt:lpstr>
      <vt:lpstr>Venäjän kalan tuonti supistunut, mutta vienti kasvanut</vt:lpstr>
      <vt:lpstr>Venäjän kalan tuotanto ja vienti kasvanut ensimmäisellä vuosipuoliskolla 2022</vt:lpstr>
      <vt:lpstr>Venäjä kalan saaliit päätyvät kauppapakotteista huolimatta markkinoille</vt:lpstr>
      <vt:lpstr>Venäjä on suljettu Kansainvälisen merentutkimus-neuvoston jäsenyydestä</vt:lpstr>
      <vt:lpstr>Lohen toimitukset Venäjälle keskeytyivät</vt:lpstr>
      <vt:lpstr>Venäjällä lohen oma tuotanto ongelmissa</vt:lpstr>
      <vt:lpstr>Venäjällä puutetta lohesta</vt:lpstr>
      <vt:lpstr>Norjalaiset toimittavat omin aluksin rehua ja smoltteja venäläisille</vt:lpstr>
      <vt:lpstr>Norjan kalanrehun vienti Venäjälle kiihtyi</vt:lpstr>
      <vt:lpstr>Norja riippuvainen venäläisistä rehuaineksista </vt:lpstr>
      <vt:lpstr>Norjan ja Venäjän välinen kauppa jatkuu ja kasvaa </vt:lpstr>
      <vt:lpstr>Venäläisalusten Norjan satamiin purkamat saaliit kasvaneet </vt:lpstr>
      <vt:lpstr>Venäjä suunnittelee omaa kalarehutuotantoa</vt:lpstr>
      <vt:lpstr>Venäjän uusima kalastuslaivasto kärsii pakotteista</vt:lpstr>
      <vt:lpstr>Euron kurssi laskee suhteessa ruplaan edelleen</vt:lpstr>
      <vt:lpstr>Miksi rupla vaan vahvistuu?</vt:lpstr>
      <vt:lpstr>Dollarin ja Venäjän ruplan kurssivaihtelut sodan aikana                                                                 </vt:lpstr>
      <vt:lpstr>Kauppataseen vahvistuminen nostaa ruplan arvoa</vt:lpstr>
      <vt:lpstr>Tiukkaa valuuttapolitiikkaa kuitenkin vaikea jatkaa</vt:lpstr>
      <vt:lpstr>Vaikutuksia tuotantopanosten tarjontaan, hintoihin ja kalamarkkinoihin  </vt:lpstr>
      <vt:lpstr>Sota heikentänyt Puolan kalanjalostusteollisuutta</vt:lpstr>
      <vt:lpstr>Venäjä uhkaa keskeyttää turskasopimuksen</vt:lpstr>
      <vt:lpstr>EU:n kalanjalostusteollisuuden epävarma tilanne</vt:lpstr>
      <vt:lpstr>EU:n kalastuslaivaston kannattavuus heikkenee </vt:lpstr>
      <vt:lpstr>Lohenjalostuslaitoksesta jäljellä palaneet kuoret</vt:lpstr>
      <vt:lpstr>Tuotantoketjujen toiminnat vaikeutuvat</vt:lpstr>
      <vt:lpstr>Konttikuljetusongelmat lieventyneet  </vt:lpstr>
      <vt:lpstr>Venäjä ja Ukraina isoja toimijoita vilja- ja kasviöljymarkkinoilla </vt:lpstr>
      <vt:lpstr>Vehnän hinta laskenut sotaa edeltäneelle tasolle – ruuan hintakriisiä ei ole vielä selätetty</vt:lpstr>
      <vt:lpstr>      Kalajauhon ja –öljyn tuotantoarvio</vt:lpstr>
      <vt:lpstr>Elintarvikkeiden (ja rehuraaka-aineiden) hinnat laskeneet viiden kuukauden ajan kansainvälisessä kaupassa </vt:lpstr>
      <vt:lpstr>Lannoitemarkkinoilla suuria epävarmuuksia</vt:lpstr>
      <vt:lpstr>Öljyn hinta kääntynyt nousuun</vt:lpstr>
      <vt:lpstr>Suomen polttoainehintojen kehitys</vt:lpstr>
      <vt:lpstr>Sähkön hintaa nostaa moni tekijä</vt:lpstr>
      <vt:lpstr> Sähkön hintanäkymät laskivat jyrkästi, mutta futuurimarkkina on nyt poikkeustilassa </vt:lpstr>
      <vt:lpstr>Energian tuonti Venäjältä Suomeen merkittävää</vt:lpstr>
      <vt:lpstr>Energian hinnan nousu kiihdyttää edelleen inflaatiota</vt:lpstr>
      <vt:lpstr>Ennuste: Inflaatio ja epävakaus Euroalueella jatkuu</vt:lpstr>
      <vt:lpstr> Sodan pitkittyessä stagflaation uhka kasvaa  </vt:lpstr>
      <vt:lpstr> Suomen pankin ennusteet talouskehityksestä </vt:lpstr>
      <vt:lpstr> VM:n ennusteet talouskehityksestä </vt:lpstr>
      <vt:lpstr>Euron dollarikurssi heikkeneminen pysähtynyt</vt:lpstr>
      <vt:lpstr>Dollari vahvistuu</vt:lpstr>
      <vt:lpstr>Sota heikentää EU:n talousnäkymiä</vt:lpstr>
      <vt:lpstr>Euroalue on haavoittuvainen energian hintakriisille </vt:lpstr>
      <vt:lpstr>Suomen talous supistuu</vt:lpstr>
      <vt:lpstr>Rahapolitiikan kiristäminen jatkuu hintavakauden turvaamiseksi </vt:lpstr>
      <vt:lpstr>Luottamusindeksi: Yrityksillä edelleen uskoa tulevaisuuteen</vt:lpstr>
      <vt:lpstr>Poikkeuksellisen suuri reaaliansiotason lasku</vt:lpstr>
      <vt:lpstr>Norjan lohen vienti noussut viime vuoden tapaan</vt:lpstr>
      <vt:lpstr>Lohen vientihinnat edelleen edellisvuotta korkeammat</vt:lpstr>
      <vt:lpstr>Norjan lohen hinnan ennustetaan nousevan </vt:lpstr>
      <vt:lpstr>Norjan lohen tuontihinta Suomeen oli syyskuuhun asti laskeva</vt:lpstr>
      <vt:lpstr>Norjan lohen tuonti kasvoi huimasti</vt:lpstr>
      <vt:lpstr>Norjasta  tuodun lohifileen hinta laskee ja tuonti nousee</vt:lpstr>
      <vt:lpstr>Tuoreen kirjolohen tuonti Norjasta vähäistä</vt:lpstr>
      <vt:lpstr>Kalan kulutus tulee laskemaan paljon</vt:lpstr>
      <vt:lpstr>Kalan ja lihan hinnat käyttäytyvät nyt eri tavoin</vt:lpstr>
      <vt:lpstr>Tuoreen kalan hinta laskenut, mutta kalatuotteiden hinnat vielä nousussa</vt:lpstr>
      <vt:lpstr>Ruoan hinnan nousu leikkaa kalliiden tuotteiden kysyntää</vt:lpstr>
      <vt:lpstr>Päivittäistavarakaupassa arvo nousee mutta määrät laskevat</vt:lpstr>
      <vt:lpstr>DN-pankin arvio: Lohen hinta ei palaa aikaisemmalle normaalitasolle</vt:lpstr>
      <vt:lpstr>Kotimaan jalostajat: Lohikalojen hinnat pysyvät korkeana</vt:lpstr>
      <vt:lpstr>Johtopäätöksiä</vt:lpstr>
      <vt:lpstr>Lähitulevaisuuden ennakointia</vt:lpstr>
      <vt:lpstr>PowerPoint-esitys</vt:lpstr>
    </vt:vector>
  </TitlesOfParts>
  <Company>LUKE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Setälä Jari (LUKE)</dc:creator>
  <cp:lastModifiedBy>Setälä Jari (LUKE)</cp:lastModifiedBy>
  <cp:revision>94</cp:revision>
  <dcterms:created xsi:type="dcterms:W3CDTF">2022-03-01T12:17:45Z</dcterms:created>
  <dcterms:modified xsi:type="dcterms:W3CDTF">2022-11-11T06:37:44Z</dcterms:modified>
</cp:coreProperties>
</file>