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6" r:id="rId6"/>
    <p:sldId id="267" r:id="rId7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DEDED"/>
    <a:srgbClr val="88BD23"/>
    <a:srgbClr val="002F5B"/>
    <a:srgbClr val="0075BE"/>
    <a:srgbClr val="0062A7"/>
    <a:srgbClr val="D3D800"/>
    <a:srgbClr val="00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9"/>
    <p:restoredTop sz="94544"/>
  </p:normalViewPr>
  <p:slideViewPr>
    <p:cSldViewPr snapToGrid="0" snapToObjects="1" showGuides="1">
      <p:cViewPr varScale="1">
        <p:scale>
          <a:sx n="66" d="100"/>
          <a:sy n="66" d="100"/>
        </p:scale>
        <p:origin x="4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14549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15" y="37249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73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hyljekorvaukset 2023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Minna Uusimäki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3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Käytössä olleet järjestelmät 2000-2022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66439"/>
              </p:ext>
            </p:extLst>
          </p:nvPr>
        </p:nvGraphicFramePr>
        <p:xfrm>
          <a:off x="838199" y="1501540"/>
          <a:ext cx="10721741" cy="5255479"/>
        </p:xfrm>
        <a:graphic>
          <a:graphicData uri="http://schemas.openxmlformats.org/drawingml/2006/table">
            <a:tbl>
              <a:tblPr/>
              <a:tblGrid>
                <a:gridCol w="925516">
                  <a:extLst>
                    <a:ext uri="{9D8B030D-6E8A-4147-A177-3AD203B41FA5}">
                      <a16:colId xmlns:a16="http://schemas.microsoft.com/office/drawing/2014/main" val="2889716900"/>
                    </a:ext>
                  </a:extLst>
                </a:gridCol>
                <a:gridCol w="3255837">
                  <a:extLst>
                    <a:ext uri="{9D8B030D-6E8A-4147-A177-3AD203B41FA5}">
                      <a16:colId xmlns:a16="http://schemas.microsoft.com/office/drawing/2014/main" val="800794009"/>
                    </a:ext>
                  </a:extLst>
                </a:gridCol>
                <a:gridCol w="3357566">
                  <a:extLst>
                    <a:ext uri="{9D8B030D-6E8A-4147-A177-3AD203B41FA5}">
                      <a16:colId xmlns:a16="http://schemas.microsoft.com/office/drawing/2014/main" val="2642372824"/>
                    </a:ext>
                  </a:extLst>
                </a:gridCol>
                <a:gridCol w="3182822">
                  <a:extLst>
                    <a:ext uri="{9D8B030D-6E8A-4147-A177-3AD203B41FA5}">
                      <a16:colId xmlns:a16="http://schemas.microsoft.com/office/drawing/2014/main" val="2440817140"/>
                    </a:ext>
                  </a:extLst>
                </a:gridCol>
              </a:tblGrid>
              <a:tr h="21338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" marR="1572" marT="1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Järjestelmä 2000-2001 </a:t>
                      </a:r>
                    </a:p>
                  </a:txBody>
                  <a:tcPr marL="1572" marR="1572" marT="15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Hyljesietopalkkiot 2007-2013 </a:t>
                      </a:r>
                    </a:p>
                  </a:txBody>
                  <a:tcPr marL="1572" marR="1572" marT="15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Hylje- ja merimetsokorvaukset 2014-2020 </a:t>
                      </a:r>
                    </a:p>
                  </a:txBody>
                  <a:tcPr marL="1572" marR="1572" marT="15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5017"/>
                  </a:ext>
                </a:extLst>
              </a:tr>
              <a:tr h="515829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Mitä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Hallin ja Itämeren norpan aiheuttamia saalismenetyksiä valtion talousarviovaroista 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Suomen elinkeinokalatalouden toimintaohjelman hyljesietopalkkiot (EKTR)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Hylkeiden ja merimetsojen aiheuttamia saalisvahinkoja Suomen toimintaohjelmasta (EMKR)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1659"/>
                  </a:ext>
                </a:extLst>
              </a:tr>
              <a:tr h="958474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Kenelle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Ammattikalastajat, jos aiheutuneet saaliin menetykset vähintään 20 % 1997-1999 saadun keskimääräisen saaliin määrästä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Kalatalousyrittäjät, jotka sitoutuivat Itämeren hyljekantojen hoitosuunnitelmaan  ja saivat yli 30 % kokonaistuloistaan kalastuksesta. Kalastajan saaliin arvon tuli olla vuodesta 2009 lähtien  8500 €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Rekisteröityneet kaupalliset kalastajat, laskennallisin perustein. Esim. 2020   saaliin tai sen jalostustuotteiden myynnin liikevaihdon keskiarvo yli 10 000 €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67737"/>
                  </a:ext>
                </a:extLst>
              </a:tr>
              <a:tr h="373045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Paljonko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Yht. 1,7 milj.€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Maksettavien korvausten määrä oli aleneva  laskien 2 milj.€-&gt;0.9 milj.€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Yht. 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  <a:r>
                        <a:rPr lang="fi-FI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milj. euroa 31.12.2022 mennessä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565269"/>
                  </a:ext>
                </a:extLst>
              </a:tr>
              <a:tr h="1118137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Miten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TE-keskukset </a:t>
                      </a:r>
                      <a:r>
                        <a:rPr lang="fi-FI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arvioivat </a:t>
                      </a:r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pyyntiruuduittain/alueittain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kalalajeittain ja pyyntimuodoittain keskimääräiset vahinkoprosentit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Käytössä lineaarinen malli, jossa pienempiä saaliin arvoja ilmoittaneiden kalastajien korvausprosentti oli 50 ja korvauksen osuus pieneni saaliin arvon kasvaessa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Korvaukset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välillä 2 500-15 000 </a:t>
                      </a:r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euroa.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Perustana rannikkokalastussaaliin laskennallinen arvo. Korvaus 15% laskennallisesta arvosta, kuitenkin enintään  7 000 €. Alle 1000 €:n tukea ei myönnetty. Hyljekorvauksen osuus 13 % ja merimetsokorvauksen osuus 2 %.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112000"/>
                  </a:ext>
                </a:extLst>
              </a:tr>
              <a:tr h="1171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Korvauksen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laskenta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Kalastajakohtaisesti hyljevahinko vahinkoprosentin, kalastuspäivien lukumäärän, käytettyjen pyydysten lajin ja lukumäärän, keskimääräisten yksikkösaaliiden sekä vahinkovuonna myyntihintojen keskiarvon perusteella -22%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Sietopalkkio laskettiin kalastajien saaliin arvon perusteella vuosittaisen saalisrekisterin ja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RKTL:n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laskemien kalojen keskihintojen perusteella.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Saaliin laskennallinen arvo Luken alueellisten kalan tuottajahintojen  ja korvauksen  saajan raportoimien saaliiden perusteella.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98800"/>
                  </a:ext>
                </a:extLst>
              </a:tr>
              <a:tr h="905254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Huomioita</a:t>
                      </a: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Järjestelmä tuotti väärinkohdentumista, väärinkäytöksiä. Aluekohtaiset tukiprosentit eivät vastanneet aina toteutuneita vahinkoja. Korvausten arviointi oli työlästä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algn="l" fontAlgn="t"/>
                      <a:r>
                        <a:rPr lang="fi-FI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Notifioitu</a:t>
                      </a:r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valtiontuki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Korvausten maksaminen perustui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EU:n EKTR-asetukseen ”vesieläimistön ja –kasviston suojelu ja kehittäminen”.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Korvausten maksaminen perustui EMKR-asetukseen: ”korvataan saaliille aiheutuvat vahingot, joita aiheuttavat nisäkkäät tai linnut, jotka on suojeltu”;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2" marR="1572" marT="1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4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8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seuraavaksi?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EMKVR-ohjelma yhdistettynä kansallisiin toimenpiteisiin sisältää useita hyljehaitan vähentämiseen tähtääviä toimia: </a:t>
            </a:r>
          </a:p>
          <a:p>
            <a:pPr lvl="1"/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EMKVR-investointituet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</a:rPr>
              <a:t>suojautumiseen: </a:t>
            </a:r>
            <a:r>
              <a:rPr lang="fi-FI" dirty="0" err="1" smtClean="0">
                <a:solidFill>
                  <a:schemeClr val="tx1">
                    <a:lumMod val="75000"/>
                  </a:schemeClr>
                </a:solidFill>
              </a:rPr>
              <a:t>karkottimet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</a:rPr>
              <a:t>hylkeenkestävät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pyydykset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</a:schemeClr>
                </a:solidFill>
              </a:rPr>
              <a:t>T&amp;K-toiminta (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innovaatio-ohjelma </a:t>
            </a:r>
            <a:r>
              <a:rPr lang="fi-FI" dirty="0" smtClean="0"/>
              <a:t>ja yritysten kehittämishankkeet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fi-FI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Kalastusvakuutuskorvaukset</a:t>
            </a:r>
            <a:endParaRPr lang="fi-FI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fi-FI" dirty="0">
                <a:solidFill>
                  <a:schemeClr val="tx1">
                    <a:lumMod val="75000"/>
                  </a:schemeClr>
                </a:solidFill>
              </a:rPr>
              <a:t>Halliurosten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poistamisavustus</a:t>
            </a:r>
          </a:p>
          <a:p>
            <a:pPr lvl="1"/>
            <a:r>
              <a:rPr lang="fi-FI" dirty="0" smtClean="0"/>
              <a:t>Hylkeiden hoitosuunnitelma ja metsästys</a:t>
            </a:r>
          </a:p>
          <a:p>
            <a:pPr marL="457200" lvl="1" indent="0">
              <a:buNone/>
            </a:pPr>
            <a:endParaRPr lang="fi-FI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fi-FI" dirty="0" smtClean="0">
                <a:solidFill>
                  <a:schemeClr val="tx1">
                    <a:lumMod val="75000"/>
                  </a:schemeClr>
                </a:solidFill>
              </a:rPr>
              <a:t>Tarkoitus on kuitenkin jatkaa myös hyljekorvausjärjestelmää</a:t>
            </a:r>
          </a:p>
          <a:p>
            <a:pPr marL="742950" lvl="1" indent="-285750"/>
            <a:r>
              <a:rPr lang="fi-FI" sz="1800" dirty="0" smtClean="0"/>
              <a:t>Koska järjestelmä kannustaa </a:t>
            </a:r>
            <a:r>
              <a:rPr lang="fi-FI" sz="1800" dirty="0"/>
              <a:t>kalastajaa kalastamaan ja etsimään hylkeistä huolimatta keinoja saaliin ja kalan tarjonnan lisäämiseen </a:t>
            </a:r>
          </a:p>
          <a:p>
            <a:r>
              <a:rPr lang="fi-FI" dirty="0" smtClean="0"/>
              <a:t>Pääpaino toimenpiteissä, joilla hylkeiden aiheuttamat vahingot voidaan minimoida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1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Korvauksen perusteet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r>
              <a:rPr lang="fi-FI" sz="2200" dirty="0" smtClean="0"/>
              <a:t> Korvaus nimenä säilyy, vaikka hyljesietopalkkio kuvaisi tuen luonnetta paremmin</a:t>
            </a:r>
            <a:endParaRPr lang="fi-FI" sz="2200" dirty="0">
              <a:solidFill>
                <a:srgbClr val="FF0000"/>
              </a:solidFill>
            </a:endParaRPr>
          </a:p>
          <a:p>
            <a:pPr lvl="1"/>
            <a:r>
              <a:rPr lang="fi-FI" sz="1800" dirty="0" smtClean="0"/>
              <a:t>Merimetsojen aiheuttamat </a:t>
            </a:r>
            <a:r>
              <a:rPr lang="fi-FI" sz="1800" dirty="0"/>
              <a:t>vahingot siirtyvät rauhoitettujen eläinten aiheuttamien vahinkojen ennalta ehkäisemisestä ja </a:t>
            </a:r>
            <a:r>
              <a:rPr lang="fi-FI" sz="1800" dirty="0" smtClean="0"/>
              <a:t>korvaamisesta annetun lain puitteisiin?</a:t>
            </a:r>
            <a:endParaRPr lang="fi-FI" sz="1800" dirty="0"/>
          </a:p>
          <a:p>
            <a:pPr lvl="1"/>
            <a:r>
              <a:rPr lang="fi-FI" sz="1800" dirty="0" smtClean="0"/>
              <a:t>Hylkeiden aiheuttamat haitat kalastajille moninaisia, saaliille aiheutetut vahingot vain yksi kokonaisuus</a:t>
            </a:r>
          </a:p>
          <a:p>
            <a:r>
              <a:rPr lang="fi-FI" sz="2200" dirty="0" smtClean="0"/>
              <a:t>Korvaus kohdennetaan jatkossakin </a:t>
            </a:r>
            <a:r>
              <a:rPr lang="fi-FI" sz="2200" dirty="0"/>
              <a:t>vain I ryhmän kaupallisille </a:t>
            </a:r>
            <a:r>
              <a:rPr lang="fi-FI" sz="2200" dirty="0" smtClean="0"/>
              <a:t>kalastajille, koska käytettävissä </a:t>
            </a:r>
            <a:r>
              <a:rPr lang="fi-FI" sz="2200" dirty="0"/>
              <a:t>olevat rahat eivät </a:t>
            </a:r>
            <a:r>
              <a:rPr lang="fi-FI" sz="2200" dirty="0" smtClean="0"/>
              <a:t>lisäänny</a:t>
            </a:r>
          </a:p>
          <a:p>
            <a:pPr lvl="1"/>
            <a:r>
              <a:rPr lang="fi-FI" sz="1800" dirty="0" smtClean="0"/>
              <a:t>Pääpaino sopeuttamistoimissa, rahoitus alenee korvauksissa</a:t>
            </a:r>
          </a:p>
          <a:p>
            <a:pPr lvl="1"/>
            <a:r>
              <a:rPr lang="fi-FI" sz="1800" dirty="0" smtClean="0"/>
              <a:t>Maksimikorvaus </a:t>
            </a:r>
            <a:r>
              <a:rPr lang="fi-FI" sz="1800" dirty="0"/>
              <a:t>5 000 </a:t>
            </a:r>
            <a:r>
              <a:rPr lang="fi-FI" sz="1800" dirty="0" smtClean="0"/>
              <a:t>€, minimi 1 000 €</a:t>
            </a:r>
            <a:endParaRPr lang="fi-FI" sz="1800" dirty="0"/>
          </a:p>
          <a:p>
            <a:r>
              <a:rPr lang="fi-FI" sz="2200" dirty="0"/>
              <a:t>Korvauksen/tuen maksaminen perustuttava EU-lainsäädännön mukaan todennettavissa oleviin tietoihin/laskentaan</a:t>
            </a:r>
          </a:p>
          <a:p>
            <a:r>
              <a:rPr lang="fi-FI" dirty="0" smtClean="0"/>
              <a:t>Tarvitaan </a:t>
            </a:r>
            <a:r>
              <a:rPr lang="fi-FI" dirty="0"/>
              <a:t>edelleen yksinkertainen ja yksiselitteinen </a:t>
            </a:r>
            <a:r>
              <a:rPr lang="fi-FI" dirty="0" smtClean="0"/>
              <a:t>laskentaperuste. Hallinnollisesti kevyt toimijoille ja hallinnolle.</a:t>
            </a:r>
            <a:endParaRPr lang="fi-FI" dirty="0"/>
          </a:p>
          <a:p>
            <a:pPr marL="285750" indent="-285750"/>
            <a:r>
              <a:rPr lang="fi-FI" dirty="0" smtClean="0"/>
              <a:t>Käytetään </a:t>
            </a:r>
            <a:r>
              <a:rPr lang="fi-FI" dirty="0"/>
              <a:t>viralliseen aineistoon perustuvaa helppoa todentamista </a:t>
            </a:r>
          </a:p>
          <a:p>
            <a:pPr marL="1028700" lvl="1"/>
            <a:r>
              <a:rPr lang="fi-FI" sz="1800" dirty="0"/>
              <a:t>Rekisteröityjen kalastajien saalisilmoitukset ja Luken hintatilastot</a:t>
            </a:r>
          </a:p>
          <a:p>
            <a:pPr marL="1485900" lvl="2"/>
            <a:r>
              <a:rPr lang="fi-FI" sz="1600" dirty="0"/>
              <a:t>Saaliiden laskennassa huomioidaan vain ne saalistiedot, jotka on toimitettu viranomaisille säädetyllä tavalla ajallaan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Muuta ja yhteenveto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Nopeutetaan hallintoprosessia</a:t>
            </a:r>
            <a:endParaRPr lang="fi-FI" sz="2200" dirty="0"/>
          </a:p>
          <a:p>
            <a:pPr lvl="1"/>
            <a:r>
              <a:rPr lang="fi-FI" dirty="0"/>
              <a:t>Lyhennetään hakuaikaa</a:t>
            </a:r>
          </a:p>
          <a:p>
            <a:pPr lvl="1"/>
            <a:r>
              <a:rPr lang="fi-FI" dirty="0"/>
              <a:t>Hyödynnetään mahdollisuudet sujuvoittaa päätösprosessia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aksatushakemus </a:t>
            </a:r>
            <a:r>
              <a:rPr lang="fi-FI" dirty="0"/>
              <a:t>ja –päätös </a:t>
            </a:r>
            <a:r>
              <a:rPr lang="fi-FI" dirty="0" smtClean="0"/>
              <a:t>generoidaan </a:t>
            </a:r>
            <a:r>
              <a:rPr lang="fi-FI" dirty="0"/>
              <a:t>automaattisesti </a:t>
            </a:r>
            <a:r>
              <a:rPr lang="fi-FI" dirty="0" smtClean="0"/>
              <a:t>myöntöpäätöksen </a:t>
            </a:r>
            <a:r>
              <a:rPr lang="fi-FI" dirty="0"/>
              <a:t>hyväksymisen </a:t>
            </a:r>
            <a:r>
              <a:rPr lang="fi-FI" dirty="0" smtClean="0"/>
              <a:t>jälkeen. </a:t>
            </a:r>
          </a:p>
          <a:p>
            <a:pPr lvl="1"/>
            <a:r>
              <a:rPr lang="fi-FI" dirty="0" smtClean="0"/>
              <a:t>Oikaisuvaatimusmenettely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074158"/>
              </p:ext>
            </p:extLst>
          </p:nvPr>
        </p:nvGraphicFramePr>
        <p:xfrm>
          <a:off x="6525927" y="1825625"/>
          <a:ext cx="4369871" cy="4351338"/>
        </p:xfrm>
        <a:graphic>
          <a:graphicData uri="http://schemas.openxmlformats.org/drawingml/2006/table">
            <a:tbl>
              <a:tblPr/>
              <a:tblGrid>
                <a:gridCol w="904776">
                  <a:extLst>
                    <a:ext uri="{9D8B030D-6E8A-4147-A177-3AD203B41FA5}">
                      <a16:colId xmlns:a16="http://schemas.microsoft.com/office/drawing/2014/main" val="2572046215"/>
                    </a:ext>
                  </a:extLst>
                </a:gridCol>
                <a:gridCol w="1949004">
                  <a:extLst>
                    <a:ext uri="{9D8B030D-6E8A-4147-A177-3AD203B41FA5}">
                      <a16:colId xmlns:a16="http://schemas.microsoft.com/office/drawing/2014/main" val="275042748"/>
                    </a:ext>
                  </a:extLst>
                </a:gridCol>
                <a:gridCol w="1516091">
                  <a:extLst>
                    <a:ext uri="{9D8B030D-6E8A-4147-A177-3AD203B41FA5}">
                      <a16:colId xmlns:a16="http://schemas.microsoft.com/office/drawing/2014/main" val="409634256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 algn="l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Mitä</a:t>
                      </a:r>
                      <a:r>
                        <a:rPr lang="fi-FI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vanhaa?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0" marR="5180" marT="51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Mitä</a:t>
                      </a:r>
                      <a:r>
                        <a:rPr lang="fi-FI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uutta?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75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Mitä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Vain hylje jäljellä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8211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Kenelle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ryhmän </a:t>
                      </a:r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kaupalliset kalastajat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06989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Paljonko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5000 €/kalastaja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64986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Miten 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Laskenta rekisteröityjen kalastajien saalisilmoitusten ja Luken hintatilastojen perusteella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Saaliiden laskennassa huomioidaan vain ne saalistiedot, jotka on toimitettu viranomaiselle säädetyllä tavalla ajallaan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04439"/>
                  </a:ext>
                </a:extLst>
              </a:tr>
              <a:tr h="1305401"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Hallintoprosessi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Ei erillistä maksuhakemusta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Hakuajan lyhentäminen, päätösprosessin sujuvoittaminen, oikaisuvaatimusmenettely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33404"/>
                  </a:ext>
                </a:extLst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9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Palaute ja kommentit tervetulleita!</a:t>
            </a:r>
          </a:p>
          <a:p>
            <a:r>
              <a:rPr lang="fi-FI" dirty="0" smtClean="0"/>
              <a:t>minna.uusimaki@gov.fi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4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587</Words>
  <Application>Microsoft Office PowerPoint</Application>
  <PresentationFormat>Laajakuva</PresentationFormat>
  <Paragraphs>84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Uudet hyljekorvaukset 2023</vt:lpstr>
      <vt:lpstr>Käytössä olleet järjestelmät 2000-2022</vt:lpstr>
      <vt:lpstr>Mitä seuraavaksi?</vt:lpstr>
      <vt:lpstr>Korvauksen perusteet </vt:lpstr>
      <vt:lpstr> Muuta ja yhteenveto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Uusimäki Minna (MMM)</cp:lastModifiedBy>
  <cp:revision>182</cp:revision>
  <cp:lastPrinted>2023-06-07T06:54:20Z</cp:lastPrinted>
  <dcterms:created xsi:type="dcterms:W3CDTF">2018-09-25T15:50:35Z</dcterms:created>
  <dcterms:modified xsi:type="dcterms:W3CDTF">2023-06-14T12:17:06Z</dcterms:modified>
</cp:coreProperties>
</file>